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79" r:id="rId2"/>
  </p:sldMasterIdLst>
  <p:notesMasterIdLst>
    <p:notesMasterId r:id="rId44"/>
  </p:notesMasterIdLst>
  <p:handoutMasterIdLst>
    <p:handoutMasterId r:id="rId45"/>
  </p:handoutMasterIdLst>
  <p:sldIdLst>
    <p:sldId id="256" r:id="rId3"/>
    <p:sldId id="269" r:id="rId4"/>
    <p:sldId id="733" r:id="rId5"/>
    <p:sldId id="277" r:id="rId6"/>
    <p:sldId id="270" r:id="rId7"/>
    <p:sldId id="274" r:id="rId8"/>
    <p:sldId id="286" r:id="rId9"/>
    <p:sldId id="276" r:id="rId10"/>
    <p:sldId id="272" r:id="rId11"/>
    <p:sldId id="278" r:id="rId12"/>
    <p:sldId id="702" r:id="rId13"/>
    <p:sldId id="635" r:id="rId14"/>
    <p:sldId id="714" r:id="rId15"/>
    <p:sldId id="281" r:id="rId16"/>
    <p:sldId id="734" r:id="rId17"/>
    <p:sldId id="291" r:id="rId18"/>
    <p:sldId id="663" r:id="rId19"/>
    <p:sldId id="688" r:id="rId20"/>
    <p:sldId id="720" r:id="rId21"/>
    <p:sldId id="292" r:id="rId22"/>
    <p:sldId id="717" r:id="rId23"/>
    <p:sldId id="718" r:id="rId24"/>
    <p:sldId id="707" r:id="rId25"/>
    <p:sldId id="668" r:id="rId26"/>
    <p:sldId id="725" r:id="rId27"/>
    <p:sldId id="726" r:id="rId28"/>
    <p:sldId id="737" r:id="rId29"/>
    <p:sldId id="738" r:id="rId30"/>
    <p:sldId id="727" r:id="rId31"/>
    <p:sldId id="728" r:id="rId32"/>
    <p:sldId id="729" r:id="rId33"/>
    <p:sldId id="730" r:id="rId34"/>
    <p:sldId id="731" r:id="rId35"/>
    <p:sldId id="732" r:id="rId36"/>
    <p:sldId id="721" r:id="rId37"/>
    <p:sldId id="723" r:id="rId38"/>
    <p:sldId id="722" r:id="rId39"/>
    <p:sldId id="694" r:id="rId40"/>
    <p:sldId id="736" r:id="rId41"/>
    <p:sldId id="735" r:id="rId42"/>
    <p:sldId id="72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B3B6C4A0-7FD4-4969-AD18-AEE4E7BC35BD}">
          <p14:sldIdLst>
            <p14:sldId id="256"/>
          </p14:sldIdLst>
        </p14:section>
        <p14:section name="Outline" id="{15D15EEE-5426-43E5-832C-0C3798F33AD6}">
          <p14:sldIdLst>
            <p14:sldId id="269"/>
            <p14:sldId id="733"/>
          </p14:sldIdLst>
        </p14:section>
        <p14:section name="Background and Rationale" id="{90B20356-AD0A-4EF6-89AA-81204C38D9A5}">
          <p14:sldIdLst>
            <p14:sldId id="277"/>
            <p14:sldId id="270"/>
          </p14:sldIdLst>
        </p14:section>
        <p14:section name="Aims &amp; Design" id="{6D7DDA7F-436C-4F03-992C-F33E1FCF39F4}">
          <p14:sldIdLst>
            <p14:sldId id="274"/>
            <p14:sldId id="286"/>
            <p14:sldId id="276"/>
            <p14:sldId id="272"/>
            <p14:sldId id="278"/>
            <p14:sldId id="702"/>
            <p14:sldId id="635"/>
            <p14:sldId id="714"/>
          </p14:sldIdLst>
        </p14:section>
        <p14:section name="Study Sites &amp; Timelines" id="{68711609-ABB8-4C3E-97B5-800D06DD11B4}">
          <p14:sldIdLst>
            <p14:sldId id="281"/>
          </p14:sldIdLst>
        </p14:section>
        <p14:section name="Study Medication" id="{C1FEF602-D525-4D78-A25D-1979E186DEB4}">
          <p14:sldIdLst>
            <p14:sldId id="734"/>
          </p14:sldIdLst>
        </p14:section>
        <p14:section name="Enrolment, Discontinuation and WIthdrawals" id="{FFFF2CE3-C678-4FF0-9FF2-BFB7CC84567B}">
          <p14:sldIdLst>
            <p14:sldId id="291"/>
          </p14:sldIdLst>
        </p14:section>
        <p14:section name="Study Procedures" id="{2A229149-8A7F-4E88-A8FA-366D60062F0E}">
          <p14:sldIdLst>
            <p14:sldId id="663"/>
            <p14:sldId id="688"/>
            <p14:sldId id="720"/>
            <p14:sldId id="292"/>
          </p14:sldIdLst>
        </p14:section>
        <p14:section name="Laboratory" id="{AC615B78-AFF5-4E34-9FE1-4C0373F3FF27}">
          <p14:sldIdLst>
            <p14:sldId id="717"/>
            <p14:sldId id="718"/>
            <p14:sldId id="707"/>
            <p14:sldId id="668"/>
            <p14:sldId id="725"/>
            <p14:sldId id="726"/>
            <p14:sldId id="737"/>
            <p14:sldId id="738"/>
            <p14:sldId id="727"/>
            <p14:sldId id="728"/>
            <p14:sldId id="729"/>
            <p14:sldId id="730"/>
            <p14:sldId id="731"/>
            <p14:sldId id="732"/>
            <p14:sldId id="721"/>
            <p14:sldId id="723"/>
            <p14:sldId id="722"/>
            <p14:sldId id="694"/>
            <p14:sldId id="736"/>
            <p14:sldId id="735"/>
            <p14:sldId id="724"/>
          </p14:sldIdLst>
        </p14:section>
        <p14:section name="Data Management" id="{AFD234ED-D131-42F2-B5A4-F065EC073ED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een Fernandez" initials="CF" lastIdx="7" clrIdx="0">
    <p:extLst/>
  </p:cmAuthor>
  <p:cmAuthor id="2" name="Pip Marks" initials="PM" lastIdx="4" clrIdx="1">
    <p:extLst/>
  </p:cmAuthor>
  <p:cmAuthor id="3" name="Gail Matthews" initials="GM" lastIdx="21" clrIdx="2"/>
  <p:cmAuthor id="4" name="Tanya Applegate" initials="TA" lastIdx="1" clrIdx="3">
    <p:extLst>
      <p:ext uri="{19B8F6BF-5375-455C-9EA6-DF929625EA0E}">
        <p15:presenceInfo xmlns:p15="http://schemas.microsoft.com/office/powerpoint/2012/main" userId="S-1-5-21-101335098-553010272-1435325219-4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7DF23"/>
    <a:srgbClr val="F1573D"/>
    <a:srgbClr val="E6EB79"/>
    <a:srgbClr val="EEF2A8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94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12-11T13:07:20.741" idx="1">
    <p:pos x="2696" y="2137"/>
    <p:text>rename this file to be descriptive - ie. fingerstick DBS and CBCT collection, transport + loading fingerstick blood onto Xpert cartridge</p:text>
    <p:extLst>
      <p:ext uri="{C676402C-5697-4E1C-873F-D02D1690AC5C}">
        <p15:threadingInfo xmlns:p15="http://schemas.microsoft.com/office/powerpoint/2012/main" timeZoneBias="-6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8DD8C-9E2B-47FF-97C3-22FC1B92FC8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81236129-F43A-41FD-88A0-7AA4505514C2}">
      <dgm:prSet phldrT="[Text]"/>
      <dgm:spPr/>
      <dgm:t>
        <a:bodyPr/>
        <a:lstStyle/>
        <a:p>
          <a:r>
            <a:rPr lang="en-AU" dirty="0"/>
            <a:t>HCV Ab Test</a:t>
          </a:r>
        </a:p>
      </dgm:t>
    </dgm:pt>
    <dgm:pt modelId="{99887669-BE49-495C-B5BD-5696C8CA5C42}" type="parTrans" cxnId="{BA560F7C-3B7B-4B9F-8E98-FC8F505BA628}">
      <dgm:prSet/>
      <dgm:spPr/>
      <dgm:t>
        <a:bodyPr/>
        <a:lstStyle/>
        <a:p>
          <a:endParaRPr lang="en-AU"/>
        </a:p>
      </dgm:t>
    </dgm:pt>
    <dgm:pt modelId="{9D538DC2-1210-471A-A8D0-5891DAEB4D2D}" type="sibTrans" cxnId="{BA560F7C-3B7B-4B9F-8E98-FC8F505BA628}">
      <dgm:prSet/>
      <dgm:spPr/>
      <dgm:t>
        <a:bodyPr/>
        <a:lstStyle/>
        <a:p>
          <a:endParaRPr lang="en-AU"/>
        </a:p>
      </dgm:t>
    </dgm:pt>
    <dgm:pt modelId="{76BFF01F-C366-44C7-8981-0FD69AFE7363}">
      <dgm:prSet phldrT="[Text]"/>
      <dgm:spPr/>
      <dgm:t>
        <a:bodyPr/>
        <a:lstStyle/>
        <a:p>
          <a:r>
            <a:rPr lang="en-AU" dirty="0"/>
            <a:t>Done routinely in HIV infected patients</a:t>
          </a:r>
        </a:p>
      </dgm:t>
    </dgm:pt>
    <dgm:pt modelId="{65D5E367-C45A-4487-B531-08DF52F8846B}" type="parTrans" cxnId="{14CA6D80-ACCF-405E-AEAA-383B5C74AC42}">
      <dgm:prSet/>
      <dgm:spPr/>
      <dgm:t>
        <a:bodyPr/>
        <a:lstStyle/>
        <a:p>
          <a:endParaRPr lang="en-AU"/>
        </a:p>
      </dgm:t>
    </dgm:pt>
    <dgm:pt modelId="{1201576A-A2CB-4EC8-BB2D-6149BEBD8F2E}" type="sibTrans" cxnId="{14CA6D80-ACCF-405E-AEAA-383B5C74AC42}">
      <dgm:prSet/>
      <dgm:spPr/>
      <dgm:t>
        <a:bodyPr/>
        <a:lstStyle/>
        <a:p>
          <a:endParaRPr lang="en-AU"/>
        </a:p>
      </dgm:t>
    </dgm:pt>
    <dgm:pt modelId="{107564F5-A9EC-4610-8D5D-855984B94C3B}">
      <dgm:prSet phldrT="[Text]"/>
      <dgm:spPr/>
      <dgm:t>
        <a:bodyPr/>
        <a:lstStyle/>
        <a:p>
          <a:r>
            <a:rPr lang="en-AU" dirty="0"/>
            <a:t>HCV RNA</a:t>
          </a:r>
        </a:p>
      </dgm:t>
    </dgm:pt>
    <dgm:pt modelId="{1CBCC35E-5DEC-4B48-B224-B4DCAFA29434}" type="parTrans" cxnId="{EBA08D7A-57E5-454A-A072-F7C491304344}">
      <dgm:prSet/>
      <dgm:spPr/>
      <dgm:t>
        <a:bodyPr/>
        <a:lstStyle/>
        <a:p>
          <a:endParaRPr lang="en-AU"/>
        </a:p>
      </dgm:t>
    </dgm:pt>
    <dgm:pt modelId="{0CC8EE07-1E5E-4C0F-8652-68A4763C818C}" type="sibTrans" cxnId="{EBA08D7A-57E5-454A-A072-F7C491304344}">
      <dgm:prSet/>
      <dgm:spPr/>
      <dgm:t>
        <a:bodyPr/>
        <a:lstStyle/>
        <a:p>
          <a:endParaRPr lang="en-AU"/>
        </a:p>
      </dgm:t>
    </dgm:pt>
    <dgm:pt modelId="{B76A24B8-3CA2-45FB-8870-47E35CD78D8A}">
      <dgm:prSet phldrT="[Text]"/>
      <dgm:spPr/>
      <dgm:t>
        <a:bodyPr/>
        <a:lstStyle/>
        <a:p>
          <a:r>
            <a:rPr lang="en-AU" dirty="0"/>
            <a:t>Local HCV RNA, CBC and </a:t>
          </a:r>
          <a:r>
            <a:rPr lang="en-AU" dirty="0" err="1"/>
            <a:t>Biochem</a:t>
          </a:r>
          <a:endParaRPr lang="en-AU" dirty="0"/>
        </a:p>
      </dgm:t>
    </dgm:pt>
    <dgm:pt modelId="{F100A2F7-16E9-4E44-AFE6-4B75FDEA567E}" type="parTrans" cxnId="{56106756-AE99-43C6-BFE1-AFF6A4D2EA47}">
      <dgm:prSet/>
      <dgm:spPr/>
      <dgm:t>
        <a:bodyPr/>
        <a:lstStyle/>
        <a:p>
          <a:endParaRPr lang="en-AU"/>
        </a:p>
      </dgm:t>
    </dgm:pt>
    <dgm:pt modelId="{9CF683DB-6A4B-4B23-BC93-BD0A03F2B1A5}" type="sibTrans" cxnId="{56106756-AE99-43C6-BFE1-AFF6A4D2EA47}">
      <dgm:prSet/>
      <dgm:spPr/>
      <dgm:t>
        <a:bodyPr/>
        <a:lstStyle/>
        <a:p>
          <a:endParaRPr lang="en-AU"/>
        </a:p>
      </dgm:t>
    </dgm:pt>
    <dgm:pt modelId="{6A90CE04-8889-4E7A-88A7-E4B80EA52997}">
      <dgm:prSet phldrT="[Text]"/>
      <dgm:spPr/>
      <dgm:t>
        <a:bodyPr/>
        <a:lstStyle/>
        <a:p>
          <a:r>
            <a:rPr lang="en-AU" dirty="0">
              <a:highlight>
                <a:srgbClr val="FFFF00"/>
              </a:highlight>
            </a:rPr>
            <a:t>Research HCV RNA point-of-care test – capillary blood received and tested at MARCH labs </a:t>
          </a:r>
        </a:p>
      </dgm:t>
    </dgm:pt>
    <dgm:pt modelId="{FDF6878D-39F6-429B-9C14-83DEE16D1253}" type="parTrans" cxnId="{7E412DD7-8D0E-4B3F-B860-CE93FE85140D}">
      <dgm:prSet/>
      <dgm:spPr/>
      <dgm:t>
        <a:bodyPr/>
        <a:lstStyle/>
        <a:p>
          <a:endParaRPr lang="en-AU"/>
        </a:p>
      </dgm:t>
    </dgm:pt>
    <dgm:pt modelId="{76C86B53-9E7E-463C-84CA-BD104BEF08E9}" type="sibTrans" cxnId="{7E412DD7-8D0E-4B3F-B860-CE93FE85140D}">
      <dgm:prSet/>
      <dgm:spPr/>
      <dgm:t>
        <a:bodyPr/>
        <a:lstStyle/>
        <a:p>
          <a:endParaRPr lang="en-AU"/>
        </a:p>
      </dgm:t>
    </dgm:pt>
    <dgm:pt modelId="{E49BC7AF-45BB-4637-A121-695BCB525A1C}">
      <dgm:prSet phldrT="[Text]"/>
      <dgm:spPr/>
      <dgm:t>
        <a:bodyPr/>
        <a:lstStyle/>
        <a:p>
          <a:r>
            <a:rPr lang="en-AU" dirty="0"/>
            <a:t>Treatment</a:t>
          </a:r>
        </a:p>
      </dgm:t>
    </dgm:pt>
    <dgm:pt modelId="{A93A02C5-1451-4F8C-981B-49C6EC3CF606}" type="parTrans" cxnId="{30AA16DE-2959-4831-9002-9442F0A695FC}">
      <dgm:prSet/>
      <dgm:spPr/>
      <dgm:t>
        <a:bodyPr/>
        <a:lstStyle/>
        <a:p>
          <a:endParaRPr lang="en-AU"/>
        </a:p>
      </dgm:t>
    </dgm:pt>
    <dgm:pt modelId="{96EDD205-D285-4A56-A883-6F8BA9965E6E}" type="sibTrans" cxnId="{30AA16DE-2959-4831-9002-9442F0A695FC}">
      <dgm:prSet/>
      <dgm:spPr/>
      <dgm:t>
        <a:bodyPr/>
        <a:lstStyle/>
        <a:p>
          <a:endParaRPr lang="en-AU"/>
        </a:p>
      </dgm:t>
    </dgm:pt>
    <dgm:pt modelId="{56C21827-16F3-46AE-9728-619916EACD56}">
      <dgm:prSet phldrT="[Text]"/>
      <dgm:spPr/>
      <dgm:t>
        <a:bodyPr/>
        <a:lstStyle/>
        <a:p>
          <a:r>
            <a:rPr lang="en-AU" dirty="0"/>
            <a:t>Commence Treatment (HCV RNA positive only)</a:t>
          </a:r>
        </a:p>
      </dgm:t>
    </dgm:pt>
    <dgm:pt modelId="{D1D8746D-D91F-4889-9D4D-315C022E2801}" type="parTrans" cxnId="{735249A7-86A3-4D9D-B4E7-BC9C56FF12CC}">
      <dgm:prSet/>
      <dgm:spPr/>
      <dgm:t>
        <a:bodyPr/>
        <a:lstStyle/>
        <a:p>
          <a:endParaRPr lang="en-AU"/>
        </a:p>
      </dgm:t>
    </dgm:pt>
    <dgm:pt modelId="{90415406-9F71-4D71-95CF-26DCC2D6F740}" type="sibTrans" cxnId="{735249A7-86A3-4D9D-B4E7-BC9C56FF12CC}">
      <dgm:prSet/>
      <dgm:spPr/>
      <dgm:t>
        <a:bodyPr/>
        <a:lstStyle/>
        <a:p>
          <a:endParaRPr lang="en-AU"/>
        </a:p>
      </dgm:t>
    </dgm:pt>
    <dgm:pt modelId="{AC9E2C8E-4FC8-4714-BCA4-940B3C787182}">
      <dgm:prSet phldrT="[Text]"/>
      <dgm:spPr/>
      <dgm:t>
        <a:bodyPr/>
        <a:lstStyle/>
        <a:p>
          <a:r>
            <a:rPr lang="en-AU" dirty="0"/>
            <a:t>SVR12</a:t>
          </a:r>
        </a:p>
      </dgm:t>
    </dgm:pt>
    <dgm:pt modelId="{8225F1C5-404D-4033-A8A6-6306AA6C0E96}" type="parTrans" cxnId="{40B261E0-B656-400F-8FFB-A7C29227E7A8}">
      <dgm:prSet/>
      <dgm:spPr/>
      <dgm:t>
        <a:bodyPr/>
        <a:lstStyle/>
        <a:p>
          <a:endParaRPr lang="en-AU"/>
        </a:p>
      </dgm:t>
    </dgm:pt>
    <dgm:pt modelId="{A2326C16-789B-40F1-8F74-E4541798DF8F}" type="sibTrans" cxnId="{40B261E0-B656-400F-8FFB-A7C29227E7A8}">
      <dgm:prSet/>
      <dgm:spPr/>
      <dgm:t>
        <a:bodyPr/>
        <a:lstStyle/>
        <a:p>
          <a:endParaRPr lang="en-AU"/>
        </a:p>
      </dgm:t>
    </dgm:pt>
    <dgm:pt modelId="{5DC90635-523B-41A7-9ECF-88B17E1D29BF}">
      <dgm:prSet phldrT="[Text]"/>
      <dgm:spPr/>
      <dgm:t>
        <a:bodyPr/>
        <a:lstStyle/>
        <a:p>
          <a:r>
            <a:rPr lang="en-AU" dirty="0">
              <a:highlight>
                <a:srgbClr val="FFFF00"/>
              </a:highlight>
            </a:rPr>
            <a:t>Research HCV POC and DBS</a:t>
          </a:r>
        </a:p>
      </dgm:t>
    </dgm:pt>
    <dgm:pt modelId="{D1F42AB4-ED05-41B1-845B-FB5469BD913E}" type="parTrans" cxnId="{48CAFA0A-4F12-4E90-B130-00ED71F8ED8A}">
      <dgm:prSet/>
      <dgm:spPr/>
      <dgm:t>
        <a:bodyPr/>
        <a:lstStyle/>
        <a:p>
          <a:endParaRPr lang="en-AU"/>
        </a:p>
      </dgm:t>
    </dgm:pt>
    <dgm:pt modelId="{AEAB8083-12A7-4BA3-9ECA-4EDC24AB90E8}" type="sibTrans" cxnId="{48CAFA0A-4F12-4E90-B130-00ED71F8ED8A}">
      <dgm:prSet/>
      <dgm:spPr/>
      <dgm:t>
        <a:bodyPr/>
        <a:lstStyle/>
        <a:p>
          <a:endParaRPr lang="en-AU"/>
        </a:p>
      </dgm:t>
    </dgm:pt>
    <dgm:pt modelId="{08D12274-EB0C-423A-B59C-7367E84F5E0B}">
      <dgm:prSet phldrT="[Text]"/>
      <dgm:spPr/>
      <dgm:t>
        <a:bodyPr/>
        <a:lstStyle/>
        <a:p>
          <a:r>
            <a:rPr lang="en-AU" dirty="0"/>
            <a:t>Plasma </a:t>
          </a:r>
        </a:p>
      </dgm:t>
    </dgm:pt>
    <dgm:pt modelId="{06F1F7A8-9EF3-4952-9F5A-4360242BE9AE}" type="parTrans" cxnId="{85D730A7-97C3-48A3-B5DB-9F6AA40BEE62}">
      <dgm:prSet/>
      <dgm:spPr/>
      <dgm:t>
        <a:bodyPr/>
        <a:lstStyle/>
        <a:p>
          <a:endParaRPr lang="en-AU"/>
        </a:p>
      </dgm:t>
    </dgm:pt>
    <dgm:pt modelId="{C46BE522-C99C-4CCF-9B51-8B26269AB8A7}" type="sibTrans" cxnId="{85D730A7-97C3-48A3-B5DB-9F6AA40BEE62}">
      <dgm:prSet/>
      <dgm:spPr/>
      <dgm:t>
        <a:bodyPr/>
        <a:lstStyle/>
        <a:p>
          <a:endParaRPr lang="en-AU"/>
        </a:p>
      </dgm:t>
    </dgm:pt>
    <dgm:pt modelId="{BF85C072-017F-4D4D-8FC7-9688DABBB111}">
      <dgm:prSet phldrT="[Text]"/>
      <dgm:spPr/>
      <dgm:t>
        <a:bodyPr/>
        <a:lstStyle/>
        <a:p>
          <a:r>
            <a:rPr lang="en-AU" dirty="0"/>
            <a:t>Questionnaire</a:t>
          </a:r>
        </a:p>
      </dgm:t>
    </dgm:pt>
    <dgm:pt modelId="{AE256038-2DDC-4D06-8794-212E433D155C}" type="parTrans" cxnId="{EBC5044B-FD65-4968-AD3D-EA10CCD0456F}">
      <dgm:prSet/>
      <dgm:spPr/>
      <dgm:t>
        <a:bodyPr/>
        <a:lstStyle/>
        <a:p>
          <a:endParaRPr lang="en-AU"/>
        </a:p>
      </dgm:t>
    </dgm:pt>
    <dgm:pt modelId="{D37071C8-8414-4AF1-B3EB-D369CDCFC91D}" type="sibTrans" cxnId="{EBC5044B-FD65-4968-AD3D-EA10CCD0456F}">
      <dgm:prSet/>
      <dgm:spPr/>
      <dgm:t>
        <a:bodyPr/>
        <a:lstStyle/>
        <a:p>
          <a:endParaRPr lang="en-AU"/>
        </a:p>
      </dgm:t>
    </dgm:pt>
    <dgm:pt modelId="{4EA9E9E1-B4E3-4398-B312-BEB8119C45A6}">
      <dgm:prSet phldrT="[Text]"/>
      <dgm:spPr/>
      <dgm:t>
        <a:bodyPr/>
        <a:lstStyle/>
        <a:p>
          <a:r>
            <a:rPr lang="en-AU" dirty="0">
              <a:highlight>
                <a:srgbClr val="FFFF00"/>
              </a:highlight>
            </a:rPr>
            <a:t>Research DBS and EDTA whole blood  – processed and stored at MARCH labs </a:t>
          </a:r>
        </a:p>
      </dgm:t>
    </dgm:pt>
    <dgm:pt modelId="{EE3B2BCC-3FF9-42A3-BDF9-7F0EF6B062B9}" type="parTrans" cxnId="{EFA96DF9-361F-4428-9775-A5050F604C22}">
      <dgm:prSet/>
      <dgm:spPr/>
      <dgm:t>
        <a:bodyPr/>
        <a:lstStyle/>
        <a:p>
          <a:endParaRPr lang="en-AU"/>
        </a:p>
      </dgm:t>
    </dgm:pt>
    <dgm:pt modelId="{60F72F02-6736-46A2-B6C7-F493743B89F2}" type="sibTrans" cxnId="{EFA96DF9-361F-4428-9775-A5050F604C22}">
      <dgm:prSet/>
      <dgm:spPr/>
      <dgm:t>
        <a:bodyPr/>
        <a:lstStyle/>
        <a:p>
          <a:endParaRPr lang="en-AU"/>
        </a:p>
      </dgm:t>
    </dgm:pt>
    <dgm:pt modelId="{51908D42-757B-4609-B407-F427E63A8233}" type="pres">
      <dgm:prSet presAssocID="{9868DD8C-9E2B-47FF-97C3-22FC1B92FC88}" presName="linearFlow" presStyleCnt="0">
        <dgm:presLayoutVars>
          <dgm:dir/>
          <dgm:animLvl val="lvl"/>
          <dgm:resizeHandles val="exact"/>
        </dgm:presLayoutVars>
      </dgm:prSet>
      <dgm:spPr/>
    </dgm:pt>
    <dgm:pt modelId="{814FEE7E-E8AD-40AF-9B87-77DB37478639}" type="pres">
      <dgm:prSet presAssocID="{81236129-F43A-41FD-88A0-7AA4505514C2}" presName="composite" presStyleCnt="0"/>
      <dgm:spPr/>
    </dgm:pt>
    <dgm:pt modelId="{F071DF0E-FE0A-4695-AF56-55A6893F13D2}" type="pres">
      <dgm:prSet presAssocID="{81236129-F43A-41FD-88A0-7AA4505514C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6033CF7-3D9F-43D4-AF5F-EB7B74C5AE13}" type="pres">
      <dgm:prSet presAssocID="{81236129-F43A-41FD-88A0-7AA4505514C2}" presName="descendantText" presStyleLbl="alignAcc1" presStyleIdx="0" presStyleCnt="4">
        <dgm:presLayoutVars>
          <dgm:bulletEnabled val="1"/>
        </dgm:presLayoutVars>
      </dgm:prSet>
      <dgm:spPr/>
    </dgm:pt>
    <dgm:pt modelId="{0345124D-6015-4519-92FD-24FB0C2E2B1D}" type="pres">
      <dgm:prSet presAssocID="{9D538DC2-1210-471A-A8D0-5891DAEB4D2D}" presName="sp" presStyleCnt="0"/>
      <dgm:spPr/>
    </dgm:pt>
    <dgm:pt modelId="{41F1C97A-24A1-4594-A9BB-366EFC09784A}" type="pres">
      <dgm:prSet presAssocID="{107564F5-A9EC-4610-8D5D-855984B94C3B}" presName="composite" presStyleCnt="0"/>
      <dgm:spPr/>
    </dgm:pt>
    <dgm:pt modelId="{DAE39A3A-BE05-47CD-80CF-4B123B7C5F42}" type="pres">
      <dgm:prSet presAssocID="{107564F5-A9EC-4610-8D5D-855984B94C3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87966A1-AD68-4577-9C46-115DD31C5286}" type="pres">
      <dgm:prSet presAssocID="{107564F5-A9EC-4610-8D5D-855984B94C3B}" presName="descendantText" presStyleLbl="alignAcc1" presStyleIdx="1" presStyleCnt="4">
        <dgm:presLayoutVars>
          <dgm:bulletEnabled val="1"/>
        </dgm:presLayoutVars>
      </dgm:prSet>
      <dgm:spPr/>
    </dgm:pt>
    <dgm:pt modelId="{FF0C4F47-B4A2-47F3-A6A6-6E85EE5CBBEB}" type="pres">
      <dgm:prSet presAssocID="{0CC8EE07-1E5E-4C0F-8652-68A4763C818C}" presName="sp" presStyleCnt="0"/>
      <dgm:spPr/>
    </dgm:pt>
    <dgm:pt modelId="{24974013-7952-4D13-8AAB-55A9570EFEC9}" type="pres">
      <dgm:prSet presAssocID="{E49BC7AF-45BB-4637-A121-695BCB525A1C}" presName="composite" presStyleCnt="0"/>
      <dgm:spPr/>
    </dgm:pt>
    <dgm:pt modelId="{13D8727B-B0AF-46D7-BAEF-3DF971CD7797}" type="pres">
      <dgm:prSet presAssocID="{E49BC7AF-45BB-4637-A121-695BCB525A1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43AB795-EC7E-4039-A78B-DDE7915D62C2}" type="pres">
      <dgm:prSet presAssocID="{E49BC7AF-45BB-4637-A121-695BCB525A1C}" presName="descendantText" presStyleLbl="alignAcc1" presStyleIdx="2" presStyleCnt="4">
        <dgm:presLayoutVars>
          <dgm:bulletEnabled val="1"/>
        </dgm:presLayoutVars>
      </dgm:prSet>
      <dgm:spPr/>
    </dgm:pt>
    <dgm:pt modelId="{DC305BBF-411B-4FD5-8711-AA0B298D7D94}" type="pres">
      <dgm:prSet presAssocID="{96EDD205-D285-4A56-A883-6F8BA9965E6E}" presName="sp" presStyleCnt="0"/>
      <dgm:spPr/>
    </dgm:pt>
    <dgm:pt modelId="{A238A732-8AF2-4EC2-89EF-A893B7CB5D47}" type="pres">
      <dgm:prSet presAssocID="{AC9E2C8E-4FC8-4714-BCA4-940B3C787182}" presName="composite" presStyleCnt="0"/>
      <dgm:spPr/>
    </dgm:pt>
    <dgm:pt modelId="{73781B69-540D-4CA7-A325-F94D25C9A92A}" type="pres">
      <dgm:prSet presAssocID="{AC9E2C8E-4FC8-4714-BCA4-940B3C78718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9E6E653-0BE1-451E-94EA-8A8319085B09}" type="pres">
      <dgm:prSet presAssocID="{AC9E2C8E-4FC8-4714-BCA4-940B3C78718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1571206-8BCE-40C4-A826-781E0346F6F3}" type="presOf" srcId="{BF85C072-017F-4D4D-8FC7-9688DABBB111}" destId="{687966A1-AD68-4577-9C46-115DD31C5286}" srcOrd="0" destOrd="3" presId="urn:microsoft.com/office/officeart/2005/8/layout/chevron2"/>
    <dgm:cxn modelId="{C4999908-5432-4F03-A5DB-F9BCB9815B86}" type="presOf" srcId="{E49BC7AF-45BB-4637-A121-695BCB525A1C}" destId="{13D8727B-B0AF-46D7-BAEF-3DF971CD7797}" srcOrd="0" destOrd="0" presId="urn:microsoft.com/office/officeart/2005/8/layout/chevron2"/>
    <dgm:cxn modelId="{48CAFA0A-4F12-4E90-B130-00ED71F8ED8A}" srcId="{AC9E2C8E-4FC8-4714-BCA4-940B3C787182}" destId="{5DC90635-523B-41A7-9ECF-88B17E1D29BF}" srcOrd="0" destOrd="0" parTransId="{D1F42AB4-ED05-41B1-845B-FB5469BD913E}" sibTransId="{AEAB8083-12A7-4BA3-9ECA-4EDC24AB90E8}"/>
    <dgm:cxn modelId="{9217F91F-32B6-41E8-B9BB-623109DBE092}" type="presOf" srcId="{107564F5-A9EC-4610-8D5D-855984B94C3B}" destId="{DAE39A3A-BE05-47CD-80CF-4B123B7C5F42}" srcOrd="0" destOrd="0" presId="urn:microsoft.com/office/officeart/2005/8/layout/chevron2"/>
    <dgm:cxn modelId="{592BC15D-BDEC-4CB1-9F4C-370B9DDB4978}" type="presOf" srcId="{5DC90635-523B-41A7-9ECF-88B17E1D29BF}" destId="{69E6E653-0BE1-451E-94EA-8A8319085B09}" srcOrd="0" destOrd="0" presId="urn:microsoft.com/office/officeart/2005/8/layout/chevron2"/>
    <dgm:cxn modelId="{F225C560-49E1-4AD2-9B16-384F6249CDE7}" type="presOf" srcId="{76BFF01F-C366-44C7-8981-0FD69AFE7363}" destId="{46033CF7-3D9F-43D4-AF5F-EB7B74C5AE13}" srcOrd="0" destOrd="0" presId="urn:microsoft.com/office/officeart/2005/8/layout/chevron2"/>
    <dgm:cxn modelId="{6BC6704A-2FED-49BF-8D83-222CAFF8444D}" type="presOf" srcId="{81236129-F43A-41FD-88A0-7AA4505514C2}" destId="{F071DF0E-FE0A-4695-AF56-55A6893F13D2}" srcOrd="0" destOrd="0" presId="urn:microsoft.com/office/officeart/2005/8/layout/chevron2"/>
    <dgm:cxn modelId="{EBC5044B-FD65-4968-AD3D-EA10CCD0456F}" srcId="{107564F5-A9EC-4610-8D5D-855984B94C3B}" destId="{BF85C072-017F-4D4D-8FC7-9688DABBB111}" srcOrd="3" destOrd="0" parTransId="{AE256038-2DDC-4D06-8794-212E433D155C}" sibTransId="{D37071C8-8414-4AF1-B3EB-D369CDCFC91D}"/>
    <dgm:cxn modelId="{53CE8D4B-3451-417E-9A98-A851F7DBEC1D}" type="presOf" srcId="{56C21827-16F3-46AE-9728-619916EACD56}" destId="{F43AB795-EC7E-4039-A78B-DDE7915D62C2}" srcOrd="0" destOrd="0" presId="urn:microsoft.com/office/officeart/2005/8/layout/chevron2"/>
    <dgm:cxn modelId="{56106756-AE99-43C6-BFE1-AFF6A4D2EA47}" srcId="{107564F5-A9EC-4610-8D5D-855984B94C3B}" destId="{B76A24B8-3CA2-45FB-8870-47E35CD78D8A}" srcOrd="0" destOrd="0" parTransId="{F100A2F7-16E9-4E44-AFE6-4B75FDEA567E}" sibTransId="{9CF683DB-6A4B-4B23-BC93-BD0A03F2B1A5}"/>
    <dgm:cxn modelId="{EBA08D7A-57E5-454A-A072-F7C491304344}" srcId="{9868DD8C-9E2B-47FF-97C3-22FC1B92FC88}" destId="{107564F5-A9EC-4610-8D5D-855984B94C3B}" srcOrd="1" destOrd="0" parTransId="{1CBCC35E-5DEC-4B48-B224-B4DCAFA29434}" sibTransId="{0CC8EE07-1E5E-4C0F-8652-68A4763C818C}"/>
    <dgm:cxn modelId="{BA560F7C-3B7B-4B9F-8E98-FC8F505BA628}" srcId="{9868DD8C-9E2B-47FF-97C3-22FC1B92FC88}" destId="{81236129-F43A-41FD-88A0-7AA4505514C2}" srcOrd="0" destOrd="0" parTransId="{99887669-BE49-495C-B5BD-5696C8CA5C42}" sibTransId="{9D538DC2-1210-471A-A8D0-5891DAEB4D2D}"/>
    <dgm:cxn modelId="{14CA6D80-ACCF-405E-AEAA-383B5C74AC42}" srcId="{81236129-F43A-41FD-88A0-7AA4505514C2}" destId="{76BFF01F-C366-44C7-8981-0FD69AFE7363}" srcOrd="0" destOrd="0" parTransId="{65D5E367-C45A-4487-B531-08DF52F8846B}" sibTransId="{1201576A-A2CB-4EC8-BB2D-6149BEBD8F2E}"/>
    <dgm:cxn modelId="{D0272590-07C5-443B-9A62-7905FD1F27AC}" type="presOf" srcId="{4EA9E9E1-B4E3-4398-B312-BEB8119C45A6}" destId="{687966A1-AD68-4577-9C46-115DD31C5286}" srcOrd="0" destOrd="2" presId="urn:microsoft.com/office/officeart/2005/8/layout/chevron2"/>
    <dgm:cxn modelId="{CAA41393-432E-40D1-97E5-47689EBF7316}" type="presOf" srcId="{B76A24B8-3CA2-45FB-8870-47E35CD78D8A}" destId="{687966A1-AD68-4577-9C46-115DD31C5286}" srcOrd="0" destOrd="0" presId="urn:microsoft.com/office/officeart/2005/8/layout/chevron2"/>
    <dgm:cxn modelId="{85D730A7-97C3-48A3-B5DB-9F6AA40BEE62}" srcId="{AC9E2C8E-4FC8-4714-BCA4-940B3C787182}" destId="{08D12274-EB0C-423A-B59C-7367E84F5E0B}" srcOrd="1" destOrd="0" parTransId="{06F1F7A8-9EF3-4952-9F5A-4360242BE9AE}" sibTransId="{C46BE522-C99C-4CCF-9B51-8B26269AB8A7}"/>
    <dgm:cxn modelId="{735249A7-86A3-4D9D-B4E7-BC9C56FF12CC}" srcId="{E49BC7AF-45BB-4637-A121-695BCB525A1C}" destId="{56C21827-16F3-46AE-9728-619916EACD56}" srcOrd="0" destOrd="0" parTransId="{D1D8746D-D91F-4889-9D4D-315C022E2801}" sibTransId="{90415406-9F71-4D71-95CF-26DCC2D6F740}"/>
    <dgm:cxn modelId="{57B826B2-E3BC-42C7-BC8B-D97A3FBC9788}" type="presOf" srcId="{9868DD8C-9E2B-47FF-97C3-22FC1B92FC88}" destId="{51908D42-757B-4609-B407-F427E63A8233}" srcOrd="0" destOrd="0" presId="urn:microsoft.com/office/officeart/2005/8/layout/chevron2"/>
    <dgm:cxn modelId="{8B2105CD-358C-437A-978B-FEE3D741F0BB}" type="presOf" srcId="{AC9E2C8E-4FC8-4714-BCA4-940B3C787182}" destId="{73781B69-540D-4CA7-A325-F94D25C9A92A}" srcOrd="0" destOrd="0" presId="urn:microsoft.com/office/officeart/2005/8/layout/chevron2"/>
    <dgm:cxn modelId="{7E412DD7-8D0E-4B3F-B860-CE93FE85140D}" srcId="{107564F5-A9EC-4610-8D5D-855984B94C3B}" destId="{6A90CE04-8889-4E7A-88A7-E4B80EA52997}" srcOrd="1" destOrd="0" parTransId="{FDF6878D-39F6-429B-9C14-83DEE16D1253}" sibTransId="{76C86B53-9E7E-463C-84CA-BD104BEF08E9}"/>
    <dgm:cxn modelId="{30AA16DE-2959-4831-9002-9442F0A695FC}" srcId="{9868DD8C-9E2B-47FF-97C3-22FC1B92FC88}" destId="{E49BC7AF-45BB-4637-A121-695BCB525A1C}" srcOrd="2" destOrd="0" parTransId="{A93A02C5-1451-4F8C-981B-49C6EC3CF606}" sibTransId="{96EDD205-D285-4A56-A883-6F8BA9965E6E}"/>
    <dgm:cxn modelId="{40B261E0-B656-400F-8FFB-A7C29227E7A8}" srcId="{9868DD8C-9E2B-47FF-97C3-22FC1B92FC88}" destId="{AC9E2C8E-4FC8-4714-BCA4-940B3C787182}" srcOrd="3" destOrd="0" parTransId="{8225F1C5-404D-4033-A8A6-6306AA6C0E96}" sibTransId="{A2326C16-789B-40F1-8F74-E4541798DF8F}"/>
    <dgm:cxn modelId="{29A636E2-04BD-430E-91F2-D36ACBF95669}" type="presOf" srcId="{08D12274-EB0C-423A-B59C-7367E84F5E0B}" destId="{69E6E653-0BE1-451E-94EA-8A8319085B09}" srcOrd="0" destOrd="1" presId="urn:microsoft.com/office/officeart/2005/8/layout/chevron2"/>
    <dgm:cxn modelId="{5436D7F5-216A-4749-8073-355E54232489}" type="presOf" srcId="{6A90CE04-8889-4E7A-88A7-E4B80EA52997}" destId="{687966A1-AD68-4577-9C46-115DD31C5286}" srcOrd="0" destOrd="1" presId="urn:microsoft.com/office/officeart/2005/8/layout/chevron2"/>
    <dgm:cxn modelId="{EFA96DF9-361F-4428-9775-A5050F604C22}" srcId="{107564F5-A9EC-4610-8D5D-855984B94C3B}" destId="{4EA9E9E1-B4E3-4398-B312-BEB8119C45A6}" srcOrd="2" destOrd="0" parTransId="{EE3B2BCC-3FF9-42A3-BDF9-7F0EF6B062B9}" sibTransId="{60F72F02-6736-46A2-B6C7-F493743B89F2}"/>
    <dgm:cxn modelId="{73008867-9D10-4124-8717-23A3E5DBB0F4}" type="presParOf" srcId="{51908D42-757B-4609-B407-F427E63A8233}" destId="{814FEE7E-E8AD-40AF-9B87-77DB37478639}" srcOrd="0" destOrd="0" presId="urn:microsoft.com/office/officeart/2005/8/layout/chevron2"/>
    <dgm:cxn modelId="{236B41D7-6027-48DA-AA79-59270015C416}" type="presParOf" srcId="{814FEE7E-E8AD-40AF-9B87-77DB37478639}" destId="{F071DF0E-FE0A-4695-AF56-55A6893F13D2}" srcOrd="0" destOrd="0" presId="urn:microsoft.com/office/officeart/2005/8/layout/chevron2"/>
    <dgm:cxn modelId="{6BF49490-5DB9-4E6A-92BB-537F37FE381B}" type="presParOf" srcId="{814FEE7E-E8AD-40AF-9B87-77DB37478639}" destId="{46033CF7-3D9F-43D4-AF5F-EB7B74C5AE13}" srcOrd="1" destOrd="0" presId="urn:microsoft.com/office/officeart/2005/8/layout/chevron2"/>
    <dgm:cxn modelId="{FEADC147-DE96-4F6A-97BF-D853326EF3AE}" type="presParOf" srcId="{51908D42-757B-4609-B407-F427E63A8233}" destId="{0345124D-6015-4519-92FD-24FB0C2E2B1D}" srcOrd="1" destOrd="0" presId="urn:microsoft.com/office/officeart/2005/8/layout/chevron2"/>
    <dgm:cxn modelId="{061A5BEB-9603-4F1E-B9D5-9D6B37BDC6D2}" type="presParOf" srcId="{51908D42-757B-4609-B407-F427E63A8233}" destId="{41F1C97A-24A1-4594-A9BB-366EFC09784A}" srcOrd="2" destOrd="0" presId="urn:microsoft.com/office/officeart/2005/8/layout/chevron2"/>
    <dgm:cxn modelId="{476046BD-E544-45EC-9BEE-A2AC04325091}" type="presParOf" srcId="{41F1C97A-24A1-4594-A9BB-366EFC09784A}" destId="{DAE39A3A-BE05-47CD-80CF-4B123B7C5F42}" srcOrd="0" destOrd="0" presId="urn:microsoft.com/office/officeart/2005/8/layout/chevron2"/>
    <dgm:cxn modelId="{B91089F1-39AD-491D-90DF-27AAF844D313}" type="presParOf" srcId="{41F1C97A-24A1-4594-A9BB-366EFC09784A}" destId="{687966A1-AD68-4577-9C46-115DD31C5286}" srcOrd="1" destOrd="0" presId="urn:microsoft.com/office/officeart/2005/8/layout/chevron2"/>
    <dgm:cxn modelId="{6A04F5E1-DC7F-4A8C-8CDB-29B0F17D86F0}" type="presParOf" srcId="{51908D42-757B-4609-B407-F427E63A8233}" destId="{FF0C4F47-B4A2-47F3-A6A6-6E85EE5CBBEB}" srcOrd="3" destOrd="0" presId="urn:microsoft.com/office/officeart/2005/8/layout/chevron2"/>
    <dgm:cxn modelId="{B435D4D9-7989-4A64-94A4-D9083681E66A}" type="presParOf" srcId="{51908D42-757B-4609-B407-F427E63A8233}" destId="{24974013-7952-4D13-8AAB-55A9570EFEC9}" srcOrd="4" destOrd="0" presId="urn:microsoft.com/office/officeart/2005/8/layout/chevron2"/>
    <dgm:cxn modelId="{71760299-9A3A-4A28-BDE0-F85BCC7501D0}" type="presParOf" srcId="{24974013-7952-4D13-8AAB-55A9570EFEC9}" destId="{13D8727B-B0AF-46D7-BAEF-3DF971CD7797}" srcOrd="0" destOrd="0" presId="urn:microsoft.com/office/officeart/2005/8/layout/chevron2"/>
    <dgm:cxn modelId="{4BD08DB3-CA54-4E96-A02E-BA9BDEA0FE6D}" type="presParOf" srcId="{24974013-7952-4D13-8AAB-55A9570EFEC9}" destId="{F43AB795-EC7E-4039-A78B-DDE7915D62C2}" srcOrd="1" destOrd="0" presId="urn:microsoft.com/office/officeart/2005/8/layout/chevron2"/>
    <dgm:cxn modelId="{AFD57302-F4D8-40B9-B344-A2D79669977F}" type="presParOf" srcId="{51908D42-757B-4609-B407-F427E63A8233}" destId="{DC305BBF-411B-4FD5-8711-AA0B298D7D94}" srcOrd="5" destOrd="0" presId="urn:microsoft.com/office/officeart/2005/8/layout/chevron2"/>
    <dgm:cxn modelId="{1DEE89E7-38E4-4B3B-996C-18032E84736F}" type="presParOf" srcId="{51908D42-757B-4609-B407-F427E63A8233}" destId="{A238A732-8AF2-4EC2-89EF-A893B7CB5D47}" srcOrd="6" destOrd="0" presId="urn:microsoft.com/office/officeart/2005/8/layout/chevron2"/>
    <dgm:cxn modelId="{6A8FC2ED-F3C8-4785-8A0F-2012FA075CBC}" type="presParOf" srcId="{A238A732-8AF2-4EC2-89EF-A893B7CB5D47}" destId="{73781B69-540D-4CA7-A325-F94D25C9A92A}" srcOrd="0" destOrd="0" presId="urn:microsoft.com/office/officeart/2005/8/layout/chevron2"/>
    <dgm:cxn modelId="{7F8FE048-12A2-4451-8D63-F410C9A254F7}" type="presParOf" srcId="{A238A732-8AF2-4EC2-89EF-A893B7CB5D47}" destId="{69E6E653-0BE1-451E-94EA-8A8319085B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DF0E-FE0A-4695-AF56-55A6893F13D2}">
      <dsp:nvSpPr>
        <dsp:cNvPr id="0" name=""/>
        <dsp:cNvSpPr/>
      </dsp:nvSpPr>
      <dsp:spPr>
        <a:xfrm rot="5400000">
          <a:off x="-202862" y="206954"/>
          <a:ext cx="1352419" cy="9466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HCV Ab Test</a:t>
          </a:r>
        </a:p>
      </dsp:txBody>
      <dsp:txXfrm rot="-5400000">
        <a:off x="2" y="477438"/>
        <a:ext cx="946693" cy="405726"/>
      </dsp:txXfrm>
    </dsp:sp>
    <dsp:sp modelId="{46033CF7-3D9F-43D4-AF5F-EB7B74C5AE13}">
      <dsp:nvSpPr>
        <dsp:cNvPr id="0" name=""/>
        <dsp:cNvSpPr/>
      </dsp:nvSpPr>
      <dsp:spPr>
        <a:xfrm rot="5400000">
          <a:off x="4077172" y="-3126388"/>
          <a:ext cx="879072" cy="714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Done routinely in HIV infected patients</a:t>
          </a:r>
        </a:p>
      </dsp:txBody>
      <dsp:txXfrm rot="-5400000">
        <a:off x="946693" y="47004"/>
        <a:ext cx="7097118" cy="793246"/>
      </dsp:txXfrm>
    </dsp:sp>
    <dsp:sp modelId="{DAE39A3A-BE05-47CD-80CF-4B123B7C5F42}">
      <dsp:nvSpPr>
        <dsp:cNvPr id="0" name=""/>
        <dsp:cNvSpPr/>
      </dsp:nvSpPr>
      <dsp:spPr>
        <a:xfrm rot="5400000">
          <a:off x="-202862" y="1413945"/>
          <a:ext cx="1352419" cy="946693"/>
        </a:xfrm>
        <a:prstGeom prst="chevron">
          <a:avLst/>
        </a:prstGeom>
        <a:solidFill>
          <a:schemeClr val="accent2">
            <a:hueOff val="2342850"/>
            <a:satOff val="-24298"/>
            <a:lumOff val="-9935"/>
            <a:alphaOff val="0"/>
          </a:schemeClr>
        </a:solidFill>
        <a:ln w="25400" cap="flat" cmpd="sng" algn="ctr">
          <a:solidFill>
            <a:schemeClr val="accent2">
              <a:hueOff val="2342850"/>
              <a:satOff val="-24298"/>
              <a:lumOff val="-9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HCV RNA</a:t>
          </a:r>
        </a:p>
      </dsp:txBody>
      <dsp:txXfrm rot="-5400000">
        <a:off x="2" y="1684429"/>
        <a:ext cx="946693" cy="405726"/>
      </dsp:txXfrm>
    </dsp:sp>
    <dsp:sp modelId="{687966A1-AD68-4577-9C46-115DD31C5286}">
      <dsp:nvSpPr>
        <dsp:cNvPr id="0" name=""/>
        <dsp:cNvSpPr/>
      </dsp:nvSpPr>
      <dsp:spPr>
        <a:xfrm rot="5400000">
          <a:off x="4077172" y="-1919397"/>
          <a:ext cx="879072" cy="714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2850"/>
              <a:satOff val="-24298"/>
              <a:lumOff val="-9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Local HCV RNA, CBC and </a:t>
          </a:r>
          <a:r>
            <a:rPr lang="en-AU" sz="1300" kern="1200" dirty="0" err="1"/>
            <a:t>Biochem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>
              <a:highlight>
                <a:srgbClr val="FFFF00"/>
              </a:highlight>
            </a:rPr>
            <a:t>Research HCV RNA point-of-care test – capillary blood received and tested at MARCH labs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>
              <a:highlight>
                <a:srgbClr val="FFFF00"/>
              </a:highlight>
            </a:rPr>
            <a:t>Research DBS and EDTA whole blood  – processed and stored at MARCH labs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Questionnaire</a:t>
          </a:r>
        </a:p>
      </dsp:txBody>
      <dsp:txXfrm rot="-5400000">
        <a:off x="946693" y="1253995"/>
        <a:ext cx="7097118" cy="793246"/>
      </dsp:txXfrm>
    </dsp:sp>
    <dsp:sp modelId="{13D8727B-B0AF-46D7-BAEF-3DF971CD7797}">
      <dsp:nvSpPr>
        <dsp:cNvPr id="0" name=""/>
        <dsp:cNvSpPr/>
      </dsp:nvSpPr>
      <dsp:spPr>
        <a:xfrm rot="5400000">
          <a:off x="-202862" y="2620936"/>
          <a:ext cx="1352419" cy="946693"/>
        </a:xfrm>
        <a:prstGeom prst="chevron">
          <a:avLst/>
        </a:prstGeom>
        <a:solidFill>
          <a:schemeClr val="accent2">
            <a:hueOff val="4685699"/>
            <a:satOff val="-48597"/>
            <a:lumOff val="-19869"/>
            <a:alphaOff val="0"/>
          </a:schemeClr>
        </a:solidFill>
        <a:ln w="25400" cap="flat" cmpd="sng" algn="ctr">
          <a:solidFill>
            <a:schemeClr val="accent2">
              <a:hueOff val="4685699"/>
              <a:satOff val="-48597"/>
              <a:lumOff val="-19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Treatment</a:t>
          </a:r>
        </a:p>
      </dsp:txBody>
      <dsp:txXfrm rot="-5400000">
        <a:off x="2" y="2891420"/>
        <a:ext cx="946693" cy="405726"/>
      </dsp:txXfrm>
    </dsp:sp>
    <dsp:sp modelId="{F43AB795-EC7E-4039-A78B-DDE7915D62C2}">
      <dsp:nvSpPr>
        <dsp:cNvPr id="0" name=""/>
        <dsp:cNvSpPr/>
      </dsp:nvSpPr>
      <dsp:spPr>
        <a:xfrm rot="5400000">
          <a:off x="4077172" y="-712406"/>
          <a:ext cx="879072" cy="714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5699"/>
              <a:satOff val="-48597"/>
              <a:lumOff val="-19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Commence Treatment (HCV RNA positive only)</a:t>
          </a:r>
        </a:p>
      </dsp:txBody>
      <dsp:txXfrm rot="-5400000">
        <a:off x="946693" y="2460986"/>
        <a:ext cx="7097118" cy="793246"/>
      </dsp:txXfrm>
    </dsp:sp>
    <dsp:sp modelId="{73781B69-540D-4CA7-A325-F94D25C9A92A}">
      <dsp:nvSpPr>
        <dsp:cNvPr id="0" name=""/>
        <dsp:cNvSpPr/>
      </dsp:nvSpPr>
      <dsp:spPr>
        <a:xfrm rot="5400000">
          <a:off x="-202862" y="3827927"/>
          <a:ext cx="1352419" cy="946693"/>
        </a:xfrm>
        <a:prstGeom prst="chevron">
          <a:avLst/>
        </a:prstGeom>
        <a:solidFill>
          <a:schemeClr val="accent2">
            <a:hueOff val="7028548"/>
            <a:satOff val="-72895"/>
            <a:lumOff val="-29804"/>
            <a:alphaOff val="0"/>
          </a:schemeClr>
        </a:solidFill>
        <a:ln w="25400" cap="flat" cmpd="sng" algn="ctr">
          <a:solidFill>
            <a:schemeClr val="accent2">
              <a:hueOff val="7028548"/>
              <a:satOff val="-72895"/>
              <a:lumOff val="-2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SVR12</a:t>
          </a:r>
        </a:p>
      </dsp:txBody>
      <dsp:txXfrm rot="-5400000">
        <a:off x="2" y="4098411"/>
        <a:ext cx="946693" cy="405726"/>
      </dsp:txXfrm>
    </dsp:sp>
    <dsp:sp modelId="{69E6E653-0BE1-451E-94EA-8A8319085B09}">
      <dsp:nvSpPr>
        <dsp:cNvPr id="0" name=""/>
        <dsp:cNvSpPr/>
      </dsp:nvSpPr>
      <dsp:spPr>
        <a:xfrm rot="5400000">
          <a:off x="4077172" y="494584"/>
          <a:ext cx="879072" cy="7140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028548"/>
              <a:satOff val="-72895"/>
              <a:lumOff val="-2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>
              <a:highlight>
                <a:srgbClr val="FFFF00"/>
              </a:highlight>
            </a:rPr>
            <a:t>Research HCV POC and DBS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Plasma </a:t>
          </a:r>
        </a:p>
      </dsp:txBody>
      <dsp:txXfrm rot="-5400000">
        <a:off x="946693" y="3667977"/>
        <a:ext cx="7097118" cy="79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8ADFA-B5AC-DB4A-9447-C02DC81770F7}" type="datetime1">
              <a:rPr lang="en-AU" smtClean="0"/>
              <a:t>18/12/2018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5213-7107-1948-8ADC-63EAC65A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8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6A36-AE91-1B42-8A72-C9BFD02AF885}" type="datetime1">
              <a:rPr lang="en-AU" smtClean="0"/>
              <a:t>18/12/2018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5D15-9B28-A748-81C9-D6F71FD6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ck"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4176293"/>
            <a:ext cx="7167850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077118" y="5454295"/>
            <a:ext cx="7167850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5" name="Picture 4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454"/>
          <a:stretch/>
        </p:blipFill>
        <p:spPr>
          <a:xfrm>
            <a:off x="0" y="0"/>
            <a:ext cx="4178710" cy="27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8864" y="109736"/>
            <a:ext cx="6311153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507088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5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4176293"/>
            <a:ext cx="7167850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077118" y="5454295"/>
            <a:ext cx="7167850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4" name="Picture 3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095"/>
          <a:stretch/>
        </p:blipFill>
        <p:spPr>
          <a:xfrm>
            <a:off x="0" y="0"/>
            <a:ext cx="4178710" cy="27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18864" y="109736"/>
            <a:ext cx="6311153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3372617" y="6525344"/>
            <a:ext cx="668065" cy="251748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18864" y="109736"/>
            <a:ext cx="6311153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-3529500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re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18864" y="109736"/>
            <a:ext cx="6311153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3499617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4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0047"/>
            <a:ext cx="9144000" cy="6120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255677"/>
            <a:ext cx="8086412" cy="498226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75408"/>
            <a:ext cx="8085584" cy="4113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 goes (short title)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518864" y="108419"/>
            <a:ext cx="6311153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</p:spTree>
    <p:extLst>
      <p:ext uri="{BB962C8B-B14F-4D97-AF65-F5344CB8AC3E}">
        <p14:creationId xmlns:p14="http://schemas.microsoft.com/office/powerpoint/2010/main" val="17381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81573"/>
            <a:ext cx="9144000" cy="961991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62650"/>
            <a:ext cx="8085584" cy="7992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template is for slides with long titles that go over two lines</a:t>
            </a:r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600819"/>
            <a:ext cx="8086412" cy="462965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518864" y="110217"/>
            <a:ext cx="6311153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</p:spTree>
    <p:extLst>
      <p:ext uri="{BB962C8B-B14F-4D97-AF65-F5344CB8AC3E}">
        <p14:creationId xmlns:p14="http://schemas.microsoft.com/office/powerpoint/2010/main" val="34422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8864" y="109736"/>
            <a:ext cx="6311153" cy="240537"/>
          </a:xfrm>
        </p:spPr>
        <p:txBody>
          <a:bodyPr/>
          <a:lstStyle/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133559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8864" y="109736"/>
            <a:ext cx="6311153" cy="240537"/>
          </a:xfrm>
        </p:spPr>
        <p:txBody>
          <a:bodyPr/>
          <a:lstStyle/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380088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9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18864" y="73225"/>
            <a:ext cx="6311153" cy="24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pic>
        <p:nvPicPr>
          <p:cNvPr id="1026" name="Picture 2" descr="P:\NCHECR\Communications collateral\KI poster template\Poster-header_landscape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94" r:id="rId4"/>
    <p:sldLayoutId id="2147483795" r:id="rId5"/>
    <p:sldLayoutId id="2147483786" r:id="rId6"/>
    <p:sldLayoutId id="2147483787" r:id="rId7"/>
    <p:sldLayoutId id="214748378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aseline="0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Guide%20to%20performing%20minivette%20fingerstick%20blood%20collection%20Myanmar%20SM2%20v1.0.wmv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nsw-my.sharepoint.com/:v:/r/personal/z3254303_ad_unsw_edu_au/Documents/Guide%20to%20performing%20minivette%20fingerstick%20blood%20collection%20Myanmar%20SM2%20v1.0.wmv?e=4:250db0684c8147a4891f9aeaa9972bb1&amp;at=9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kirby.unsw.edu.au/sites/default/files/_local_upload/others/LabKey_OSR%20Training_Aug2017.mp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908472"/>
            <a:ext cx="8222285" cy="2321895"/>
          </a:xfrm>
        </p:spPr>
        <p:txBody>
          <a:bodyPr>
            <a:normAutofit/>
          </a:bodyPr>
          <a:lstStyle/>
          <a:p>
            <a:br>
              <a:rPr lang="en-AU" dirty="0"/>
            </a:br>
            <a:r>
              <a:rPr lang="en-AU" b="1" dirty="0"/>
              <a:t>SIMPLIFIED MONITORING MYANMAR - SM</a:t>
            </a:r>
            <a:r>
              <a:rPr lang="en-AU" b="1" baseline="30000" dirty="0"/>
              <a:t>2 </a:t>
            </a:r>
            <a:r>
              <a:rPr lang="en-AU" b="1" dirty="0"/>
              <a:t>STUDY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88075" y="6324804"/>
            <a:ext cx="7167850" cy="288032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Kirby Institute </a:t>
            </a:r>
            <a:r>
              <a:rPr lang="en-US" dirty="0">
                <a:solidFill>
                  <a:srgbClr val="FFFFFF"/>
                </a:solidFill>
                <a:latin typeface="Arial Nova" panose="020B0504020202020204" pitchFamily="34" charset="0"/>
              </a:rPr>
              <a:t>|</a:t>
            </a:r>
            <a:r>
              <a:rPr lang="en-US" dirty="0">
                <a:latin typeface="Arial Nova" panose="020B0504020202020204" pitchFamily="34" charset="0"/>
              </a:rPr>
              <a:t> 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17FD1-C366-4ED2-B61E-0714177220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62" y="1286083"/>
            <a:ext cx="1106882" cy="1285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8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E31EFB-81E1-40D8-B7B2-574ECB1E6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5B8C6-5AC8-4F96-B4BC-47B9426D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STUDY SCHEMA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A0B88-0CE1-4C0A-A352-385A17285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3B5EB-DA56-4F24-A577-3E4AE1E512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2D9605-7D4B-4EE8-BB2C-DE37D03CEA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" y="1426465"/>
            <a:ext cx="8200339" cy="4461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91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9F323-35BD-4413-9B23-DDB973337E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7AF116-9DA0-4351-BE19-D55C73BA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VISIT SCHEDULE &amp; ASSESSMENTS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D9409-FBC1-414F-9B41-4ACD0A24D1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55A54-2FC2-4B0E-A600-9244E5FC92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14F6A02-AC5D-42F0-8140-3336B2B3F9F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7230295"/>
              </p:ext>
            </p:extLst>
          </p:nvPr>
        </p:nvGraphicFramePr>
        <p:xfrm>
          <a:off x="517525" y="1255713"/>
          <a:ext cx="8086725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8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960517-116E-4781-BBE5-893756F2C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78B6494-3406-431B-8BDB-828B4BD6716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1323724"/>
              </p:ext>
            </p:extLst>
          </p:nvPr>
        </p:nvGraphicFramePr>
        <p:xfrm>
          <a:off x="518664" y="2867208"/>
          <a:ext cx="8084889" cy="1627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057">
                  <a:extLst>
                    <a:ext uri="{9D8B030D-6E8A-4147-A177-3AD203B41FA5}">
                      <a16:colId xmlns:a16="http://schemas.microsoft.com/office/drawing/2014/main" val="4165093078"/>
                    </a:ext>
                  </a:extLst>
                </a:gridCol>
                <a:gridCol w="5660832">
                  <a:extLst>
                    <a:ext uri="{9D8B030D-6E8A-4147-A177-3AD203B41FA5}">
                      <a16:colId xmlns:a16="http://schemas.microsoft.com/office/drawing/2014/main" val="2372113561"/>
                    </a:ext>
                  </a:extLst>
                </a:gridCol>
              </a:tblGrid>
              <a:tr h="343512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LABORATORY – RESEARCH SAMPLES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586834"/>
                  </a:ext>
                </a:extLst>
              </a:tr>
              <a:tr h="2342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HCV RNA (POC)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Xpert® HCV Viral Load Fingerstick point-of-care assay 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47820"/>
                  </a:ext>
                </a:extLst>
              </a:tr>
              <a:tr h="2342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EDTA Plasma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5mL whole blood, with plasma separated and aliquoted for -70 storage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047204"/>
                  </a:ext>
                </a:extLst>
              </a:tr>
              <a:tr h="2342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DBS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Dried Blood Spot sample collection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077075"/>
                  </a:ext>
                </a:extLst>
              </a:tr>
              <a:tr h="234228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QUESTIONNAIRES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547260"/>
                  </a:ext>
                </a:extLst>
              </a:tr>
              <a:tr h="3470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Behavioural questionnaire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Demographics, knowledge risk behaviours (in Myanmar language)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83195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E98EBD-3C99-495F-AFB8-4E63B403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575408"/>
            <a:ext cx="8521058" cy="411328"/>
          </a:xfrm>
        </p:spPr>
        <p:txBody>
          <a:bodyPr/>
          <a:lstStyle/>
          <a:p>
            <a:r>
              <a:rPr lang="en-AU" dirty="0"/>
              <a:t>5. STUDY PROCEDURES  - Visit #1: Screening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3040-EF6F-45F2-B091-1BF3D9D91D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D3B30-82AE-447D-8876-5F75FF2AF8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8864" y="108419"/>
            <a:ext cx="6311153" cy="240537"/>
          </a:xfrm>
        </p:spPr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EDF4-DA37-4EB7-A573-2993E5FA5BE7}"/>
              </a:ext>
            </a:extLst>
          </p:cNvPr>
          <p:cNvSpPr txBox="1"/>
          <p:nvPr/>
        </p:nvSpPr>
        <p:spPr>
          <a:xfrm>
            <a:off x="518864" y="1482213"/>
            <a:ext cx="802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addition to the Standard of Care* (SOC) tests the following research assessments must be done: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073B2-5C3A-4EDE-8064-724A76CC3FFB}"/>
              </a:ext>
            </a:extLst>
          </p:cNvPr>
          <p:cNvSpPr txBox="1"/>
          <p:nvPr/>
        </p:nvSpPr>
        <p:spPr>
          <a:xfrm>
            <a:off x="634181" y="4962832"/>
            <a:ext cx="797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*SOC tests: Liver function tests/ Full blood count/ eGFR, HIV RNA/ CD4 count, HCV-RNA testing (NHL) (</a:t>
            </a:r>
            <a:r>
              <a:rPr lang="en-AU" sz="1200" dirty="0" err="1"/>
              <a:t>Xpert</a:t>
            </a:r>
            <a:r>
              <a:rPr lang="en-AU" sz="1200" dirty="0"/>
              <a:t>®)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882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960517-116E-4781-BBE5-893756F2C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78B6494-3406-431B-8BDB-828B4BD6716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3228479"/>
              </p:ext>
            </p:extLst>
          </p:nvPr>
        </p:nvGraphicFramePr>
        <p:xfrm>
          <a:off x="490308" y="2960544"/>
          <a:ext cx="8084889" cy="936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057">
                  <a:extLst>
                    <a:ext uri="{9D8B030D-6E8A-4147-A177-3AD203B41FA5}">
                      <a16:colId xmlns:a16="http://schemas.microsoft.com/office/drawing/2014/main" val="4165093078"/>
                    </a:ext>
                  </a:extLst>
                </a:gridCol>
                <a:gridCol w="5660832">
                  <a:extLst>
                    <a:ext uri="{9D8B030D-6E8A-4147-A177-3AD203B41FA5}">
                      <a16:colId xmlns:a16="http://schemas.microsoft.com/office/drawing/2014/main" val="2372113561"/>
                    </a:ext>
                  </a:extLst>
                </a:gridCol>
              </a:tblGrid>
              <a:tr h="234228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LABORATORY – RESEARCH SAMPLES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586834"/>
                  </a:ext>
                </a:extLst>
              </a:tr>
              <a:tr h="2342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HCV RNA (POC)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Xpert® HCV Viral Load Fingerstick point-of-care assay 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47820"/>
                  </a:ext>
                </a:extLst>
              </a:tr>
              <a:tr h="2342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DBS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5mL whole blood, with plasma separated and aliquoted for -70 storage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077075"/>
                  </a:ext>
                </a:extLst>
              </a:tr>
              <a:tr h="2342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EDTA Plasma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Dried Blood Spot sample collection</a:t>
                      </a:r>
                      <a:endParaRPr lang="en-AU" sz="14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75940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E98EBD-3C99-495F-AFB8-4E63B403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STUDY PROCEDURES  - Visit #2: SVR12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3040-EF6F-45F2-B091-1BF3D9D91D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D3B30-82AE-447D-8876-5F75FF2AF8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F29DB-2F69-4D55-8D35-FB1F412C7B98}"/>
              </a:ext>
            </a:extLst>
          </p:cNvPr>
          <p:cNvSpPr txBox="1"/>
          <p:nvPr/>
        </p:nvSpPr>
        <p:spPr>
          <a:xfrm>
            <a:off x="518864" y="1482213"/>
            <a:ext cx="802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addition to the Standard of Care* (SOC) tests the following research assessments must be done: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AE102-B715-4D90-B935-A62A13175630}"/>
              </a:ext>
            </a:extLst>
          </p:cNvPr>
          <p:cNvSpPr txBox="1"/>
          <p:nvPr/>
        </p:nvSpPr>
        <p:spPr>
          <a:xfrm>
            <a:off x="547618" y="4565068"/>
            <a:ext cx="797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*SOC tests: Liver function tests/ Full blood count/ eGFR, HIV RNA/ CD4 count, HCV-RNA testing (NHL) (</a:t>
            </a:r>
            <a:r>
              <a:rPr lang="en-AU" sz="1200" dirty="0" err="1"/>
              <a:t>Xpert</a:t>
            </a:r>
            <a:r>
              <a:rPr lang="en-AU" sz="1200" dirty="0"/>
              <a:t>®)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971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0B4F9-BD3A-4772-9CFE-28C9499C1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9EDC7D-CCF3-41FE-A734-69AFA204C34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8553067"/>
              </p:ext>
            </p:extLst>
          </p:nvPr>
        </p:nvGraphicFramePr>
        <p:xfrm>
          <a:off x="518864" y="1494557"/>
          <a:ext cx="8163578" cy="3216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8034">
                  <a:extLst>
                    <a:ext uri="{9D8B030D-6E8A-4147-A177-3AD203B41FA5}">
                      <a16:colId xmlns:a16="http://schemas.microsoft.com/office/drawing/2014/main" val="1091915341"/>
                    </a:ext>
                  </a:extLst>
                </a:gridCol>
                <a:gridCol w="510442">
                  <a:extLst>
                    <a:ext uri="{9D8B030D-6E8A-4147-A177-3AD203B41FA5}">
                      <a16:colId xmlns:a16="http://schemas.microsoft.com/office/drawing/2014/main" val="1294397233"/>
                    </a:ext>
                  </a:extLst>
                </a:gridCol>
                <a:gridCol w="510442">
                  <a:extLst>
                    <a:ext uri="{9D8B030D-6E8A-4147-A177-3AD203B41FA5}">
                      <a16:colId xmlns:a16="http://schemas.microsoft.com/office/drawing/2014/main" val="2139697048"/>
                    </a:ext>
                  </a:extLst>
                </a:gridCol>
                <a:gridCol w="510442">
                  <a:extLst>
                    <a:ext uri="{9D8B030D-6E8A-4147-A177-3AD203B41FA5}">
                      <a16:colId xmlns:a16="http://schemas.microsoft.com/office/drawing/2014/main" val="3676090609"/>
                    </a:ext>
                  </a:extLst>
                </a:gridCol>
                <a:gridCol w="510442">
                  <a:extLst>
                    <a:ext uri="{9D8B030D-6E8A-4147-A177-3AD203B41FA5}">
                      <a16:colId xmlns:a16="http://schemas.microsoft.com/office/drawing/2014/main" val="3397363460"/>
                    </a:ext>
                  </a:extLst>
                </a:gridCol>
                <a:gridCol w="510442">
                  <a:extLst>
                    <a:ext uri="{9D8B030D-6E8A-4147-A177-3AD203B41FA5}">
                      <a16:colId xmlns:a16="http://schemas.microsoft.com/office/drawing/2014/main" val="3951768855"/>
                    </a:ext>
                  </a:extLst>
                </a:gridCol>
                <a:gridCol w="510442">
                  <a:extLst>
                    <a:ext uri="{9D8B030D-6E8A-4147-A177-3AD203B41FA5}">
                      <a16:colId xmlns:a16="http://schemas.microsoft.com/office/drawing/2014/main" val="2068878607"/>
                    </a:ext>
                  </a:extLst>
                </a:gridCol>
                <a:gridCol w="510442">
                  <a:extLst>
                    <a:ext uri="{9D8B030D-6E8A-4147-A177-3AD203B41FA5}">
                      <a16:colId xmlns:a16="http://schemas.microsoft.com/office/drawing/2014/main" val="601280007"/>
                    </a:ext>
                  </a:extLst>
                </a:gridCol>
                <a:gridCol w="512490">
                  <a:extLst>
                    <a:ext uri="{9D8B030D-6E8A-4147-A177-3AD203B41FA5}">
                      <a16:colId xmlns:a16="http://schemas.microsoft.com/office/drawing/2014/main" val="3393541327"/>
                    </a:ext>
                  </a:extLst>
                </a:gridCol>
                <a:gridCol w="512490">
                  <a:extLst>
                    <a:ext uri="{9D8B030D-6E8A-4147-A177-3AD203B41FA5}">
                      <a16:colId xmlns:a16="http://schemas.microsoft.com/office/drawing/2014/main" val="4234733791"/>
                    </a:ext>
                  </a:extLst>
                </a:gridCol>
                <a:gridCol w="512490">
                  <a:extLst>
                    <a:ext uri="{9D8B030D-6E8A-4147-A177-3AD203B41FA5}">
                      <a16:colId xmlns:a16="http://schemas.microsoft.com/office/drawing/2014/main" val="4082923495"/>
                    </a:ext>
                  </a:extLst>
                </a:gridCol>
                <a:gridCol w="512490">
                  <a:extLst>
                    <a:ext uri="{9D8B030D-6E8A-4147-A177-3AD203B41FA5}">
                      <a16:colId xmlns:a16="http://schemas.microsoft.com/office/drawing/2014/main" val="511696569"/>
                    </a:ext>
                  </a:extLst>
                </a:gridCol>
                <a:gridCol w="512490">
                  <a:extLst>
                    <a:ext uri="{9D8B030D-6E8A-4147-A177-3AD203B41FA5}">
                      <a16:colId xmlns:a16="http://schemas.microsoft.com/office/drawing/2014/main" val="3287914280"/>
                    </a:ext>
                  </a:extLst>
                </a:gridCol>
              </a:tblGrid>
              <a:tr h="459540">
                <a:tc rowSpan="2">
                  <a:txBody>
                    <a:bodyPr/>
                    <a:lstStyle/>
                    <a:p>
                      <a:r>
                        <a:rPr lang="en-AU" sz="1000" dirty="0"/>
                        <a:t>Tasks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0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057491"/>
                  </a:ext>
                </a:extLst>
              </a:tr>
              <a:tr h="459540"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37683"/>
                  </a:ext>
                </a:extLst>
              </a:tr>
              <a:tr h="459540">
                <a:tc>
                  <a:txBody>
                    <a:bodyPr/>
                    <a:lstStyle/>
                    <a:p>
                      <a:r>
                        <a:rPr lang="en-AU" sz="1050" dirty="0"/>
                        <a:t>Ethics Approvals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234566"/>
                  </a:ext>
                </a:extLst>
              </a:tr>
              <a:tr h="459540">
                <a:tc>
                  <a:txBody>
                    <a:bodyPr/>
                    <a:lstStyle/>
                    <a:p>
                      <a:r>
                        <a:rPr lang="en-AU" sz="1050" dirty="0"/>
                        <a:t>Site training </a:t>
                      </a:r>
                      <a:r>
                        <a:rPr lang="en-AU" sz="1050"/>
                        <a:t>&amp; laboratory</a:t>
                      </a:r>
                      <a:endParaRPr lang="en-AU" sz="105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328266"/>
                  </a:ext>
                </a:extLst>
              </a:tr>
              <a:tr h="459540">
                <a:tc>
                  <a:txBody>
                    <a:bodyPr/>
                    <a:lstStyle/>
                    <a:p>
                      <a:r>
                        <a:rPr lang="en-AU" sz="1050" dirty="0"/>
                        <a:t>Recruitment Period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74334"/>
                  </a:ext>
                </a:extLst>
              </a:tr>
              <a:tr h="459540">
                <a:tc>
                  <a:txBody>
                    <a:bodyPr/>
                    <a:lstStyle/>
                    <a:p>
                      <a:r>
                        <a:rPr lang="en-AU" sz="1050" dirty="0"/>
                        <a:t>Follow-up Period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2510"/>
                  </a:ext>
                </a:extLst>
              </a:tr>
              <a:tr h="459540">
                <a:tc>
                  <a:txBody>
                    <a:bodyPr/>
                    <a:lstStyle/>
                    <a:p>
                      <a:r>
                        <a:rPr lang="en-AU" sz="1050" dirty="0"/>
                        <a:t>Study Close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2134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C3BE863-5488-467B-A23B-24394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STUDY SITES &amp; TIMELINES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5A6B2-5863-49B9-9B94-DCE2CF273F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AA015-BAE5-448D-B1AE-1EDBDD3CAB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B8DA9-57D1-423A-8551-876014100A95}"/>
              </a:ext>
            </a:extLst>
          </p:cNvPr>
          <p:cNvSpPr txBox="1"/>
          <p:nvPr/>
        </p:nvSpPr>
        <p:spPr>
          <a:xfrm>
            <a:off x="661851" y="4711337"/>
            <a:ext cx="808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AU" dirty="0"/>
              <a:t>24 month recruitment period</a:t>
            </a:r>
          </a:p>
          <a:p>
            <a:pPr marL="342900" indent="-342900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827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6BCF5-8B89-4D2C-B9C0-DF53D51B6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9062" y="2731587"/>
            <a:ext cx="5934835" cy="502820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solidFill>
                  <a:srgbClr val="0070C0"/>
                </a:solidFill>
                <a:latin typeface="Arial Nova" panose="020B0504020202020204" pitchFamily="34" charset="0"/>
              </a:rPr>
              <a:t>Part II: Laboratory detail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BF05-032A-447F-9047-1782645DFD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3BE88-7473-484D-BAAC-3CA66FAD4C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6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841560-AD35-44F2-90DA-2E093A96D5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D8839-10D2-4C96-98E4-6EB2359DB5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sz="2000" b="0" dirty="0"/>
              <a:t>Participants must be identified using three data items on all study data, samples and essential documents. </a:t>
            </a:r>
            <a:r>
              <a:rPr lang="en-AU" sz="2000" b="0" dirty="0">
                <a:highlight>
                  <a:srgbClr val="FFFF00"/>
                </a:highlight>
              </a:rPr>
              <a:t>All sample labels will be completed by the site prior to samples arriving at UM2.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824A29-1B3C-469F-AEC4-94A5D41D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5. PARTICIPANT IDENTIFIERS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8BF8D-73B9-4D67-BD2B-B367A39392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B239A-E636-4EED-80D3-4AB121F6A8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D689B6-0A2B-4C53-A1FE-08E29C92D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00795"/>
              </p:ext>
            </p:extLst>
          </p:nvPr>
        </p:nvGraphicFramePr>
        <p:xfrm>
          <a:off x="540447" y="2551277"/>
          <a:ext cx="8109719" cy="2223580"/>
        </p:xfrm>
        <a:graphic>
          <a:graphicData uri="http://schemas.openxmlformats.org/drawingml/2006/table">
            <a:tbl>
              <a:tblPr firstRow="1" bandRow="1"/>
              <a:tblGrid>
                <a:gridCol w="1739004">
                  <a:extLst>
                    <a:ext uri="{9D8B030D-6E8A-4147-A177-3AD203B41FA5}">
                      <a16:colId xmlns:a16="http://schemas.microsoft.com/office/drawing/2014/main" val="772823345"/>
                    </a:ext>
                  </a:extLst>
                </a:gridCol>
                <a:gridCol w="6370715">
                  <a:extLst>
                    <a:ext uri="{9D8B030D-6E8A-4147-A177-3AD203B41FA5}">
                      <a16:colId xmlns:a16="http://schemas.microsoft.com/office/drawing/2014/main" val="379690461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SCR to SVR12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07012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Participant</a:t>
                      </a:r>
                      <a:r>
                        <a:rPr lang="en-AU" baseline="0" dirty="0">
                          <a:solidFill>
                            <a:schemeClr val="tx1"/>
                          </a:solidFill>
                        </a:rPr>
                        <a:t> ID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marL="285750" indent="-285750"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kern="0" dirty="0">
                          <a:latin typeface="+mn-lt"/>
                          <a:ea typeface="+mn-ea"/>
                        </a:rPr>
                        <a:t>1803 - __ __ __ __ __ </a:t>
                      </a:r>
                      <a:r>
                        <a:rPr lang="en-AU" sz="1600" kern="0" dirty="0">
                          <a:latin typeface="+mn-lt"/>
                          <a:ea typeface="+mn-ea"/>
                        </a:rPr>
                        <a:t>(Site ID, 5 digits) </a:t>
                      </a:r>
                      <a:r>
                        <a:rPr lang="en-AU" sz="1800" kern="0" dirty="0">
                          <a:latin typeface="+mn-lt"/>
                          <a:ea typeface="+mn-ea"/>
                        </a:rPr>
                        <a:t>- __ __ </a:t>
                      </a:r>
                      <a:r>
                        <a:rPr lang="en-AU" sz="1600" b="0" kern="0" dirty="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rPr>
                        <a:t>__</a:t>
                      </a:r>
                      <a:r>
                        <a:rPr lang="en-AU" sz="1600" kern="0" dirty="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lang="en-AU" sz="1600" kern="0" dirty="0">
                          <a:latin typeface="+mn-lt"/>
                          <a:ea typeface="+mn-ea"/>
                        </a:rPr>
                        <a:t>(3 digits)</a:t>
                      </a:r>
                      <a:endParaRPr lang="en-AU" sz="1800" kern="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739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DOB*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dd/mmm/</a:t>
                      </a:r>
                      <a:r>
                        <a:rPr lang="en-AU" dirty="0" err="1">
                          <a:solidFill>
                            <a:schemeClr val="tx1"/>
                          </a:solidFill>
                        </a:rPr>
                        <a:t>yyyy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6935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2x2</a:t>
                      </a:r>
                      <a:r>
                        <a:rPr lang="en-AU" baseline="0" dirty="0">
                          <a:solidFill>
                            <a:schemeClr val="tx1"/>
                          </a:solidFill>
                        </a:rPr>
                        <a:t> Initials*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__ __ - __ __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baseline="0" dirty="0">
                          <a:solidFill>
                            <a:schemeClr val="tx1"/>
                          </a:solidFill>
                        </a:rPr>
                        <a:t>(first two letters of last name – first two letters of first name)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baseline="0" dirty="0">
                          <a:solidFill>
                            <a:schemeClr val="tx1"/>
                          </a:solidFill>
                        </a:rPr>
                        <a:t>e.g. Josh Hanson (HA-JO)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969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7B1973-E5A3-4505-830C-7DE6EFF536E3}"/>
              </a:ext>
            </a:extLst>
          </p:cNvPr>
          <p:cNvSpPr txBox="1"/>
          <p:nvPr/>
        </p:nvSpPr>
        <p:spPr>
          <a:xfrm>
            <a:off x="2184375" y="5002158"/>
            <a:ext cx="5403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Site IDs:</a:t>
            </a:r>
          </a:p>
          <a:p>
            <a:pPr lvl="2"/>
            <a:r>
              <a:rPr lang="en-AU" dirty="0"/>
              <a:t>1. </a:t>
            </a:r>
            <a:r>
              <a:rPr lang="en-AU" dirty="0" err="1"/>
              <a:t>Mingaladon</a:t>
            </a:r>
            <a:r>
              <a:rPr lang="en-AU" dirty="0"/>
              <a:t> - 95101</a:t>
            </a:r>
          </a:p>
          <a:p>
            <a:pPr lvl="2"/>
            <a:r>
              <a:rPr lang="en-AU" dirty="0"/>
              <a:t>2. </a:t>
            </a:r>
            <a:r>
              <a:rPr lang="en-AU" dirty="0" err="1"/>
              <a:t>Waibargi</a:t>
            </a:r>
            <a:r>
              <a:rPr lang="en-AU" dirty="0"/>
              <a:t> - 95102</a:t>
            </a:r>
          </a:p>
        </p:txBody>
      </p:sp>
    </p:spTree>
    <p:extLst>
      <p:ext uri="{BB962C8B-B14F-4D97-AF65-F5344CB8AC3E}">
        <p14:creationId xmlns:p14="http://schemas.microsoft.com/office/powerpoint/2010/main" val="279073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C247B-7138-45E5-9F65-B6398FCDB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4BE9C-7EC9-497B-A58E-CCC3C64F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6. RESEARCH SAMPLES AND TESTS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5151D-FE5E-4BAC-A504-0FE104431A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76B29-8105-4C18-99D7-8D99AE7FEA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57390E-7D45-451F-9945-BE6ACA760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9204"/>
              </p:ext>
            </p:extLst>
          </p:nvPr>
        </p:nvGraphicFramePr>
        <p:xfrm>
          <a:off x="532302" y="1816705"/>
          <a:ext cx="8189537" cy="3330714"/>
        </p:xfrm>
        <a:graphic>
          <a:graphicData uri="http://schemas.openxmlformats.org/drawingml/2006/table">
            <a:tbl>
              <a:tblPr firstRow="1" firstCol="1" bandRow="1"/>
              <a:tblGrid>
                <a:gridCol w="428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35">
                  <a:extLst>
                    <a:ext uri="{9D8B030D-6E8A-4147-A177-3AD203B41FA5}">
                      <a16:colId xmlns:a16="http://schemas.microsoft.com/office/drawing/2014/main" val="1138487463"/>
                    </a:ext>
                  </a:extLst>
                </a:gridCol>
                <a:gridCol w="1299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8811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sz="1200" b="1" dirty="0">
                          <a:latin typeface="+mj-lt"/>
                        </a:rPr>
                        <a:t>Visit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Screening (All)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Treatment Start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SVR12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Fingerstick GeneXpert HCV RNA point-of-care test (CBCT)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 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 </a:t>
                      </a:r>
                      <a:endParaRPr kumimoji="0" lang="en-A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5ml Blood in 10mL EDTA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6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 W3"/>
                          <a:cs typeface="ヒラギノ角ゴ Pro W3"/>
                        </a:rPr>
                        <a:t>Dried blood spot sample</a:t>
                      </a:r>
                      <a:endParaRPr lang="en-AU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 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3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Standard of care safety bloods</a:t>
                      </a:r>
                      <a:endParaRPr lang="en-AU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X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National laboratory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GeneXpert HCV RNA</a:t>
                      </a:r>
                      <a:endParaRPr lang="en-AU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5236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A11F23-4043-4495-99B5-3029D7303B50}"/>
              </a:ext>
            </a:extLst>
          </p:cNvPr>
          <p:cNvSpPr txBox="1"/>
          <p:nvPr/>
        </p:nvSpPr>
        <p:spPr>
          <a:xfrm>
            <a:off x="437322" y="1189217"/>
            <a:ext cx="850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following tests are required as part of the study protocol: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5C216-8FD1-4C1C-B50D-BFB4345F8F34}"/>
              </a:ext>
            </a:extLst>
          </p:cNvPr>
          <p:cNvSpPr txBox="1"/>
          <p:nvPr/>
        </p:nvSpPr>
        <p:spPr>
          <a:xfrm>
            <a:off x="2182707" y="5470441"/>
            <a:ext cx="540395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Research samples are in yellow</a:t>
            </a:r>
          </a:p>
        </p:txBody>
      </p:sp>
    </p:spTree>
    <p:extLst>
      <p:ext uri="{BB962C8B-B14F-4D97-AF65-F5344CB8AC3E}">
        <p14:creationId xmlns:p14="http://schemas.microsoft.com/office/powerpoint/2010/main" val="262685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7404E-F341-4CF9-8616-39FC40E774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7302" y="6497833"/>
            <a:ext cx="7006251" cy="25174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4C6C0A-3C3B-40A9-B1FE-46DB1BDF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VISIT #1: SCREENING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714-A369-478E-9677-D9ECC3ED1D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B0B4E-A554-4304-8248-B6EE6F1DAA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59157F-DF2D-4DA3-A27D-71378453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0532"/>
              </p:ext>
            </p:extLst>
          </p:nvPr>
        </p:nvGraphicFramePr>
        <p:xfrm>
          <a:off x="36678" y="1674591"/>
          <a:ext cx="9107318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222">
                  <a:extLst>
                    <a:ext uri="{9D8B030D-6E8A-4147-A177-3AD203B41FA5}">
                      <a16:colId xmlns:a16="http://schemas.microsoft.com/office/drawing/2014/main" val="1327446000"/>
                    </a:ext>
                  </a:extLst>
                </a:gridCol>
                <a:gridCol w="371884">
                  <a:extLst>
                    <a:ext uri="{9D8B030D-6E8A-4147-A177-3AD203B41FA5}">
                      <a16:colId xmlns:a16="http://schemas.microsoft.com/office/drawing/2014/main" val="3391310726"/>
                    </a:ext>
                  </a:extLst>
                </a:gridCol>
                <a:gridCol w="1522222">
                  <a:extLst>
                    <a:ext uri="{9D8B030D-6E8A-4147-A177-3AD203B41FA5}">
                      <a16:colId xmlns:a16="http://schemas.microsoft.com/office/drawing/2014/main" val="829040772"/>
                    </a:ext>
                  </a:extLst>
                </a:gridCol>
                <a:gridCol w="371884">
                  <a:extLst>
                    <a:ext uri="{9D8B030D-6E8A-4147-A177-3AD203B41FA5}">
                      <a16:colId xmlns:a16="http://schemas.microsoft.com/office/drawing/2014/main" val="3402642506"/>
                    </a:ext>
                  </a:extLst>
                </a:gridCol>
                <a:gridCol w="1522222">
                  <a:extLst>
                    <a:ext uri="{9D8B030D-6E8A-4147-A177-3AD203B41FA5}">
                      <a16:colId xmlns:a16="http://schemas.microsoft.com/office/drawing/2014/main" val="3451848028"/>
                    </a:ext>
                  </a:extLst>
                </a:gridCol>
                <a:gridCol w="371884">
                  <a:extLst>
                    <a:ext uri="{9D8B030D-6E8A-4147-A177-3AD203B41FA5}">
                      <a16:colId xmlns:a16="http://schemas.microsoft.com/office/drawing/2014/main" val="3975508820"/>
                    </a:ext>
                  </a:extLst>
                </a:gridCol>
                <a:gridCol w="1522222">
                  <a:extLst>
                    <a:ext uri="{9D8B030D-6E8A-4147-A177-3AD203B41FA5}">
                      <a16:colId xmlns:a16="http://schemas.microsoft.com/office/drawing/2014/main" val="1930007161"/>
                    </a:ext>
                  </a:extLst>
                </a:gridCol>
                <a:gridCol w="380556">
                  <a:extLst>
                    <a:ext uri="{9D8B030D-6E8A-4147-A177-3AD203B41FA5}">
                      <a16:colId xmlns:a16="http://schemas.microsoft.com/office/drawing/2014/main" val="2510035061"/>
                    </a:ext>
                  </a:extLst>
                </a:gridCol>
                <a:gridCol w="1522222">
                  <a:extLst>
                    <a:ext uri="{9D8B030D-6E8A-4147-A177-3AD203B41FA5}">
                      <a16:colId xmlns:a16="http://schemas.microsoft.com/office/drawing/2014/main" val="2219937300"/>
                    </a:ext>
                  </a:extLst>
                </a:gridCol>
              </a:tblGrid>
              <a:tr h="885956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Informed consent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Capillary blood CT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EDTA whole blood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DBS</a:t>
                      </a:r>
                    </a:p>
                    <a:p>
                      <a:pPr algn="ctr"/>
                      <a:r>
                        <a:rPr lang="en-AU" sz="1200" dirty="0"/>
                        <a:t>Safety bloods</a:t>
                      </a:r>
                    </a:p>
                    <a:p>
                      <a:pPr algn="ctr"/>
                      <a:r>
                        <a:rPr lang="en-AU" sz="1200" dirty="0"/>
                        <a:t>SOC HCV RNA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Participant completes Screening Questionnaire in Kobo (Form 1A)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GeneXpert HCV VL 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EDTA Plasma store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DBS score, dry and store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16405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AE8A1D49-629B-4E6E-8B82-D80C0094F111}"/>
              </a:ext>
            </a:extLst>
          </p:cNvPr>
          <p:cNvSpPr/>
          <p:nvPr/>
        </p:nvSpPr>
        <p:spPr bwMode="auto">
          <a:xfrm>
            <a:off x="1629146" y="1950964"/>
            <a:ext cx="296091" cy="21206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FA83A3C-540C-40AB-80C3-C7604AC60F05}"/>
              </a:ext>
            </a:extLst>
          </p:cNvPr>
          <p:cNvSpPr/>
          <p:nvPr/>
        </p:nvSpPr>
        <p:spPr bwMode="auto">
          <a:xfrm>
            <a:off x="3517704" y="1951508"/>
            <a:ext cx="296091" cy="21206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121B85A-0E2B-4172-8481-D9CA593C8298}"/>
              </a:ext>
            </a:extLst>
          </p:cNvPr>
          <p:cNvSpPr/>
          <p:nvPr/>
        </p:nvSpPr>
        <p:spPr bwMode="auto">
          <a:xfrm>
            <a:off x="5381494" y="1950963"/>
            <a:ext cx="296091" cy="21206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35C8AF1-27D1-43CD-A6D9-24B84538EAAF}"/>
              </a:ext>
            </a:extLst>
          </p:cNvPr>
          <p:cNvSpPr/>
          <p:nvPr/>
        </p:nvSpPr>
        <p:spPr bwMode="auto">
          <a:xfrm>
            <a:off x="7315557" y="1951508"/>
            <a:ext cx="296091" cy="21206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06977-D6F5-4ED8-BE5B-C80FD6251A62}"/>
              </a:ext>
            </a:extLst>
          </p:cNvPr>
          <p:cNvSpPr txBox="1"/>
          <p:nvPr/>
        </p:nvSpPr>
        <p:spPr>
          <a:xfrm>
            <a:off x="334108" y="3368286"/>
            <a:ext cx="85275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If the participant is </a:t>
            </a:r>
            <a:r>
              <a:rPr lang="en-AU" sz="2000" b="1" dirty="0"/>
              <a:t>HCV RNA Negative</a:t>
            </a:r>
          </a:p>
          <a:p>
            <a:pPr lvl="1"/>
            <a:r>
              <a:rPr lang="en-AU" sz="2000" dirty="0"/>
              <a:t>- The participant has completed the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If the participant is </a:t>
            </a:r>
            <a:r>
              <a:rPr lang="en-AU" sz="2000" b="1" dirty="0"/>
              <a:t>HCV RNA Positive</a:t>
            </a:r>
          </a:p>
          <a:p>
            <a:pPr lvl="1"/>
            <a:r>
              <a:rPr lang="en-AU" sz="2000" dirty="0"/>
              <a:t>-  The participant will return for a second visit to commence treatment. </a:t>
            </a:r>
          </a:p>
        </p:txBody>
      </p:sp>
      <p:pic>
        <p:nvPicPr>
          <p:cNvPr id="10" name="Graphic 9" descr="Taxi">
            <a:extLst>
              <a:ext uri="{FF2B5EF4-FFF2-40B4-BE49-F238E27FC236}">
                <a16:creationId xmlns:a16="http://schemas.microsoft.com/office/drawing/2014/main" id="{D6070FAF-D517-4AEF-A123-3E7FCF935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913" y="1861062"/>
            <a:ext cx="478203" cy="478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CAFE11-7165-4293-9338-F5F61281CF46}"/>
              </a:ext>
            </a:extLst>
          </p:cNvPr>
          <p:cNvSpPr txBox="1"/>
          <p:nvPr/>
        </p:nvSpPr>
        <p:spPr>
          <a:xfrm>
            <a:off x="5783209" y="1657770"/>
            <a:ext cx="1339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highlight>
                  <a:srgbClr val="FFFF00"/>
                </a:highlight>
              </a:rPr>
              <a:t>Courier samples</a:t>
            </a:r>
          </a:p>
          <a:p>
            <a:pPr algn="ctr"/>
            <a:endParaRPr lang="en-AU" sz="1200" dirty="0"/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 to UM2</a:t>
            </a:r>
          </a:p>
          <a:p>
            <a:pPr algn="ctr"/>
            <a:r>
              <a:rPr lang="en-AU" sz="1200" dirty="0"/>
              <a:t>(&lt;3pm)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F72B8-76E0-4815-AEEE-F98C2A1121AF}"/>
              </a:ext>
            </a:extLst>
          </p:cNvPr>
          <p:cNvSpPr txBox="1"/>
          <p:nvPr/>
        </p:nvSpPr>
        <p:spPr>
          <a:xfrm>
            <a:off x="1597302" y="1157185"/>
            <a:ext cx="209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Three research samples collected at 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9F522-CE45-4841-9B32-25C29BA35E47}"/>
              </a:ext>
            </a:extLst>
          </p:cNvPr>
          <p:cNvSpPr txBox="1"/>
          <p:nvPr/>
        </p:nvSpPr>
        <p:spPr>
          <a:xfrm>
            <a:off x="7329003" y="1064526"/>
            <a:ext cx="192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Research samples processed and tested or stored at UM2</a:t>
            </a:r>
          </a:p>
        </p:txBody>
      </p:sp>
    </p:spTree>
    <p:extLst>
      <p:ext uri="{BB962C8B-B14F-4D97-AF65-F5344CB8AC3E}">
        <p14:creationId xmlns:p14="http://schemas.microsoft.com/office/powerpoint/2010/main" val="330574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7404E-F341-4CF9-8616-39FC40E774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7302" y="6497833"/>
            <a:ext cx="7006251" cy="25174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4C6C0A-3C3B-40A9-B1FE-46DB1BDF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560658"/>
            <a:ext cx="8085584" cy="411328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VISIT #2: SVR12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714-A369-478E-9677-D9ECC3ED1D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B0B4E-A554-4304-8248-B6EE6F1DAA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59157F-DF2D-4DA3-A27D-71378453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80058"/>
              </p:ext>
            </p:extLst>
          </p:nvPr>
        </p:nvGraphicFramePr>
        <p:xfrm>
          <a:off x="853591" y="1852960"/>
          <a:ext cx="538584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321">
                  <a:extLst>
                    <a:ext uri="{9D8B030D-6E8A-4147-A177-3AD203B41FA5}">
                      <a16:colId xmlns:a16="http://schemas.microsoft.com/office/drawing/2014/main" val="829040772"/>
                    </a:ext>
                  </a:extLst>
                </a:gridCol>
                <a:gridCol w="376550">
                  <a:extLst>
                    <a:ext uri="{9D8B030D-6E8A-4147-A177-3AD203B41FA5}">
                      <a16:colId xmlns:a16="http://schemas.microsoft.com/office/drawing/2014/main" val="3402642506"/>
                    </a:ext>
                  </a:extLst>
                </a:gridCol>
                <a:gridCol w="1541321">
                  <a:extLst>
                    <a:ext uri="{9D8B030D-6E8A-4147-A177-3AD203B41FA5}">
                      <a16:colId xmlns:a16="http://schemas.microsoft.com/office/drawing/2014/main" val="1930007161"/>
                    </a:ext>
                  </a:extLst>
                </a:gridCol>
                <a:gridCol w="385330">
                  <a:extLst>
                    <a:ext uri="{9D8B030D-6E8A-4147-A177-3AD203B41FA5}">
                      <a16:colId xmlns:a16="http://schemas.microsoft.com/office/drawing/2014/main" val="2510035061"/>
                    </a:ext>
                  </a:extLst>
                </a:gridCol>
                <a:gridCol w="1541321">
                  <a:extLst>
                    <a:ext uri="{9D8B030D-6E8A-4147-A177-3AD203B41FA5}">
                      <a16:colId xmlns:a16="http://schemas.microsoft.com/office/drawing/2014/main" val="2219937300"/>
                    </a:ext>
                  </a:extLst>
                </a:gridCol>
              </a:tblGrid>
              <a:tr h="989163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Capillary blood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EDTA whole blood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DBS</a:t>
                      </a:r>
                    </a:p>
                    <a:p>
                      <a:pPr algn="ctr"/>
                      <a:r>
                        <a:rPr lang="en-AU" sz="1200" dirty="0"/>
                        <a:t>SOC HCV RNA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GeneXpert HCV VL 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EDTA Plasma store</a:t>
                      </a:r>
                    </a:p>
                    <a:p>
                      <a:pPr algn="ctr"/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DBS score, dry and store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16405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AE8A1D49-629B-4E6E-8B82-D80C0094F111}"/>
              </a:ext>
            </a:extLst>
          </p:cNvPr>
          <p:cNvSpPr/>
          <p:nvPr/>
        </p:nvSpPr>
        <p:spPr bwMode="auto">
          <a:xfrm>
            <a:off x="2463362" y="2200487"/>
            <a:ext cx="296091" cy="21206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FA83A3C-540C-40AB-80C3-C7604AC60F05}"/>
              </a:ext>
            </a:extLst>
          </p:cNvPr>
          <p:cNvSpPr/>
          <p:nvPr/>
        </p:nvSpPr>
        <p:spPr bwMode="auto">
          <a:xfrm>
            <a:off x="4308730" y="2200488"/>
            <a:ext cx="296091" cy="212061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10" name="Graphic 9" descr="Taxi">
            <a:extLst>
              <a:ext uri="{FF2B5EF4-FFF2-40B4-BE49-F238E27FC236}">
                <a16:creationId xmlns:a16="http://schemas.microsoft.com/office/drawing/2014/main" id="{D6070FAF-D517-4AEF-A123-3E7FCF935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5539" y="2098559"/>
            <a:ext cx="478203" cy="478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CAFE11-7165-4293-9338-F5F61281CF46}"/>
              </a:ext>
            </a:extLst>
          </p:cNvPr>
          <p:cNvSpPr txBox="1"/>
          <p:nvPr/>
        </p:nvSpPr>
        <p:spPr>
          <a:xfrm>
            <a:off x="2936084" y="1922953"/>
            <a:ext cx="126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Courier sample</a:t>
            </a:r>
          </a:p>
          <a:p>
            <a:pPr algn="ctr"/>
            <a:endParaRPr lang="en-AU" sz="1200" dirty="0"/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 to UM2 (&lt;3pm)</a:t>
            </a:r>
          </a:p>
          <a:p>
            <a:pPr algn="ctr"/>
            <a:endParaRPr lang="en-A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F0585-7283-4775-B43B-D3B2A7024749}"/>
              </a:ext>
            </a:extLst>
          </p:cNvPr>
          <p:cNvSpPr txBox="1"/>
          <p:nvPr/>
        </p:nvSpPr>
        <p:spPr>
          <a:xfrm>
            <a:off x="698490" y="1232783"/>
            <a:ext cx="179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Research samples collected at 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B99D9-6C93-4EA4-9648-B4E593395D2C}"/>
              </a:ext>
            </a:extLst>
          </p:cNvPr>
          <p:cNvSpPr txBox="1"/>
          <p:nvPr/>
        </p:nvSpPr>
        <p:spPr>
          <a:xfrm>
            <a:off x="4456775" y="1198976"/>
            <a:ext cx="192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Research sample processing and testing or storage</a:t>
            </a:r>
          </a:p>
        </p:txBody>
      </p:sp>
    </p:spTree>
    <p:extLst>
      <p:ext uri="{BB962C8B-B14F-4D97-AF65-F5344CB8AC3E}">
        <p14:creationId xmlns:p14="http://schemas.microsoft.com/office/powerpoint/2010/main" val="192834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6BCF5-8B89-4D2C-B9C0-DF53D51B6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495" y="669391"/>
            <a:ext cx="5688012" cy="428602"/>
          </a:xfrm>
        </p:spPr>
        <p:txBody>
          <a:bodyPr>
            <a:normAutofit fontScale="70000" lnSpcReduction="20000"/>
          </a:bodyPr>
          <a:lstStyle/>
          <a:p>
            <a:r>
              <a:rPr lang="en-AU" dirty="0">
                <a:latin typeface="Arial Nova" panose="020B0504020202020204" pitchFamily="34" charset="0"/>
              </a:rPr>
              <a:t>PRESENTATION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BD8-BA16-4299-96F1-514C34BBA1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2906" y="1823460"/>
            <a:ext cx="5803979" cy="47018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sz="1800" dirty="0">
                <a:solidFill>
                  <a:schemeClr val="tx1"/>
                </a:solidFill>
              </a:rPr>
              <a:t>Study team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>
                <a:solidFill>
                  <a:schemeClr val="tx1"/>
                </a:solidFill>
              </a:rPr>
              <a:t>Background and rationale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>
                <a:solidFill>
                  <a:schemeClr val="tx1"/>
                </a:solidFill>
              </a:rPr>
              <a:t>Study design and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>
                <a:solidFill>
                  <a:schemeClr val="tx1"/>
                </a:solidFill>
              </a:rPr>
              <a:t>Study schema and procedures</a:t>
            </a:r>
          </a:p>
          <a:p>
            <a:pPr marL="0" indent="0"/>
            <a:endParaRPr lang="en-AU" sz="1800" dirty="0">
              <a:solidFill>
                <a:schemeClr val="tx1"/>
              </a:solidFill>
            </a:endParaRPr>
          </a:p>
          <a:p>
            <a:pPr marL="0" indent="0"/>
            <a:endParaRPr lang="en-AU" sz="1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AU" sz="1800" dirty="0">
                <a:solidFill>
                  <a:srgbClr val="0070C0"/>
                </a:solidFill>
              </a:rPr>
              <a:t>Participant identifiers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1800" dirty="0">
                <a:solidFill>
                  <a:srgbClr val="0070C0"/>
                </a:solidFill>
              </a:rPr>
              <a:t>Research samples and tests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1800" dirty="0">
                <a:solidFill>
                  <a:srgbClr val="0070C0"/>
                </a:solidFill>
              </a:rPr>
              <a:t>Receiving research samples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1800" dirty="0">
                <a:solidFill>
                  <a:srgbClr val="0070C0"/>
                </a:solidFill>
              </a:rPr>
              <a:t>HCV fingerstick VL assay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1800" dirty="0">
                <a:solidFill>
                  <a:srgbClr val="0070C0"/>
                </a:solidFill>
              </a:rPr>
              <a:t>EDTA plasma processing and storage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1800" dirty="0">
                <a:solidFill>
                  <a:srgbClr val="0070C0"/>
                </a:solidFill>
              </a:rPr>
              <a:t>DBS drying and storage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AU" sz="1800" dirty="0">
                <a:solidFill>
                  <a:srgbClr val="0070C0"/>
                </a:solidFill>
              </a:rPr>
              <a:t>Data management</a:t>
            </a:r>
          </a:p>
          <a:p>
            <a:pPr marL="514350" indent="-514350">
              <a:buFont typeface="+mj-lt"/>
              <a:buAutoNum type="arabicPeriod" startAt="5"/>
            </a:pPr>
            <a:endParaRPr lang="en-AU" sz="2000" dirty="0">
              <a:latin typeface="+mj-lt"/>
            </a:endParaRPr>
          </a:p>
          <a:p>
            <a:pPr marL="514350" indent="-514350">
              <a:buFont typeface="+mj-lt"/>
              <a:buAutoNum type="arabicPeriod" startAt="5"/>
            </a:pPr>
            <a:endParaRPr lang="en-AU" sz="2000" dirty="0">
              <a:latin typeface="+mj-lt"/>
            </a:endParaRPr>
          </a:p>
          <a:p>
            <a:pPr marL="514350" indent="-514350">
              <a:buFont typeface="+mj-lt"/>
              <a:buAutoNum type="arabicPeriod" startAt="5"/>
            </a:pPr>
            <a:endParaRPr lang="en-AU" sz="2000" dirty="0">
              <a:latin typeface="Arial Nova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BF05-032A-447F-9047-1782645DFD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3BE88-7473-484D-BAAC-3CA66FAD4C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B40FC8-0E36-4B70-9091-55C317E9F566}"/>
              </a:ext>
            </a:extLst>
          </p:cNvPr>
          <p:cNvSpPr txBox="1">
            <a:spLocks/>
          </p:cNvSpPr>
          <p:nvPr/>
        </p:nvSpPr>
        <p:spPr>
          <a:xfrm>
            <a:off x="518863" y="1233168"/>
            <a:ext cx="3267205" cy="42860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sz="2400" u="sng" kern="0" dirty="0">
                <a:solidFill>
                  <a:schemeClr val="tx1"/>
                </a:solidFill>
              </a:rPr>
              <a:t>Part I: SM2 study detail</a:t>
            </a:r>
            <a:endParaRPr lang="en-AU" sz="2400" u="sng" kern="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sz="2400" u="sng" kern="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AU" sz="2400" u="sng" kern="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AU" sz="2400" u="sng" kern="0" dirty="0">
              <a:latin typeface="Arial Nova" panose="020B05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F0F574-3EEE-43FC-B55B-2E1714149640}"/>
              </a:ext>
            </a:extLst>
          </p:cNvPr>
          <p:cNvSpPr txBox="1">
            <a:spLocks/>
          </p:cNvSpPr>
          <p:nvPr/>
        </p:nvSpPr>
        <p:spPr>
          <a:xfrm>
            <a:off x="518864" y="3429000"/>
            <a:ext cx="4143820" cy="42860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sz="2400" u="sng" kern="0" dirty="0">
                <a:solidFill>
                  <a:srgbClr val="0070C0"/>
                </a:solidFill>
              </a:rPr>
              <a:t>Part II: Laboratory detail</a:t>
            </a:r>
          </a:p>
          <a:p>
            <a:pPr marL="514350" indent="-514350">
              <a:buFont typeface="+mj-lt"/>
              <a:buAutoNum type="arabicPeriod"/>
            </a:pPr>
            <a:endParaRPr lang="en-AU" sz="2400" u="sng" kern="0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AU" sz="2400" u="sng" kern="0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AU" sz="2400" u="sng" kern="0" dirty="0">
              <a:solidFill>
                <a:srgbClr val="0070C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10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ECEC9-F406-4DEF-B962-0676CB124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B9144-5332-4074-A1B3-02D2C3DA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STUDY SITES</a:t>
            </a:r>
            <a:r>
              <a:rPr lang="en-AU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8FE71-E2F9-456A-B8E6-13F94996C0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8F675-3A40-47B9-8E92-420A019837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0DE9A3-84D3-43F1-A986-AAFD8DA73D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156" t="6407" r="21957" b="7650"/>
          <a:stretch/>
        </p:blipFill>
        <p:spPr>
          <a:xfrm>
            <a:off x="3675365" y="1213188"/>
            <a:ext cx="5076749" cy="5283949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1090D53-95FF-448A-B6CF-E3368E585384}"/>
              </a:ext>
            </a:extLst>
          </p:cNvPr>
          <p:cNvSpPr/>
          <p:nvPr/>
        </p:nvSpPr>
        <p:spPr bwMode="auto">
          <a:xfrm>
            <a:off x="5829170" y="3333201"/>
            <a:ext cx="174172" cy="17634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120DE7F-C144-4589-9786-799428618E28}"/>
              </a:ext>
            </a:extLst>
          </p:cNvPr>
          <p:cNvSpPr/>
          <p:nvPr/>
        </p:nvSpPr>
        <p:spPr bwMode="auto">
          <a:xfrm>
            <a:off x="6186222" y="3766987"/>
            <a:ext cx="174172" cy="17634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33DE249-7405-468E-A12F-8A9AC6927B58}"/>
              </a:ext>
            </a:extLst>
          </p:cNvPr>
          <p:cNvSpPr/>
          <p:nvPr/>
        </p:nvSpPr>
        <p:spPr bwMode="auto">
          <a:xfrm>
            <a:off x="6213739" y="4135387"/>
            <a:ext cx="174172" cy="17634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9BF7F-69B0-4B4B-81F0-C0D4A5023583}"/>
              </a:ext>
            </a:extLst>
          </p:cNvPr>
          <p:cNvSpPr txBox="1"/>
          <p:nvPr/>
        </p:nvSpPr>
        <p:spPr>
          <a:xfrm>
            <a:off x="3647847" y="3290500"/>
            <a:ext cx="253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Specialist Hospital </a:t>
            </a:r>
            <a:r>
              <a:rPr lang="en-AU" sz="1200" dirty="0" err="1"/>
              <a:t>Mingaladon</a:t>
            </a:r>
            <a:endParaRPr lang="en-A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0741B-52F3-4D18-B92E-0D78336FBC15}"/>
              </a:ext>
            </a:extLst>
          </p:cNvPr>
          <p:cNvSpPr txBox="1"/>
          <p:nvPr/>
        </p:nvSpPr>
        <p:spPr>
          <a:xfrm>
            <a:off x="3762450" y="3736002"/>
            <a:ext cx="253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Specialist Hospital </a:t>
            </a:r>
            <a:r>
              <a:rPr lang="en-AU" sz="1200" dirty="0" err="1"/>
              <a:t>Waibargi</a:t>
            </a:r>
            <a:endParaRPr lang="en-A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6CEB25-8C2C-4540-AD08-984B8721B875}"/>
              </a:ext>
            </a:extLst>
          </p:cNvPr>
          <p:cNvSpPr txBox="1"/>
          <p:nvPr/>
        </p:nvSpPr>
        <p:spPr>
          <a:xfrm>
            <a:off x="3733799" y="4100551"/>
            <a:ext cx="253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University of Medicine 2 (UM2)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1573E-A110-4245-8CC2-29672F5D19D2}"/>
              </a:ext>
            </a:extLst>
          </p:cNvPr>
          <p:cNvSpPr txBox="1"/>
          <p:nvPr/>
        </p:nvSpPr>
        <p:spPr>
          <a:xfrm>
            <a:off x="391886" y="1602377"/>
            <a:ext cx="3090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Recruitment sites:</a:t>
            </a:r>
          </a:p>
          <a:p>
            <a:pPr marL="342900" indent="-342900">
              <a:buFontTx/>
              <a:buChar char="-"/>
            </a:pPr>
            <a:r>
              <a:rPr lang="en-AU" dirty="0" err="1"/>
              <a:t>Mingaladon</a:t>
            </a:r>
            <a:endParaRPr lang="en-AU" dirty="0"/>
          </a:p>
          <a:p>
            <a:pPr marL="342900" indent="-342900">
              <a:buFontTx/>
              <a:buChar char="-"/>
            </a:pPr>
            <a:r>
              <a:rPr lang="en-AU" dirty="0" err="1"/>
              <a:t>Waibargi</a:t>
            </a:r>
            <a:endParaRPr lang="en-AU" dirty="0"/>
          </a:p>
          <a:p>
            <a:pPr marL="342900" indent="-342900">
              <a:buFontTx/>
              <a:buChar char="-"/>
            </a:pPr>
            <a:endParaRPr lang="en-AU" dirty="0"/>
          </a:p>
          <a:p>
            <a:pPr marL="342900" indent="-342900">
              <a:buFontTx/>
              <a:buChar char="-"/>
            </a:pPr>
            <a:endParaRPr lang="en-AU" dirty="0"/>
          </a:p>
          <a:p>
            <a:r>
              <a:rPr lang="en-AU" dirty="0"/>
              <a:t>Laboratory:</a:t>
            </a:r>
          </a:p>
          <a:p>
            <a:pPr marL="342900" indent="-342900">
              <a:buFontTx/>
              <a:buChar char="-"/>
            </a:pPr>
            <a:r>
              <a:rPr lang="en-AU" dirty="0"/>
              <a:t>UM2 MARCH lab</a:t>
            </a:r>
          </a:p>
        </p:txBody>
      </p:sp>
    </p:spTree>
    <p:extLst>
      <p:ext uri="{BB962C8B-B14F-4D97-AF65-F5344CB8AC3E}">
        <p14:creationId xmlns:p14="http://schemas.microsoft.com/office/powerpoint/2010/main" val="391390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C247B-7138-45E5-9F65-B6398FCDB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4BE9C-7EC9-497B-A58E-CCC3C64F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32" y="593956"/>
            <a:ext cx="8625136" cy="411328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7. RECEIVING RESEARCH SAMPLES </a:t>
            </a:r>
            <a:br>
              <a:rPr lang="en-AU" dirty="0">
                <a:solidFill>
                  <a:srgbClr val="0070C0"/>
                </a:solidFill>
              </a:rPr>
            </a:br>
            <a:endParaRPr lang="en-AU" sz="1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5151D-FE5E-4BAC-A504-0FE104431A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76B29-8105-4C18-99D7-8D99AE7FEA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7DEAE-2A3D-42AF-B77F-F779253BB862}"/>
              </a:ext>
            </a:extLst>
          </p:cNvPr>
          <p:cNvSpPr txBox="1"/>
          <p:nvPr/>
        </p:nvSpPr>
        <p:spPr>
          <a:xfrm>
            <a:off x="71521" y="6293674"/>
            <a:ext cx="907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All of the samples will be labelled at site before being sent to UM2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4D0EA-A2DC-4872-9843-3BF9873D5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04" y="3757933"/>
            <a:ext cx="2078219" cy="2423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81B53F-1889-4CD9-8572-1801F4732E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47" t="8851" r="11039" b="9040"/>
          <a:stretch/>
        </p:blipFill>
        <p:spPr>
          <a:xfrm rot="5400000">
            <a:off x="5489647" y="3996790"/>
            <a:ext cx="2680739" cy="1836645"/>
          </a:xfrm>
          <a:prstGeom prst="rect">
            <a:avLst/>
          </a:prstGeom>
        </p:spPr>
      </p:pic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53FED3B1-AB1F-4B60-A402-83DC65657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21802"/>
              </p:ext>
            </p:extLst>
          </p:nvPr>
        </p:nvGraphicFramePr>
        <p:xfrm>
          <a:off x="957543" y="1485684"/>
          <a:ext cx="460162" cy="15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Bitmap Image" r:id="rId5" imgW="2133898" imgH="8059275" progId="PBrush">
                  <p:embed/>
                </p:oleObj>
              </mc:Choice>
              <mc:Fallback>
                <p:oleObj name="Bitmap Image" r:id="rId5" imgW="2133898" imgH="8059275" progId="PBrush">
                  <p:embed/>
                  <p:pic>
                    <p:nvPicPr>
                      <p:cNvPr id="24" name="Object 3">
                        <a:extLst>
                          <a:ext uri="{FF2B5EF4-FFF2-40B4-BE49-F238E27FC236}">
                            <a16:creationId xmlns:a16="http://schemas.microsoft.com/office/drawing/2014/main" id="{69350006-A83C-43FB-888F-9A614BEC1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543" y="1485684"/>
                        <a:ext cx="460162" cy="15797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1A29D348-7BD4-4F5D-9ADE-E21AFF1343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161" t="20146" r="27999" b="17112"/>
          <a:stretch/>
        </p:blipFill>
        <p:spPr>
          <a:xfrm>
            <a:off x="5911694" y="1414790"/>
            <a:ext cx="1836641" cy="13549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66285D-E74C-43F0-B331-6BB313D5110F}"/>
              </a:ext>
            </a:extLst>
          </p:cNvPr>
          <p:cNvCxnSpPr/>
          <p:nvPr/>
        </p:nvCxnSpPr>
        <p:spPr bwMode="auto">
          <a:xfrm>
            <a:off x="6830017" y="3095538"/>
            <a:ext cx="0" cy="402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7CFD63-46BE-471F-8341-46C3DADC01AC}"/>
              </a:ext>
            </a:extLst>
          </p:cNvPr>
          <p:cNvCxnSpPr>
            <a:cxnSpLocks/>
          </p:cNvCxnSpPr>
          <p:nvPr/>
        </p:nvCxnSpPr>
        <p:spPr bwMode="auto">
          <a:xfrm>
            <a:off x="1457268" y="3328710"/>
            <a:ext cx="370693" cy="336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2" name="Picture 4" descr="Image result for capillary blood collection tube labortechnik">
            <a:extLst>
              <a:ext uri="{FF2B5EF4-FFF2-40B4-BE49-F238E27FC236}">
                <a16:creationId xmlns:a16="http://schemas.microsoft.com/office/drawing/2014/main" id="{DA088FDF-FBE2-4775-A999-493EC704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84" y="1148058"/>
            <a:ext cx="1118904" cy="20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F1897-45A1-402F-99E7-DB0BBB174D36}"/>
              </a:ext>
            </a:extLst>
          </p:cNvPr>
          <p:cNvCxnSpPr>
            <a:cxnSpLocks/>
          </p:cNvCxnSpPr>
          <p:nvPr/>
        </p:nvCxnSpPr>
        <p:spPr bwMode="auto">
          <a:xfrm flipH="1">
            <a:off x="2510680" y="3268624"/>
            <a:ext cx="304054" cy="3734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3D22B0-1F60-4C36-989A-F292E092F555}"/>
              </a:ext>
            </a:extLst>
          </p:cNvPr>
          <p:cNvSpPr txBox="1"/>
          <p:nvPr/>
        </p:nvSpPr>
        <p:spPr>
          <a:xfrm>
            <a:off x="1867018" y="1887524"/>
            <a:ext cx="49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33D6B-3BF8-4FD3-A7D6-143D1808E2BB}"/>
              </a:ext>
            </a:extLst>
          </p:cNvPr>
          <p:cNvSpPr txBox="1"/>
          <p:nvPr/>
        </p:nvSpPr>
        <p:spPr>
          <a:xfrm>
            <a:off x="660520" y="3020933"/>
            <a:ext cx="2078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EDTA plasma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2FB46-7D75-4067-B8E2-8754D429C2B4}"/>
              </a:ext>
            </a:extLst>
          </p:cNvPr>
          <p:cNvSpPr txBox="1"/>
          <p:nvPr/>
        </p:nvSpPr>
        <p:spPr>
          <a:xfrm>
            <a:off x="2652206" y="2998900"/>
            <a:ext cx="943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CBCT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745213-AC3E-4BEA-8911-D766C08D7DC3}"/>
              </a:ext>
            </a:extLst>
          </p:cNvPr>
          <p:cNvSpPr txBox="1"/>
          <p:nvPr/>
        </p:nvSpPr>
        <p:spPr>
          <a:xfrm>
            <a:off x="6332608" y="2810322"/>
            <a:ext cx="112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DBS card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84F3C-223B-4BB5-A8FD-DF92EE0ADC1E}"/>
              </a:ext>
            </a:extLst>
          </p:cNvPr>
          <p:cNvSpPr/>
          <p:nvPr/>
        </p:nvSpPr>
        <p:spPr>
          <a:xfrm>
            <a:off x="858349" y="1072696"/>
            <a:ext cx="742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800" dirty="0"/>
              <a:t>RESEARCH SAMPLES WILL ARRIVE LIKE THIS</a:t>
            </a:r>
          </a:p>
        </p:txBody>
      </p:sp>
    </p:spTree>
    <p:extLst>
      <p:ext uri="{BB962C8B-B14F-4D97-AF65-F5344CB8AC3E}">
        <p14:creationId xmlns:p14="http://schemas.microsoft.com/office/powerpoint/2010/main" val="352857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C247B-7138-45E5-9F65-B6398FCDB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34BE9C-7EC9-497B-A58E-CCC3C64F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69" y="575408"/>
            <a:ext cx="9015101" cy="411328"/>
          </a:xfrm>
        </p:spPr>
        <p:txBody>
          <a:bodyPr/>
          <a:lstStyle/>
          <a:p>
            <a:r>
              <a:rPr lang="en-AU" sz="2800" dirty="0">
                <a:solidFill>
                  <a:srgbClr val="0070C0"/>
                </a:solidFill>
              </a:rPr>
              <a:t>LABORATORY REQUEST FORM – SAMPLE RECEIPT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5151D-FE5E-4BAC-A504-0FE104431A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76B29-8105-4C18-99D7-8D99AE7FEA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1F23-4043-4495-99B5-3029D7303B50}"/>
              </a:ext>
            </a:extLst>
          </p:cNvPr>
          <p:cNvSpPr txBox="1"/>
          <p:nvPr/>
        </p:nvSpPr>
        <p:spPr>
          <a:xfrm>
            <a:off x="130769" y="1388239"/>
            <a:ext cx="51270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Research samples will arrive with a Laboratory request form. The top half will have been filled in by the clinic.</a:t>
            </a:r>
          </a:p>
          <a:p>
            <a:endParaRPr lang="en-US" sz="2000" dirty="0"/>
          </a:p>
          <a:p>
            <a:endParaRPr lang="en-AU" sz="2000" dirty="0"/>
          </a:p>
          <a:p>
            <a:r>
              <a:rPr lang="en-US" sz="2000" dirty="0">
                <a:highlight>
                  <a:srgbClr val="FFFF00"/>
                </a:highlight>
              </a:rPr>
              <a:t>The UM2 Lab will complete the bottom half (for processing site only) once samples are received. </a:t>
            </a:r>
          </a:p>
          <a:p>
            <a:endParaRPr lang="en-US" sz="2000" dirty="0">
              <a:highlight>
                <a:srgbClr val="FFFF00"/>
              </a:highlight>
            </a:endParaRPr>
          </a:p>
          <a:p>
            <a:r>
              <a:rPr lang="en-AU" sz="2000" dirty="0" err="1"/>
              <a:t>Ie</a:t>
            </a:r>
            <a:r>
              <a:rPr lang="en-AU" sz="2000" dirty="0"/>
              <a:t>. </a:t>
            </a:r>
            <a:endParaRPr lang="en-AU" sz="1800" dirty="0"/>
          </a:p>
          <a:p>
            <a:pPr marL="342900" indent="-342900">
              <a:buFontTx/>
              <a:buChar char="-"/>
            </a:pPr>
            <a:r>
              <a:rPr lang="en-AU" sz="1800" dirty="0"/>
              <a:t>Specimen received</a:t>
            </a:r>
          </a:p>
          <a:p>
            <a:pPr marL="342900" indent="-342900">
              <a:buFontTx/>
              <a:buChar char="-"/>
            </a:pPr>
            <a:r>
              <a:rPr lang="en-AU" sz="1800" dirty="0"/>
              <a:t>Specimen processed</a:t>
            </a:r>
          </a:p>
          <a:p>
            <a:pPr marL="342900" indent="-342900">
              <a:buFontTx/>
              <a:buChar char="-"/>
            </a:pPr>
            <a:r>
              <a:rPr lang="en-AU" sz="1800" dirty="0"/>
              <a:t>The plasma volume stored per cryovial.</a:t>
            </a:r>
          </a:p>
          <a:p>
            <a:pPr marL="342900" indent="-342900">
              <a:buFontTx/>
              <a:buChar char="-"/>
            </a:pPr>
            <a:endParaRPr lang="en-AU" sz="1800" dirty="0"/>
          </a:p>
          <a:p>
            <a:pPr marL="342900" indent="-342900">
              <a:buFontTx/>
              <a:buChar char="-"/>
            </a:pPr>
            <a:r>
              <a:rPr lang="en-AU" sz="1800" dirty="0">
                <a:highlight>
                  <a:srgbClr val="FFFF00"/>
                </a:highlight>
              </a:rPr>
              <a:t>Note. Data will be recorded in LabKey (while BIMS is in development)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9A4B6-284F-49C0-96D8-AC57962E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6" b="5597"/>
          <a:stretch/>
        </p:blipFill>
        <p:spPr>
          <a:xfrm>
            <a:off x="5086470" y="1220155"/>
            <a:ext cx="4193540" cy="54310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000E31-0F98-48D6-A5EE-6480F2DBE483}"/>
              </a:ext>
            </a:extLst>
          </p:cNvPr>
          <p:cNvCxnSpPr>
            <a:cxnSpLocks/>
          </p:cNvCxnSpPr>
          <p:nvPr/>
        </p:nvCxnSpPr>
        <p:spPr bwMode="auto">
          <a:xfrm>
            <a:off x="1381518" y="3760874"/>
            <a:ext cx="371890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5649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466F9F-D1D1-4D41-B493-429897A98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02CAF-2D6D-4D19-980F-FC8BFEFA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94" y="628375"/>
            <a:ext cx="9351476" cy="411328"/>
          </a:xfrm>
        </p:spPr>
        <p:txBody>
          <a:bodyPr/>
          <a:lstStyle/>
          <a:p>
            <a:r>
              <a:rPr lang="en-AU" sz="2800" dirty="0">
                <a:solidFill>
                  <a:srgbClr val="0070C0"/>
                </a:solidFill>
              </a:rPr>
              <a:t>8. </a:t>
            </a:r>
            <a:r>
              <a:rPr lang="en-AU" sz="2800" dirty="0">
                <a:solidFill>
                  <a:srgbClr val="0070C0"/>
                </a:solidFill>
                <a:highlight>
                  <a:srgbClr val="FFFF00"/>
                </a:highlight>
              </a:rPr>
              <a:t>HCV VL FINGERSTICK ASSAY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7456B-D257-453D-A8F3-D157CF42FE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3B6E9-9380-408B-8F14-6C77A6028E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B38940-8024-432B-9873-EAF4BC4639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907" y="1655172"/>
            <a:ext cx="8945080" cy="3547655"/>
          </a:xfrm>
        </p:spPr>
        <p:txBody>
          <a:bodyPr/>
          <a:lstStyle/>
          <a:p>
            <a:r>
              <a:rPr lang="en-US" sz="2600" b="0" dirty="0"/>
              <a:t>Training video for collection through to loading onto </a:t>
            </a:r>
            <a:r>
              <a:rPr lang="en-US" sz="2600" b="0" dirty="0" err="1"/>
              <a:t>Xpert</a:t>
            </a:r>
            <a:r>
              <a:rPr lang="en-US" sz="2600" b="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u="sng" dirty="0"/>
              <a:t>Part I. </a:t>
            </a:r>
            <a:r>
              <a:rPr lang="en-US" sz="2000" b="0" dirty="0"/>
              <a:t>Fingerstick sample collection (completed at site) into CBCT and DBS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u="sng" dirty="0"/>
              <a:t>Part II. </a:t>
            </a:r>
            <a:r>
              <a:rPr lang="en-US" sz="2000" b="0" dirty="0"/>
              <a:t>Loading capillary blood into </a:t>
            </a:r>
            <a:r>
              <a:rPr lang="en-US" sz="2000" b="0" dirty="0" err="1"/>
              <a:t>Xpert</a:t>
            </a:r>
            <a:r>
              <a:rPr lang="en-US" sz="2000" b="0" dirty="0"/>
              <a:t> HCV fingerstick cartridge </a:t>
            </a:r>
            <a:r>
              <a:rPr lang="en-US" sz="2000" b="0" dirty="0">
                <a:highlight>
                  <a:srgbClr val="FFFF00"/>
                </a:highlight>
              </a:rPr>
              <a:t>(this part is completed at UM2 labs).</a:t>
            </a:r>
          </a:p>
          <a:p>
            <a:endParaRPr lang="en-AU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0" dirty="0"/>
          </a:p>
          <a:p>
            <a:r>
              <a:rPr lang="en-AU" b="0" dirty="0">
                <a:hlinkClick r:id="rId2" action="ppaction://hlinkfile"/>
              </a:rPr>
              <a:t>Collecting, transporting and testing samples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80482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466F9F-D1D1-4D41-B493-429897A98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02CAF-2D6D-4D19-980F-FC8BFEFA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85" y="575408"/>
            <a:ext cx="8423430" cy="411328"/>
          </a:xfrm>
        </p:spPr>
        <p:txBody>
          <a:bodyPr/>
          <a:lstStyle/>
          <a:p>
            <a:r>
              <a:rPr lang="en-AU" dirty="0"/>
              <a:t>HOW TO TEST CAPILLARY BLOOD HCV RNA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7456B-D257-453D-A8F3-D157CF42FE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3B6E9-9380-408B-8F14-6C77A6028E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F02E8-10CE-464A-A51B-C56BC89122C0}"/>
              </a:ext>
            </a:extLst>
          </p:cNvPr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hlinkClick r:id="rId2"/>
              </a:rPr>
              <a:t>Guide to performing minivette fingerstick blood collection Myanmar SM2 v1.0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539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88C326-0C75-4796-9E0E-276E83325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A805-C07D-4AEE-99BE-E9CC6C472B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133" y="1222607"/>
            <a:ext cx="8214320" cy="5111785"/>
          </a:xfrm>
        </p:spPr>
        <p:txBody>
          <a:bodyPr/>
          <a:lstStyle/>
          <a:p>
            <a:r>
              <a:rPr lang="en-AU" sz="1800" dirty="0"/>
              <a:t>Typical Workflow</a:t>
            </a:r>
          </a:p>
          <a:p>
            <a:r>
              <a:rPr lang="en-AU" sz="1800" b="0" dirty="0"/>
              <a:t>The typical workflow for processing a specimen sample using the GeneXpert IV</a:t>
            </a:r>
          </a:p>
          <a:p>
            <a:endParaRPr lang="en-AU" sz="1800" b="0" dirty="0"/>
          </a:p>
          <a:p>
            <a:endParaRPr lang="en-AU" sz="1800" b="0" dirty="0"/>
          </a:p>
          <a:p>
            <a:r>
              <a:rPr lang="en-AU" sz="1800" dirty="0"/>
              <a:t>Overview of the Step Task Section</a:t>
            </a:r>
          </a:p>
          <a:p>
            <a:pPr marL="400050" indent="-400050">
              <a:buFont typeface="+mj-lt"/>
              <a:buAutoNum type="romanLcPeriod"/>
            </a:pPr>
            <a:r>
              <a:rPr lang="en-AU" sz="1800" b="0" dirty="0"/>
              <a:t>Start the GeneXpert Dx System </a:t>
            </a:r>
          </a:p>
          <a:p>
            <a:pPr marL="1143000" lvl="1" indent="-400050">
              <a:buFont typeface="+mj-lt"/>
              <a:buAutoNum type="alphaLcParenR"/>
            </a:pPr>
            <a:r>
              <a:rPr lang="en-AU" sz="1800" b="0" dirty="0"/>
              <a:t>Perform Database Management Tasks. </a:t>
            </a:r>
          </a:p>
          <a:p>
            <a:pPr marL="1143000" lvl="1" indent="-400050">
              <a:buFont typeface="+mj-lt"/>
              <a:buAutoNum type="alphaLcParenR"/>
            </a:pPr>
            <a:r>
              <a:rPr lang="en-AU" sz="1800" b="0" dirty="0"/>
              <a:t>Checking available assay definitions and importing assay definitions</a:t>
            </a:r>
          </a:p>
          <a:p>
            <a:pPr marL="1143000" lvl="1" indent="-400050">
              <a:buFont typeface="+mj-lt"/>
              <a:buAutoNum type="alphaLcParenR"/>
            </a:pPr>
            <a:r>
              <a:rPr lang="en-AU" sz="1800" b="0" dirty="0"/>
              <a:t>Prepare the assay-specific GeneXpert cartridge </a:t>
            </a:r>
          </a:p>
          <a:p>
            <a:pPr marL="400050" indent="-400050">
              <a:buFont typeface="+mj-lt"/>
              <a:buAutoNum type="romanLcPeriod"/>
            </a:pPr>
            <a:r>
              <a:rPr lang="en-AU" sz="1800" b="0" dirty="0"/>
              <a:t>Create a test</a:t>
            </a:r>
          </a:p>
          <a:p>
            <a:pPr marL="400050" indent="-400050">
              <a:buFont typeface="+mj-lt"/>
              <a:buAutoNum type="romanLcPeriod"/>
            </a:pPr>
            <a:r>
              <a:rPr lang="en-AU" sz="1800" b="0" dirty="0"/>
              <a:t>Load the cartridge and start the test</a:t>
            </a:r>
          </a:p>
          <a:p>
            <a:pPr marL="400050" indent="-400050">
              <a:buFont typeface="+mj-lt"/>
              <a:buAutoNum type="romanLcPeriod"/>
            </a:pPr>
            <a:r>
              <a:rPr lang="en-AU" sz="1800" b="0" dirty="0"/>
              <a:t>Monitor the test progress </a:t>
            </a:r>
          </a:p>
          <a:p>
            <a:pPr marL="400050" indent="-400050">
              <a:buFont typeface="+mj-lt"/>
              <a:buAutoNum type="romanLcPeriod"/>
            </a:pPr>
            <a:r>
              <a:rPr lang="en-AU" sz="1800" b="0" dirty="0"/>
              <a:t>View the test results</a:t>
            </a:r>
          </a:p>
          <a:p>
            <a:pPr marL="400050" indent="-400050">
              <a:buFont typeface="+mj-lt"/>
              <a:buAutoNum type="romanLcPeriod"/>
            </a:pPr>
            <a:r>
              <a:rPr lang="en-AU" sz="1800" b="0" dirty="0"/>
              <a:t>Generate test reports</a:t>
            </a:r>
          </a:p>
          <a:p>
            <a:pPr marL="400050" indent="-400050">
              <a:buFont typeface="+mj-lt"/>
              <a:buAutoNum type="romanLcPeriod"/>
            </a:pPr>
            <a:r>
              <a:rPr lang="en-AU" sz="1800" b="0" dirty="0"/>
              <a:t>Export test reports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11E11B-8C93-401F-BA2D-8296DBE7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" y="575408"/>
            <a:ext cx="9393763" cy="411328"/>
          </a:xfrm>
        </p:spPr>
        <p:txBody>
          <a:bodyPr/>
          <a:lstStyle/>
          <a:p>
            <a:r>
              <a:rPr lang="en-AU" sz="3200" dirty="0">
                <a:solidFill>
                  <a:srgbClr val="0070C0"/>
                </a:solidFill>
                <a:highlight>
                  <a:srgbClr val="FFFF00"/>
                </a:highlight>
              </a:rPr>
              <a:t>8. HCV VL FINGERSTICK assay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B89E7-21F6-40B5-878D-5192732C68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247C1-AC41-4D01-B3B1-8715DF5B27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</p:spTree>
    <p:extLst>
      <p:ext uri="{BB962C8B-B14F-4D97-AF65-F5344CB8AC3E}">
        <p14:creationId xmlns:p14="http://schemas.microsoft.com/office/powerpoint/2010/main" val="3589136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44F884-895C-4497-AEC2-CC20B0CF6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A9D58E-5FE0-4248-9F6F-A87641A1C7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3562" y="1428404"/>
            <a:ext cx="2013979" cy="10582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049C9C-070E-4403-B13B-DFC4FDB7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82" y="575408"/>
            <a:ext cx="9302979" cy="411328"/>
          </a:xfrm>
        </p:spPr>
        <p:txBody>
          <a:bodyPr/>
          <a:lstStyle/>
          <a:p>
            <a:r>
              <a:rPr lang="en-AU" sz="2800" dirty="0" err="1">
                <a:solidFill>
                  <a:srgbClr val="0070C0"/>
                </a:solidFill>
              </a:rPr>
              <a:t>i</a:t>
            </a:r>
            <a:r>
              <a:rPr lang="en-AU" sz="2800" dirty="0">
                <a:solidFill>
                  <a:srgbClr val="0070C0"/>
                </a:solidFill>
              </a:rPr>
              <a:t>. Starting the GeneXpert and Database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7CC56-F84B-4DB6-9137-8A3FC82733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E1B3-8098-4C5A-B4F6-4384885A2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7E105-085D-47AB-B012-41A48674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9" y="2580535"/>
            <a:ext cx="3923363" cy="2722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F50E5-FF1F-4044-8114-ABA246579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36" y="5153173"/>
            <a:ext cx="2125623" cy="1331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5C1D07-25A3-484D-A00E-3E91BDD52AF5}"/>
              </a:ext>
            </a:extLst>
          </p:cNvPr>
          <p:cNvSpPr txBox="1"/>
          <p:nvPr/>
        </p:nvSpPr>
        <p:spPr>
          <a:xfrm>
            <a:off x="3989672" y="1405289"/>
            <a:ext cx="4697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Power on the instrument before switching on the laptop. the software GeneXpert DX should start-up automatically.</a:t>
            </a:r>
          </a:p>
          <a:p>
            <a:endParaRPr lang="en-AU" sz="1400" dirty="0"/>
          </a:p>
          <a:p>
            <a:r>
              <a:rPr lang="en-AU" sz="1400" dirty="0"/>
              <a:t>When the login dialog box appears enter the username and password cphd to start.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17CC0-E1C2-49BB-AD36-D21373B703AC}"/>
              </a:ext>
            </a:extLst>
          </p:cNvPr>
          <p:cNvSpPr txBox="1"/>
          <p:nvPr/>
        </p:nvSpPr>
        <p:spPr>
          <a:xfrm>
            <a:off x="3989672" y="3420021"/>
            <a:ext cx="4697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The home screen will be displayed as shown. </a:t>
            </a:r>
          </a:p>
          <a:p>
            <a:endParaRPr lang="en-AU" sz="1400" dirty="0"/>
          </a:p>
          <a:p>
            <a:r>
              <a:rPr lang="en-AU" sz="1400" dirty="0"/>
              <a:t>The database management dialog box will pop up.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934CE-02C7-4C05-A94F-D0E09EFB3A6C}"/>
              </a:ext>
            </a:extLst>
          </p:cNvPr>
          <p:cNvSpPr txBox="1"/>
          <p:nvPr/>
        </p:nvSpPr>
        <p:spPr>
          <a:xfrm>
            <a:off x="4054607" y="5276569"/>
            <a:ext cx="4697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If Yes is clicked a further dialog box will display database management options. </a:t>
            </a:r>
          </a:p>
          <a:p>
            <a:endParaRPr lang="en-AU" sz="1400" dirty="0"/>
          </a:p>
          <a:p>
            <a:r>
              <a:rPr lang="en-AU" sz="1400" dirty="0"/>
              <a:t>If No is clicked in the database Management dialog box it will close and only the home screen will be displayed.</a:t>
            </a:r>
          </a:p>
        </p:txBody>
      </p:sp>
    </p:spTree>
    <p:extLst>
      <p:ext uri="{BB962C8B-B14F-4D97-AF65-F5344CB8AC3E}">
        <p14:creationId xmlns:p14="http://schemas.microsoft.com/office/powerpoint/2010/main" val="974116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CC2C1B-65E2-4504-A8CE-073901FA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60AAEC-5A7E-4173-9E9A-5FCD269BAA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5389" y="1193203"/>
            <a:ext cx="4605251" cy="4694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3FF80FC-1E79-4E85-A0AB-77C716BF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Checking assay definitions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69417-6BD5-4353-B7D7-9A3A7E3ADE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9EDC9-6940-4E2D-B7FA-8FC4D33628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BA857-E04B-4CD1-9C37-8B368C50857E}"/>
              </a:ext>
            </a:extLst>
          </p:cNvPr>
          <p:cNvSpPr txBox="1"/>
          <p:nvPr/>
        </p:nvSpPr>
        <p:spPr>
          <a:xfrm>
            <a:off x="5279666" y="1319917"/>
            <a:ext cx="36019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Before starting an in-vitro diagnostic test check that the assay definition you want to use is already installed in the software</a:t>
            </a:r>
          </a:p>
          <a:p>
            <a:endParaRPr lang="en-AU" sz="1600" dirty="0"/>
          </a:p>
          <a:p>
            <a:pPr marL="342900" indent="-342900">
              <a:buAutoNum type="arabicPeriod"/>
            </a:pPr>
            <a:r>
              <a:rPr lang="en-AU" sz="1600" dirty="0"/>
              <a:t>In the GeneXpert DX system window click Define Assays. The define assays window will open.</a:t>
            </a:r>
          </a:p>
          <a:p>
            <a:endParaRPr lang="en-AU" sz="1600" dirty="0"/>
          </a:p>
          <a:p>
            <a:r>
              <a:rPr lang="en-AU" sz="1600" dirty="0"/>
              <a:t>2.   In the assay list ( left side of the  </a:t>
            </a:r>
          </a:p>
          <a:p>
            <a:r>
              <a:rPr lang="en-AU" sz="1600" dirty="0"/>
              <a:t>      window verify that the assay </a:t>
            </a:r>
          </a:p>
          <a:p>
            <a:r>
              <a:rPr lang="en-AU" sz="1600" dirty="0"/>
              <a:t>      definition you want is present</a:t>
            </a:r>
          </a:p>
          <a:p>
            <a:endParaRPr lang="en-AU" sz="1600" dirty="0"/>
          </a:p>
          <a:p>
            <a:r>
              <a:rPr lang="en-AU" sz="1600" dirty="0"/>
              <a:t>The assay definition file for the current HCV viral load fingerstick batch should be;</a:t>
            </a:r>
          </a:p>
          <a:p>
            <a:endParaRPr lang="en-AU" sz="1600" dirty="0"/>
          </a:p>
          <a:p>
            <a:r>
              <a:rPr lang="en-AU" sz="1600" b="1" dirty="0"/>
              <a:t>HCV VL WB RUO_3.gxa</a:t>
            </a:r>
          </a:p>
          <a:p>
            <a:endParaRPr lang="en-AU" sz="1600" dirty="0"/>
          </a:p>
          <a:p>
            <a:r>
              <a:rPr lang="en-AU" sz="1600" dirty="0"/>
              <a:t>If the assay is not listed the assay definition file must be imported </a:t>
            </a:r>
          </a:p>
        </p:txBody>
      </p:sp>
    </p:spTree>
    <p:extLst>
      <p:ext uri="{BB962C8B-B14F-4D97-AF65-F5344CB8AC3E}">
        <p14:creationId xmlns:p14="http://schemas.microsoft.com/office/powerpoint/2010/main" val="255059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E77CB3-E6B9-40EE-AACC-BCEA4FD43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CC70AF-7DCE-4A69-B057-5D6E7777F0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0447" y="3903120"/>
            <a:ext cx="6526801" cy="29548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BEF1BB-3AE8-4AE7-A397-A2594EC9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Importing Assay Definitions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37ACF-311F-4C8F-A047-A6F74F264B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9F4C6-D609-4AB8-B830-F3484C50F3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10031-C109-47C0-8107-3B6FD5BBB18D}"/>
              </a:ext>
            </a:extLst>
          </p:cNvPr>
          <p:cNvSpPr txBox="1"/>
          <p:nvPr/>
        </p:nvSpPr>
        <p:spPr>
          <a:xfrm>
            <a:off x="4770783" y="1267892"/>
            <a:ext cx="43732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To import a new assay definition</a:t>
            </a:r>
          </a:p>
          <a:p>
            <a:endParaRPr lang="en-AU" sz="1600" dirty="0"/>
          </a:p>
          <a:p>
            <a:r>
              <a:rPr lang="en-AU" sz="1600" dirty="0"/>
              <a:t>1. In the GeneXpert DX system window </a:t>
            </a:r>
          </a:p>
          <a:p>
            <a:r>
              <a:rPr lang="en-AU" sz="1600" dirty="0"/>
              <a:t>    click define assays as before. The define </a:t>
            </a:r>
          </a:p>
          <a:p>
            <a:r>
              <a:rPr lang="en-AU" sz="1600" dirty="0"/>
              <a:t>    assays window will open.</a:t>
            </a:r>
          </a:p>
          <a:p>
            <a:endParaRPr lang="en-AU" sz="1600" dirty="0"/>
          </a:p>
          <a:p>
            <a:endParaRPr lang="en-AU" sz="1600" dirty="0"/>
          </a:p>
          <a:p>
            <a:r>
              <a:rPr lang="en-AU" sz="1600" dirty="0"/>
              <a:t>2. Click Import on the lower right hand side </a:t>
            </a:r>
          </a:p>
          <a:p>
            <a:r>
              <a:rPr lang="en-AU" sz="1600" dirty="0"/>
              <a:t>    of the window.</a:t>
            </a:r>
          </a:p>
          <a:p>
            <a:endParaRPr lang="en-AU" sz="1600" dirty="0"/>
          </a:p>
          <a:p>
            <a:endParaRPr lang="en-AU" sz="1600" dirty="0"/>
          </a:p>
          <a:p>
            <a:r>
              <a:rPr lang="en-AU" sz="1600" dirty="0"/>
              <a:t>3. The Import assay dialog box will open as </a:t>
            </a:r>
          </a:p>
          <a:p>
            <a:r>
              <a:rPr lang="en-AU" sz="1600" dirty="0"/>
              <a:t>    show </a:t>
            </a:r>
          </a:p>
          <a:p>
            <a:endParaRPr lang="en-AU" sz="1600" dirty="0"/>
          </a:p>
          <a:p>
            <a:r>
              <a:rPr lang="en-AU" sz="1600" dirty="0"/>
              <a:t>4. Locate and select the assay definition file  </a:t>
            </a:r>
          </a:p>
          <a:p>
            <a:r>
              <a:rPr lang="en-AU" sz="1600" dirty="0"/>
              <a:t>    </a:t>
            </a:r>
            <a:r>
              <a:rPr lang="en-AU" sz="1600" b="1" dirty="0"/>
              <a:t>HCV VL WB RUO_3.gxa </a:t>
            </a:r>
            <a:r>
              <a:rPr lang="en-AU" sz="1600" dirty="0"/>
              <a:t>from the USB </a:t>
            </a:r>
          </a:p>
          <a:p>
            <a:r>
              <a:rPr lang="en-AU" sz="1600" dirty="0"/>
              <a:t>    or other location.</a:t>
            </a:r>
          </a:p>
          <a:p>
            <a:endParaRPr lang="en-AU" sz="1600" dirty="0"/>
          </a:p>
          <a:p>
            <a:r>
              <a:rPr lang="en-AU" sz="1600" dirty="0"/>
              <a:t>5. The new assay name and version </a:t>
            </a:r>
          </a:p>
          <a:p>
            <a:r>
              <a:rPr lang="en-AU" sz="1600" dirty="0"/>
              <a:t>    number will appear in the assay list on  </a:t>
            </a:r>
          </a:p>
          <a:p>
            <a:r>
              <a:rPr lang="en-AU" sz="1600" dirty="0"/>
              <a:t>    the left hand side of the assay definition </a:t>
            </a:r>
          </a:p>
          <a:p>
            <a:r>
              <a:rPr lang="en-AU" sz="1600" dirty="0"/>
              <a:t>    screen  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D5DCA91-F65B-4630-8D38-24C960D8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7" y="986736"/>
            <a:ext cx="4087212" cy="286389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1C98B4-5AB1-4A26-85DC-C69A9FA3E529}"/>
              </a:ext>
            </a:extLst>
          </p:cNvPr>
          <p:cNvCxnSpPr>
            <a:cxnSpLocks/>
          </p:cNvCxnSpPr>
          <p:nvPr/>
        </p:nvCxnSpPr>
        <p:spPr bwMode="auto">
          <a:xfrm>
            <a:off x="3458817" y="3311718"/>
            <a:ext cx="0" cy="345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FC1139-631B-484D-A07F-B9E50103CF41}"/>
              </a:ext>
            </a:extLst>
          </p:cNvPr>
          <p:cNvCxnSpPr>
            <a:cxnSpLocks/>
          </p:cNvCxnSpPr>
          <p:nvPr/>
        </p:nvCxnSpPr>
        <p:spPr bwMode="auto">
          <a:xfrm>
            <a:off x="3458817" y="3311718"/>
            <a:ext cx="13119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7611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0682B-13A0-4601-9BB3-65372D43C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6E4F1B-3FAA-4337-864D-C5183660F7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8468" y="1403858"/>
            <a:ext cx="3072135" cy="15968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E2ED7-3B58-464F-85C3-A9D47F01B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42587-5AFB-46A8-8CDB-7433031CE1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A838E-657F-452A-8CF8-8747DBB7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7" y="4814885"/>
            <a:ext cx="3112681" cy="1861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75BB4-13CB-43EB-9EFB-395AFEDEF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8" y="3048365"/>
            <a:ext cx="3031590" cy="175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917376-33C5-41D8-BF78-61D7D3256F18}"/>
              </a:ext>
            </a:extLst>
          </p:cNvPr>
          <p:cNvSpPr txBox="1"/>
          <p:nvPr/>
        </p:nvSpPr>
        <p:spPr>
          <a:xfrm>
            <a:off x="4150581" y="1568751"/>
            <a:ext cx="4554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In the GeneXpert DX system window click Create Test.</a:t>
            </a:r>
          </a:p>
          <a:p>
            <a:endParaRPr lang="en-AU" sz="1600" dirty="0"/>
          </a:p>
          <a:p>
            <a:r>
              <a:rPr lang="en-AU" sz="1600" dirty="0"/>
              <a:t>The sample ID barcode dialog box will appear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BE567-3337-42A5-B9A3-9E311E4BC7E3}"/>
              </a:ext>
            </a:extLst>
          </p:cNvPr>
          <p:cNvSpPr txBox="1"/>
          <p:nvPr/>
        </p:nvSpPr>
        <p:spPr>
          <a:xfrm>
            <a:off x="4150580" y="3460182"/>
            <a:ext cx="455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Scan the sample ID using the supplied barcode scanner.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304A6-9A1D-421F-B47B-D158F6D21B94}"/>
              </a:ext>
            </a:extLst>
          </p:cNvPr>
          <p:cNvSpPr txBox="1"/>
          <p:nvPr/>
        </p:nvSpPr>
        <p:spPr>
          <a:xfrm>
            <a:off x="4150581" y="5165581"/>
            <a:ext cx="455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The scan cartridge barcode dialog box will appear. Scan the Barcode on the cartridge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796616-72CD-4DB9-B2AF-3247D8C9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68" y="575408"/>
            <a:ext cx="7006252" cy="411328"/>
          </a:xfrm>
        </p:spPr>
        <p:txBody>
          <a:bodyPr/>
          <a:lstStyle/>
          <a:p>
            <a:r>
              <a:rPr lang="en-AU" sz="2800" dirty="0">
                <a:solidFill>
                  <a:srgbClr val="0070C0"/>
                </a:solidFill>
              </a:rPr>
              <a:t>ii. Creating a test</a:t>
            </a:r>
          </a:p>
        </p:txBody>
      </p:sp>
    </p:spTree>
    <p:extLst>
      <p:ext uri="{BB962C8B-B14F-4D97-AF65-F5344CB8AC3E}">
        <p14:creationId xmlns:p14="http://schemas.microsoft.com/office/powerpoint/2010/main" val="192443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6BCF5-8B89-4D2C-B9C0-DF53D51B6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9062" y="2731587"/>
            <a:ext cx="5934835" cy="502820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latin typeface="Arial Nova" panose="020B0504020202020204" pitchFamily="34" charset="0"/>
              </a:rPr>
              <a:t>Part I: SM2 study detail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BF05-032A-447F-9047-1782645DFD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3BE88-7473-484D-BAAC-3CA66FAD4C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47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A3ADA9-F8FD-4CF4-9F73-8731945A4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B322B1-7D1A-4C89-A542-A341063893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3300415"/>
            <a:ext cx="2000008" cy="9590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A3DCD6-C797-4266-A482-7A66B3BB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iii. Load cartridge and start the 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31505-64FB-45EC-86C4-08775E9327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85FE5-1522-46E1-821A-6CE96F348D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152CC-EA97-40B7-A6BB-5F0350F9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52" y="3154116"/>
            <a:ext cx="2101685" cy="1395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9E597-A2FE-4853-9EF0-67E7ADC1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95" y="4798788"/>
            <a:ext cx="2745400" cy="1607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709141-9A98-446D-B650-4B8AA6EDB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95" y="1106251"/>
            <a:ext cx="3181783" cy="1928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594B30-2305-40AD-858C-1BDDD880D561}"/>
              </a:ext>
            </a:extLst>
          </p:cNvPr>
          <p:cNvSpPr txBox="1"/>
          <p:nvPr/>
        </p:nvSpPr>
        <p:spPr>
          <a:xfrm>
            <a:off x="4060037" y="1143826"/>
            <a:ext cx="462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Once the cartridge barcode has been scanned</a:t>
            </a:r>
          </a:p>
          <a:p>
            <a:r>
              <a:rPr lang="en-AU" sz="1600" dirty="0"/>
              <a:t>The software automatically fills the required</a:t>
            </a:r>
          </a:p>
          <a:p>
            <a:r>
              <a:rPr lang="en-AU" sz="1600" dirty="0"/>
              <a:t>Information in the create test window (as shown)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34E5B-EFF3-4E46-B0B7-BB74AFB3CA63}"/>
              </a:ext>
            </a:extLst>
          </p:cNvPr>
          <p:cNvSpPr txBox="1"/>
          <p:nvPr/>
        </p:nvSpPr>
        <p:spPr>
          <a:xfrm>
            <a:off x="4060037" y="1952537"/>
            <a:ext cx="446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200" dirty="0"/>
              <a:t>Optional: In the select module window the module for loading the cartridge will be displayed this can be changed if required by the user.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3F474-AD04-49FF-82A3-6E8643B9FCB7}"/>
              </a:ext>
            </a:extLst>
          </p:cNvPr>
          <p:cNvSpPr txBox="1"/>
          <p:nvPr/>
        </p:nvSpPr>
        <p:spPr>
          <a:xfrm>
            <a:off x="4060037" y="3034601"/>
            <a:ext cx="4370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Pick up the cartridge by its body and not the reaction tube. </a:t>
            </a:r>
          </a:p>
          <a:p>
            <a:endParaRPr lang="en-AU" sz="1600" dirty="0"/>
          </a:p>
          <a:p>
            <a:r>
              <a:rPr lang="en-AU" sz="1600" dirty="0"/>
              <a:t>Open the module door and place the cartridge on the module bay floor. The label should face out and should be positioned at the heel of the bay.</a:t>
            </a:r>
          </a:p>
          <a:p>
            <a:endParaRPr lang="en-A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27B8B-EC77-412A-A091-BE4ADEE5F404}"/>
              </a:ext>
            </a:extLst>
          </p:cNvPr>
          <p:cNvSpPr txBox="1"/>
          <p:nvPr/>
        </p:nvSpPr>
        <p:spPr>
          <a:xfrm>
            <a:off x="4016998" y="4766248"/>
            <a:ext cx="4554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/>
          </a:p>
          <a:p>
            <a:r>
              <a:rPr lang="en-AU" sz="1600" dirty="0"/>
              <a:t>Click start and a green light will flash over the module selected.</a:t>
            </a:r>
          </a:p>
          <a:p>
            <a:endParaRPr lang="en-AU" sz="1600" dirty="0"/>
          </a:p>
          <a:p>
            <a:r>
              <a:rPr lang="en-AU" sz="1600" dirty="0"/>
              <a:t>Close the module door all the way and hold it shut with the finger till the door locks and the green light stops flashing and stays on.</a:t>
            </a:r>
          </a:p>
          <a:p>
            <a:endParaRPr lang="en-AU" sz="16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51393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DA529-1C3B-4B59-9C58-09EFECDAFB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364258-D947-4D22-AC98-9017D2A564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60949" y="1479797"/>
            <a:ext cx="5997755" cy="4905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0904B1-770D-4F70-960C-46CFDAC7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iv. Monitor the test progress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A60B7-862E-4C7D-9552-707BB3D67A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E7AF8-1F0C-4E02-8DD1-AB462E3D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76657-BDBB-486D-89C1-D1319E9E0CAE}"/>
              </a:ext>
            </a:extLst>
          </p:cNvPr>
          <p:cNvSpPr txBox="1"/>
          <p:nvPr/>
        </p:nvSpPr>
        <p:spPr>
          <a:xfrm>
            <a:off x="5939780" y="1939264"/>
            <a:ext cx="305330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The test progress can be monitored in the modules section on the left hand side of the check status window </a:t>
            </a:r>
          </a:p>
          <a:p>
            <a:endParaRPr lang="en-AU" sz="1600" dirty="0"/>
          </a:p>
          <a:p>
            <a:r>
              <a:rPr lang="en-AU" sz="1400" dirty="0"/>
              <a:t>Which displays the progress or phase of the test and the amount of time remaining till the end of the test.</a:t>
            </a:r>
          </a:p>
          <a:p>
            <a:endParaRPr lang="en-AU" sz="1600" dirty="0"/>
          </a:p>
          <a:p>
            <a:pPr algn="just"/>
            <a:r>
              <a:rPr lang="en-AU" sz="1600" dirty="0"/>
              <a:t>The right hand side shows test since launch. Which means tests since the most current start of the GeneXpert DX system. </a:t>
            </a:r>
          </a:p>
          <a:p>
            <a:pPr algn="just"/>
            <a:endParaRPr lang="en-AU" sz="1600" dirty="0"/>
          </a:p>
          <a:p>
            <a:pPr algn="just"/>
            <a:r>
              <a:rPr lang="en-AU" sz="1400" dirty="0"/>
              <a:t>This  shows all tests that have completed including tests with error or invalid results.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D624D0-AF16-4517-A11A-7F2A55D87BF7}"/>
              </a:ext>
            </a:extLst>
          </p:cNvPr>
          <p:cNvCxnSpPr>
            <a:cxnSpLocks/>
          </p:cNvCxnSpPr>
          <p:nvPr/>
        </p:nvCxnSpPr>
        <p:spPr bwMode="auto">
          <a:xfrm flipV="1">
            <a:off x="1629562" y="1661825"/>
            <a:ext cx="5375537" cy="23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8EAC91-6375-49CF-A04A-C5D4C2CE3205}"/>
              </a:ext>
            </a:extLst>
          </p:cNvPr>
          <p:cNvCxnSpPr>
            <a:cxnSpLocks/>
          </p:cNvCxnSpPr>
          <p:nvPr/>
        </p:nvCxnSpPr>
        <p:spPr bwMode="auto">
          <a:xfrm>
            <a:off x="1643189" y="1685103"/>
            <a:ext cx="0" cy="1200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04BBBF-8776-4E5B-826E-CDF71F0A69A8}"/>
              </a:ext>
            </a:extLst>
          </p:cNvPr>
          <p:cNvCxnSpPr>
            <a:cxnSpLocks/>
          </p:cNvCxnSpPr>
          <p:nvPr/>
        </p:nvCxnSpPr>
        <p:spPr bwMode="auto">
          <a:xfrm>
            <a:off x="7005099" y="1657617"/>
            <a:ext cx="0" cy="393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6A9C45-3E95-4CC0-84D5-8BA404959C5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17330" y="3328049"/>
            <a:ext cx="0" cy="1506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4FD53D-782C-4C20-B58E-ADF636BA8288}"/>
              </a:ext>
            </a:extLst>
          </p:cNvPr>
          <p:cNvCxnSpPr/>
          <p:nvPr/>
        </p:nvCxnSpPr>
        <p:spPr bwMode="auto">
          <a:xfrm>
            <a:off x="4317330" y="4834393"/>
            <a:ext cx="17336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1825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92ACB-972A-41A5-8901-E106B001C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FD43DC-B63A-4CC7-B616-C545B8A4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v. View test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C10B4-9AA3-4510-BBCE-F348818960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0787F-8BC7-44DC-9B3B-302A741C93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3B6804-E34E-43A2-91A5-40CC2B2A9B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632473"/>
            <a:ext cx="6080719" cy="4650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CF3E5C-E69C-4920-8391-84BD8629B611}"/>
              </a:ext>
            </a:extLst>
          </p:cNvPr>
          <p:cNvSpPr txBox="1"/>
          <p:nvPr/>
        </p:nvSpPr>
        <p:spPr>
          <a:xfrm>
            <a:off x="6241774" y="135172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In the GeneXpert </a:t>
            </a:r>
            <a:r>
              <a:rPr lang="en-AU" sz="1600" dirty="0" err="1"/>
              <a:t>Dx</a:t>
            </a:r>
            <a:r>
              <a:rPr lang="en-AU" sz="1600" dirty="0"/>
              <a:t> System window click View Results on the menu bar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ED1CCD-D1C8-4AD3-AE49-6C6728336789}"/>
              </a:ext>
            </a:extLst>
          </p:cNvPr>
          <p:cNvCxnSpPr/>
          <p:nvPr/>
        </p:nvCxnSpPr>
        <p:spPr bwMode="auto">
          <a:xfrm flipH="1">
            <a:off x="2904255" y="1514320"/>
            <a:ext cx="33375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741289-4934-4DA7-9F1A-E84D3BAFF8A2}"/>
              </a:ext>
            </a:extLst>
          </p:cNvPr>
          <p:cNvCxnSpPr/>
          <p:nvPr/>
        </p:nvCxnSpPr>
        <p:spPr bwMode="auto">
          <a:xfrm>
            <a:off x="2904255" y="1514320"/>
            <a:ext cx="0" cy="5724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E5D01F-2FE6-4A0E-B687-FAD6E3215A55}"/>
              </a:ext>
            </a:extLst>
          </p:cNvPr>
          <p:cNvSpPr txBox="1"/>
          <p:nvPr/>
        </p:nvSpPr>
        <p:spPr>
          <a:xfrm>
            <a:off x="6241774" y="2409245"/>
            <a:ext cx="2814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To find the exact test for which you would like to view results click the view test button on the bottom of the screen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EFF0A-CCF6-4606-8144-FBBC5886EB7E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8285" y="3024406"/>
            <a:ext cx="23854" cy="3059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5BC16D-F6CF-4641-A190-42C7C33CF46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04257" y="6130457"/>
            <a:ext cx="3242101" cy="2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CC06D1-EBC4-472B-B625-83C04D5E92C4}"/>
              </a:ext>
            </a:extLst>
          </p:cNvPr>
          <p:cNvCxnSpPr>
            <a:stCxn id="14" idx="1"/>
            <a:endCxn id="14" idx="1"/>
          </p:cNvCxnSpPr>
          <p:nvPr/>
        </p:nvCxnSpPr>
        <p:spPr bwMode="auto">
          <a:xfrm>
            <a:off x="6241774" y="30709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748D206-C74E-4955-91A0-8A778BF9DC8F}"/>
              </a:ext>
            </a:extLst>
          </p:cNvPr>
          <p:cNvSpPr txBox="1"/>
          <p:nvPr/>
        </p:nvSpPr>
        <p:spPr>
          <a:xfrm>
            <a:off x="6259705" y="3824577"/>
            <a:ext cx="264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Select the test of interest from the list and click OK</a:t>
            </a:r>
          </a:p>
          <a:p>
            <a:r>
              <a:rPr lang="en-AU" sz="1600" dirty="0"/>
              <a:t>The test results will be displayed as shown</a:t>
            </a:r>
          </a:p>
          <a:p>
            <a:endParaRPr lang="en-AU" sz="1600" dirty="0"/>
          </a:p>
          <a:p>
            <a:r>
              <a:rPr lang="en-AU" sz="1600" dirty="0"/>
              <a:t>The Patient ID, sample ID,</a:t>
            </a:r>
          </a:p>
          <a:p>
            <a:r>
              <a:rPr lang="en-AU" sz="1600" dirty="0"/>
              <a:t>Assay name, version and test result will be visible under the Test Result tab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22D8A9-45F3-4C79-B143-48751A4705C6}"/>
              </a:ext>
            </a:extLst>
          </p:cNvPr>
          <p:cNvCxnSpPr/>
          <p:nvPr/>
        </p:nvCxnSpPr>
        <p:spPr bwMode="auto">
          <a:xfrm>
            <a:off x="6925587" y="6132901"/>
            <a:ext cx="0" cy="3101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2D4055-C3A3-44CF-96E7-8E60B71F046B}"/>
              </a:ext>
            </a:extLst>
          </p:cNvPr>
          <p:cNvCxnSpPr>
            <a:cxnSpLocks/>
          </p:cNvCxnSpPr>
          <p:nvPr/>
        </p:nvCxnSpPr>
        <p:spPr bwMode="auto">
          <a:xfrm flipH="1">
            <a:off x="2441050" y="6440557"/>
            <a:ext cx="4484537" cy="24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0A0289-D3C2-46C7-9C3C-CBFA2D454890}"/>
              </a:ext>
            </a:extLst>
          </p:cNvPr>
          <p:cNvCxnSpPr/>
          <p:nvPr/>
        </p:nvCxnSpPr>
        <p:spPr bwMode="auto">
          <a:xfrm flipV="1">
            <a:off x="2441050" y="2729742"/>
            <a:ext cx="0" cy="3713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DA10D7-EBE1-43B1-8252-A7B8F0B65C42}"/>
              </a:ext>
            </a:extLst>
          </p:cNvPr>
          <p:cNvCxnSpPr>
            <a:stCxn id="14" idx="1"/>
            <a:endCxn id="14" idx="1"/>
          </p:cNvCxnSpPr>
          <p:nvPr/>
        </p:nvCxnSpPr>
        <p:spPr bwMode="auto">
          <a:xfrm>
            <a:off x="6241774" y="30709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5847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09EBA-72F5-4A20-86D7-538F28F5F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2B1B6-9FAA-48EE-A33E-9EECDD92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vi. Generate test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A0D92-7FA4-4A4E-8D4E-4E7CA91978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F9260-FDD7-431E-A976-9B7DB376D8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D46B5-F57A-4B1F-9892-152AE78C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" y="3984065"/>
            <a:ext cx="3634755" cy="2508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60C31-A409-4A14-A500-35FCED6A5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" y="1335819"/>
            <a:ext cx="3634755" cy="256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3739F-72FE-4A1E-B5D9-7F906CD1521D}"/>
              </a:ext>
            </a:extLst>
          </p:cNvPr>
          <p:cNvSpPr txBox="1"/>
          <p:nvPr/>
        </p:nvSpPr>
        <p:spPr>
          <a:xfrm>
            <a:off x="3840480" y="1335819"/>
            <a:ext cx="5239910" cy="256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80997-A2E2-4532-B1DA-1E608132ED81}"/>
              </a:ext>
            </a:extLst>
          </p:cNvPr>
          <p:cNvSpPr txBox="1"/>
          <p:nvPr/>
        </p:nvSpPr>
        <p:spPr>
          <a:xfrm>
            <a:off x="3840480" y="2583681"/>
            <a:ext cx="523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To generate a PDF file containing test results, in the view results window click Report.</a:t>
            </a:r>
          </a:p>
          <a:p>
            <a:endParaRPr lang="en-AU" sz="1600" dirty="0"/>
          </a:p>
          <a:p>
            <a:r>
              <a:rPr lang="en-AU" sz="1600" dirty="0"/>
              <a:t>Select the test / tests you would like to generate results for. </a:t>
            </a:r>
          </a:p>
          <a:p>
            <a:endParaRPr lang="en-AU" sz="1600" dirty="0"/>
          </a:p>
          <a:p>
            <a:r>
              <a:rPr lang="en-AU" sz="1600" dirty="0"/>
              <a:t>Click generate report file</a:t>
            </a:r>
          </a:p>
          <a:p>
            <a:endParaRPr lang="en-AU" sz="1600" dirty="0"/>
          </a:p>
          <a:p>
            <a:r>
              <a:rPr lang="en-AU" sz="1600" dirty="0"/>
              <a:t>You can then save this file in a default location or a location you specify.</a:t>
            </a:r>
          </a:p>
          <a:p>
            <a:endParaRPr lang="en-AU" sz="1600" dirty="0"/>
          </a:p>
          <a:p>
            <a:r>
              <a:rPr lang="en-AU" sz="1600" dirty="0"/>
              <a:t>Alternatively click on Preview PDF to view the results of the tests selected then print results or save to a given location.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F13DF-FC9F-4E9C-9BBF-FF6FB46118F2}"/>
              </a:ext>
            </a:extLst>
          </p:cNvPr>
          <p:cNvCxnSpPr/>
          <p:nvPr/>
        </p:nvCxnSpPr>
        <p:spPr bwMode="auto">
          <a:xfrm flipH="1">
            <a:off x="853591" y="2719346"/>
            <a:ext cx="31061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C65963-8362-4F0B-A95A-A0BAF4DFD3A2}"/>
              </a:ext>
            </a:extLst>
          </p:cNvPr>
          <p:cNvCxnSpPr/>
          <p:nvPr/>
        </p:nvCxnSpPr>
        <p:spPr bwMode="auto">
          <a:xfrm>
            <a:off x="853591" y="2719346"/>
            <a:ext cx="0" cy="1097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2484B4-D7FC-4598-BC32-9033D4963166}"/>
              </a:ext>
            </a:extLst>
          </p:cNvPr>
          <p:cNvCxnSpPr>
            <a:cxnSpLocks/>
          </p:cNvCxnSpPr>
          <p:nvPr/>
        </p:nvCxnSpPr>
        <p:spPr bwMode="auto">
          <a:xfrm flipH="1">
            <a:off x="184699" y="3561519"/>
            <a:ext cx="3584724" cy="1615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9F9DD0-CEEC-4EF7-AA13-77C6342BD8D5}"/>
              </a:ext>
            </a:extLst>
          </p:cNvPr>
          <p:cNvCxnSpPr>
            <a:stCxn id="10" idx="1"/>
          </p:cNvCxnSpPr>
          <p:nvPr/>
        </p:nvCxnSpPr>
        <p:spPr bwMode="auto">
          <a:xfrm flipH="1">
            <a:off x="1387888" y="4353396"/>
            <a:ext cx="2452592" cy="1929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BBB3CB-35D7-4623-B608-6C110613E8D0}"/>
              </a:ext>
            </a:extLst>
          </p:cNvPr>
          <p:cNvCxnSpPr/>
          <p:nvPr/>
        </p:nvCxnSpPr>
        <p:spPr bwMode="auto">
          <a:xfrm flipH="1">
            <a:off x="2162755" y="5441559"/>
            <a:ext cx="1727757" cy="876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4168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3286A-E7DD-4AFD-B3FC-18D0CAC31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019288-4694-478B-AC29-FF87BF7E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vii. Export test reports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060EF-7B49-4F0D-BAD8-A68AF75B62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F136C-6A08-4667-8C70-0A44348881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5E0A8-3FDB-4A3C-9D72-678C5FC4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8111"/>
            <a:ext cx="4937928" cy="3029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0A0D4-6551-4380-8BDD-B4E7C13F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1503"/>
            <a:ext cx="3355448" cy="2515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8280C-675C-4F9D-A919-73DE634E68D2}"/>
              </a:ext>
            </a:extLst>
          </p:cNvPr>
          <p:cNvSpPr txBox="1"/>
          <p:nvPr/>
        </p:nvSpPr>
        <p:spPr>
          <a:xfrm>
            <a:off x="5100427" y="1770964"/>
            <a:ext cx="3816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To export the test result to a comma separated value (.csv) file in the view results window click Export</a:t>
            </a:r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r>
              <a:rPr lang="en-AU" sz="1600" dirty="0"/>
              <a:t>When the result export dialog window appears as shown locate and select the folder to which you want to export the file.</a:t>
            </a:r>
          </a:p>
          <a:p>
            <a:endParaRPr lang="en-AU" sz="1600" dirty="0"/>
          </a:p>
          <a:p>
            <a:r>
              <a:rPr lang="en-AU" sz="1600" dirty="0"/>
              <a:t>Type a file name and click save.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23D8AC-56A2-4239-93B9-B3AD4EFCDF20}"/>
              </a:ext>
            </a:extLst>
          </p:cNvPr>
          <p:cNvCxnSpPr>
            <a:cxnSpLocks/>
          </p:cNvCxnSpPr>
          <p:nvPr/>
        </p:nvCxnSpPr>
        <p:spPr bwMode="auto">
          <a:xfrm flipH="1">
            <a:off x="2154803" y="2138901"/>
            <a:ext cx="2945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88CBE8-F13F-43EE-9B0F-A151DF71E02E}"/>
              </a:ext>
            </a:extLst>
          </p:cNvPr>
          <p:cNvCxnSpPr/>
          <p:nvPr/>
        </p:nvCxnSpPr>
        <p:spPr bwMode="auto">
          <a:xfrm>
            <a:off x="2154803" y="2138901"/>
            <a:ext cx="0" cy="19639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8882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C247B-7138-45E5-9F65-B6398FCDB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5151D-FE5E-4BAC-A504-0FE104431A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76B29-8105-4C18-99D7-8D99AE7FEA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5E270-3EAF-4B85-ABD3-37AB50CF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6" r="58971"/>
          <a:stretch/>
        </p:blipFill>
        <p:spPr>
          <a:xfrm>
            <a:off x="5760217" y="1213188"/>
            <a:ext cx="3092824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7605-0BB1-4CF9-ABFB-7A1379B99027}"/>
              </a:ext>
            </a:extLst>
          </p:cNvPr>
          <p:cNvSpPr txBox="1"/>
          <p:nvPr/>
        </p:nvSpPr>
        <p:spPr>
          <a:xfrm>
            <a:off x="118852" y="2397382"/>
            <a:ext cx="4829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C00000"/>
                </a:solidFill>
              </a:rPr>
              <a:t>5ml EDTA whole blood will be spun and plasma aliquoted into 2 cryovials. </a:t>
            </a:r>
          </a:p>
          <a:p>
            <a:endParaRPr lang="en-AU" sz="1800" dirty="0">
              <a:solidFill>
                <a:srgbClr val="C00000"/>
              </a:solidFill>
            </a:endParaRPr>
          </a:p>
          <a:p>
            <a:r>
              <a:rPr lang="en-AU" sz="1800" dirty="0">
                <a:solidFill>
                  <a:srgbClr val="C00000"/>
                </a:solidFill>
              </a:rPr>
              <a:t>These labels will arrive already completed</a:t>
            </a:r>
          </a:p>
          <a:p>
            <a:endParaRPr lang="en-AU" sz="1800" dirty="0">
              <a:solidFill>
                <a:srgbClr val="C00000"/>
              </a:solidFill>
            </a:endParaRPr>
          </a:p>
          <a:p>
            <a:r>
              <a:rPr lang="en-AU" sz="1800" dirty="0">
                <a:solidFill>
                  <a:srgbClr val="C00000"/>
                </a:solidFill>
              </a:rPr>
              <a:t>Please use these to label 2x cryovials to store plasma aliquots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3AA9D8-7AC4-41D6-903D-6AB382650A80}"/>
              </a:ext>
            </a:extLst>
          </p:cNvPr>
          <p:cNvCxnSpPr>
            <a:cxnSpLocks/>
          </p:cNvCxnSpPr>
          <p:nvPr/>
        </p:nvCxnSpPr>
        <p:spPr bwMode="auto">
          <a:xfrm>
            <a:off x="4817339" y="3429001"/>
            <a:ext cx="71427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8244DC30-42D5-4FD5-93E8-AA12AAB0ECBF}"/>
              </a:ext>
            </a:extLst>
          </p:cNvPr>
          <p:cNvSpPr txBox="1">
            <a:spLocks/>
          </p:cNvSpPr>
          <p:nvPr/>
        </p:nvSpPr>
        <p:spPr>
          <a:xfrm>
            <a:off x="360284" y="575408"/>
            <a:ext cx="8783715" cy="411328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9pPr>
          </a:lstStyle>
          <a:p>
            <a:r>
              <a:rPr lang="en-AU" kern="0" dirty="0">
                <a:solidFill>
                  <a:srgbClr val="0070C0"/>
                </a:solidFill>
              </a:rPr>
              <a:t>9. EDTA PROCESSING and ALIQUOT LABELS</a:t>
            </a:r>
          </a:p>
        </p:txBody>
      </p:sp>
    </p:spTree>
    <p:extLst>
      <p:ext uri="{BB962C8B-B14F-4D97-AF65-F5344CB8AC3E}">
        <p14:creationId xmlns:p14="http://schemas.microsoft.com/office/powerpoint/2010/main" val="393596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466F9F-D1D1-4D41-B493-429897A98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602CAF-2D6D-4D19-980F-FC8BFEFA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84" y="575408"/>
            <a:ext cx="8783715" cy="411328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EDTA PROCESING AND STORING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7456B-D257-453D-A8F3-D157CF42FE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3B6E9-9380-408B-8F14-6C77A6028E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D0E59-7981-4C1E-8D7C-B4F318B47634}"/>
              </a:ext>
            </a:extLst>
          </p:cNvPr>
          <p:cNvSpPr txBox="1"/>
          <p:nvPr/>
        </p:nvSpPr>
        <p:spPr>
          <a:xfrm>
            <a:off x="1956409" y="1236136"/>
            <a:ext cx="4848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PROCESSING INSTRUCTION: EDTA Plasma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9DF1BBA-A412-403D-9FED-03626FA0A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37" y="969496"/>
            <a:ext cx="685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5B6AAE0-71AB-42FC-8877-35EE2DBD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37" y="969496"/>
            <a:ext cx="685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C8825B9-DDF7-42F5-80B3-FC18ADD6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37" y="969496"/>
            <a:ext cx="685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DC6D4D0-F3EB-440C-8D6C-7B0598E9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37" y="969496"/>
            <a:ext cx="685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C81210-E1B5-4B9D-A7A9-43061273B8F7}"/>
              </a:ext>
            </a:extLst>
          </p:cNvPr>
          <p:cNvCxnSpPr>
            <a:cxnSpLocks/>
          </p:cNvCxnSpPr>
          <p:nvPr/>
        </p:nvCxnSpPr>
        <p:spPr>
          <a:xfrm flipH="1" flipV="1">
            <a:off x="4655144" y="5586158"/>
            <a:ext cx="10274" cy="29486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2391B-5340-4D5A-A9FF-7F308BB656B6}"/>
              </a:ext>
            </a:extLst>
          </p:cNvPr>
          <p:cNvSpPr/>
          <p:nvPr/>
        </p:nvSpPr>
        <p:spPr>
          <a:xfrm>
            <a:off x="5390338" y="2122960"/>
            <a:ext cx="349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NOTE: Store whole blood at 2-25</a:t>
            </a:r>
            <a:r>
              <a:rPr lang="en-US" sz="1200" baseline="30000" dirty="0"/>
              <a:t>o</a:t>
            </a:r>
            <a:r>
              <a:rPr lang="en-US" sz="1200" dirty="0"/>
              <a:t>C for no longer than 6 hours before processing. If a delay has occurred and the sample is &gt;6 hrs old still process the sample but ensure the delay is clearly recorded on the lab request form in case the subsequent HCV RNA result is questioned as being erroneous.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CCE9A-58B4-4C1F-A125-97D5B0F1DE75}"/>
              </a:ext>
            </a:extLst>
          </p:cNvPr>
          <p:cNvSpPr txBox="1"/>
          <p:nvPr/>
        </p:nvSpPr>
        <p:spPr>
          <a:xfrm>
            <a:off x="3885926" y="1814992"/>
            <a:ext cx="3525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x 10mL EDTA tube (containing only 5ml whole blood)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2FB5C-87A3-400A-9936-1B0458FE15EA}"/>
              </a:ext>
            </a:extLst>
          </p:cNvPr>
          <p:cNvSpPr txBox="1"/>
          <p:nvPr/>
        </p:nvSpPr>
        <p:spPr>
          <a:xfrm>
            <a:off x="360284" y="2072825"/>
            <a:ext cx="29264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AutoNum type="arabicParenBoth"/>
            </a:pPr>
            <a:r>
              <a:rPr lang="en-US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Centrifuge at 1800 x g</a:t>
            </a:r>
            <a:r>
              <a: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for 20 minutes.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Note if tube is underfilled prepare vials in 1ml-aliquots as possible.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73026A-B63E-4C4C-909B-C5709A30332C}"/>
              </a:ext>
            </a:extLst>
          </p:cNvPr>
          <p:cNvCxnSpPr>
            <a:cxnSpLocks/>
          </p:cNvCxnSpPr>
          <p:nvPr/>
        </p:nvCxnSpPr>
        <p:spPr>
          <a:xfrm flipV="1">
            <a:off x="4648826" y="4686816"/>
            <a:ext cx="12637" cy="28517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2E771A-F62A-4013-B19F-4861F21FF42F}"/>
              </a:ext>
            </a:extLst>
          </p:cNvPr>
          <p:cNvSpPr txBox="1"/>
          <p:nvPr/>
        </p:nvSpPr>
        <p:spPr>
          <a:xfrm>
            <a:off x="360284" y="5067866"/>
            <a:ext cx="28624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en-US" sz="1100" b="1" dirty="0">
                <a:solidFill>
                  <a:srgbClr val="C00000"/>
                </a:solidFill>
                <a:cs typeface="Arial" pitchFamily="34" charset="0"/>
              </a:rPr>
              <a:t>Store at –70</a:t>
            </a:r>
            <a:r>
              <a:rPr lang="en-US" sz="1100" b="1" baseline="30000" dirty="0">
                <a:solidFill>
                  <a:srgbClr val="C00000"/>
                </a:solidFill>
                <a:cs typeface="Arial" pitchFamily="34" charset="0"/>
              </a:rPr>
              <a:t>o</a:t>
            </a:r>
            <a:r>
              <a:rPr lang="en-US" sz="1100" b="1" dirty="0">
                <a:solidFill>
                  <a:srgbClr val="C00000"/>
                </a:solidFill>
                <a:cs typeface="Arial" pitchFamily="34" charset="0"/>
              </a:rPr>
              <a:t>C or below  </a:t>
            </a:r>
          </a:p>
          <a:p>
            <a:r>
              <a:rPr lang="en-US" sz="1100" b="1" dirty="0">
                <a:solidFill>
                  <a:srgbClr val="C00000"/>
                </a:solidFill>
                <a:cs typeface="Arial" pitchFamily="34" charset="0"/>
              </a:rPr>
              <a:t>     </a:t>
            </a:r>
            <a:r>
              <a:rPr lang="en-US" sz="1100" dirty="0">
                <a:cs typeface="Arial" pitchFamily="34" charset="0"/>
              </a:rPr>
              <a:t>in 10 x 10 plastic </a:t>
            </a:r>
            <a:r>
              <a:rPr lang="en-US" sz="1100" dirty="0" err="1">
                <a:cs typeface="Arial" pitchFamily="34" charset="0"/>
              </a:rPr>
              <a:t>cryobox</a:t>
            </a:r>
            <a:r>
              <a:rPr lang="en-US" sz="1100" dirty="0">
                <a:cs typeface="Arial" pitchFamily="34" charset="0"/>
              </a:rPr>
              <a:t> labeled: </a:t>
            </a:r>
          </a:p>
          <a:p>
            <a:r>
              <a:rPr lang="en-US" sz="1100" b="1" dirty="0">
                <a:cs typeface="Arial" pitchFamily="34" charset="0"/>
              </a:rPr>
              <a:t>	SM2     </a:t>
            </a:r>
          </a:p>
          <a:p>
            <a:r>
              <a:rPr lang="en-US" sz="1100" b="1" dirty="0">
                <a:cs typeface="Arial" pitchFamily="34" charset="0"/>
              </a:rPr>
              <a:t> 	EDTA PLASMA</a:t>
            </a:r>
          </a:p>
          <a:p>
            <a:r>
              <a:rPr lang="en-US" sz="1100" b="1" dirty="0">
                <a:cs typeface="Arial" pitchFamily="34" charset="0"/>
              </a:rPr>
              <a:t>	</a:t>
            </a:r>
            <a:r>
              <a:rPr lang="en-US" sz="1100" b="1" dirty="0">
                <a:highlight>
                  <a:srgbClr val="FFFF00"/>
                </a:highlight>
                <a:cs typeface="Arial" pitchFamily="34" charset="0"/>
              </a:rPr>
              <a:t>BOX #</a:t>
            </a:r>
            <a:r>
              <a:rPr lang="en-US" sz="1100" dirty="0">
                <a:highlight>
                  <a:srgbClr val="FFFF00"/>
                </a:highlight>
                <a:cs typeface="Arial" pitchFamily="34" charset="0"/>
              </a:rPr>
              <a:t> _______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62A4880F-7315-4D4B-8FE1-53777DD7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517" y="5958771"/>
            <a:ext cx="914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AED94B-B891-4A8D-A6BB-999D92E7324F}"/>
              </a:ext>
            </a:extLst>
          </p:cNvPr>
          <p:cNvSpPr txBox="1"/>
          <p:nvPr/>
        </p:nvSpPr>
        <p:spPr>
          <a:xfrm>
            <a:off x="360284" y="3470197"/>
            <a:ext cx="39954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Aliquot plasma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into two round bottom internal  thread cryovials using sterile pipettes. </a:t>
            </a:r>
          </a:p>
          <a:p>
            <a:pPr marL="177800" indent="-177800"/>
            <a:r>
              <a:rPr lang="en-US" sz="1100" dirty="0">
                <a:cs typeface="Arial" pitchFamily="34" charset="0"/>
              </a:rPr>
              <a:t>   </a:t>
            </a:r>
          </a:p>
          <a:p>
            <a:pPr marL="177800" indent="-177800"/>
            <a:r>
              <a:rPr lang="en-US" sz="1100" dirty="0">
                <a:cs typeface="Arial" pitchFamily="34" charset="0"/>
              </a:rPr>
              <a:t>                   Place each aliquot l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abel that has been               </a:t>
            </a:r>
          </a:p>
          <a:p>
            <a:pPr marL="177800" indent="-177800"/>
            <a:r>
              <a:rPr lang="en-US" sz="1100" dirty="0">
                <a:cs typeface="Arial" pitchFamily="34" charset="0"/>
              </a:rPr>
              <a:t>                   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supplied onto each cryovial with labels supplied.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481632-9237-4B45-9113-93254FF9B763}"/>
              </a:ext>
            </a:extLst>
          </p:cNvPr>
          <p:cNvGrpSpPr/>
          <p:nvPr/>
        </p:nvGrpSpPr>
        <p:grpSpPr>
          <a:xfrm>
            <a:off x="4433497" y="2060943"/>
            <a:ext cx="579343" cy="1106522"/>
            <a:chOff x="4216068" y="2145902"/>
            <a:chExt cx="571636" cy="1200586"/>
          </a:xfrm>
        </p:grpSpPr>
        <p:graphicFrame>
          <p:nvGraphicFramePr>
            <p:cNvPr id="24" name="Object 3">
              <a:extLst>
                <a:ext uri="{FF2B5EF4-FFF2-40B4-BE49-F238E27FC236}">
                  <a16:creationId xmlns:a16="http://schemas.microsoft.com/office/drawing/2014/main" id="{69350006-A83C-43FB-888F-9A614BEC13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792640"/>
                </p:ext>
              </p:extLst>
            </p:nvPr>
          </p:nvGraphicFramePr>
          <p:xfrm>
            <a:off x="4255540" y="2145902"/>
            <a:ext cx="318036" cy="1200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Bitmap Image" r:id="rId4" imgW="2133898" imgH="8059275" progId="PBrush">
                    <p:embed/>
                  </p:oleObj>
                </mc:Choice>
                <mc:Fallback>
                  <p:oleObj name="Bitmap Image" r:id="rId4" imgW="2133898" imgH="8059275" progId="PBrush">
                    <p:embed/>
                    <p:pic>
                      <p:nvPicPr>
                        <p:cNvPr id="3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5540" y="2145902"/>
                          <a:ext cx="318036" cy="12005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Curved Connector 4">
              <a:extLst>
                <a:ext uri="{FF2B5EF4-FFF2-40B4-BE49-F238E27FC236}">
                  <a16:creationId xmlns:a16="http://schemas.microsoft.com/office/drawing/2014/main" id="{C5F7E612-7C9B-49D6-8C57-AF44A63D15CE}"/>
                </a:ext>
              </a:extLst>
            </p:cNvPr>
            <p:cNvCxnSpPr/>
            <p:nvPr/>
          </p:nvCxnSpPr>
          <p:spPr>
            <a:xfrm flipH="1" flipV="1">
              <a:off x="4216068" y="2657215"/>
              <a:ext cx="571636" cy="71451"/>
            </a:xfrm>
            <a:prstGeom prst="curvedConnector3">
              <a:avLst>
                <a:gd name="adj1" fmla="val 150951"/>
              </a:avLst>
            </a:prstGeom>
            <a:ln w="12700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8FFAD6-715E-4598-A412-95DE6008C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431" y="5033704"/>
            <a:ext cx="733425" cy="6381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05783F-3C8D-49F9-9900-5845758BBC1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11376" y="3515394"/>
            <a:ext cx="300174" cy="10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392E0C-3226-4A43-AE4B-5CA5C93631B3}"/>
              </a:ext>
            </a:extLst>
          </p:cNvPr>
          <p:cNvCxnSpPr>
            <a:cxnSpLocks/>
          </p:cNvCxnSpPr>
          <p:nvPr/>
        </p:nvCxnSpPr>
        <p:spPr>
          <a:xfrm flipV="1">
            <a:off x="4639196" y="3205117"/>
            <a:ext cx="0" cy="2238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A886DC-ADA7-4BF1-8BB5-A2E98E6042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06" r="58971"/>
          <a:stretch/>
        </p:blipFill>
        <p:spPr>
          <a:xfrm flipH="1">
            <a:off x="616495" y="3929782"/>
            <a:ext cx="474192" cy="7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5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70B6A-D96D-44DD-9410-F8AAF76DB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C5541-4AEB-46A3-A4D2-A7D36B5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5" y="575408"/>
            <a:ext cx="9261240" cy="411328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10. DBS DRYING and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E157-0B6E-4121-82BE-BD7125F836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8A9B3-8B04-490D-805D-C8C118551D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ABB8A-B973-4405-98D0-A8D1B7108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47" t="8851" r="11039" b="9040"/>
          <a:stretch/>
        </p:blipFill>
        <p:spPr>
          <a:xfrm rot="5400000">
            <a:off x="-312710" y="1856982"/>
            <a:ext cx="3327656" cy="227986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1CFF08-2E8A-491D-BB6B-48D89FFE72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9978" y="1600009"/>
            <a:ext cx="5813859" cy="45744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b="0" dirty="0"/>
              <a:t>Each DBS sample card will arrive in a sealed foil zip lock bag.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b="0" dirty="0"/>
              <a:t>The DBS card will have been already scored at the site, so this is not required at the MARCH lab.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b="0" dirty="0"/>
              <a:t>The DBS cards will need to be re-dried overnight to ensure humidity does not affect the cardboard.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b="0" dirty="0"/>
              <a:t>The DBS samples will be tested in bulk at the end of the study.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800" b="0" dirty="0"/>
              <a:t>We will review which DBS samples are eligible for testing, and by what method at that time.</a:t>
            </a:r>
          </a:p>
          <a:p>
            <a:endParaRPr lang="en-AU" sz="1800" b="0" dirty="0"/>
          </a:p>
          <a:p>
            <a:endParaRPr lang="en-AU" sz="1800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BAD795-1CD5-4818-8721-973D83203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1" t="20146" r="27999" b="17112"/>
          <a:stretch/>
        </p:blipFill>
        <p:spPr>
          <a:xfrm>
            <a:off x="518864" y="3744027"/>
            <a:ext cx="2325455" cy="17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5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70B6A-D96D-44DD-9410-F8AAF76DB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E77225-91DE-45AB-AAEF-564AE7622E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2058839"/>
              </p:ext>
            </p:extLst>
          </p:nvPr>
        </p:nvGraphicFramePr>
        <p:xfrm>
          <a:off x="256313" y="1213188"/>
          <a:ext cx="8437831" cy="6014805"/>
        </p:xfrm>
        <a:graphic>
          <a:graphicData uri="http://schemas.openxmlformats.org/drawingml/2006/table">
            <a:tbl>
              <a:tblPr firstRow="1" firstCol="1" bandRow="1"/>
              <a:tblGrid>
                <a:gridCol w="2238866">
                  <a:extLst>
                    <a:ext uri="{9D8B030D-6E8A-4147-A177-3AD203B41FA5}">
                      <a16:colId xmlns:a16="http://schemas.microsoft.com/office/drawing/2014/main" val="1683713934"/>
                    </a:ext>
                  </a:extLst>
                </a:gridCol>
                <a:gridCol w="6198965">
                  <a:extLst>
                    <a:ext uri="{9D8B030D-6E8A-4147-A177-3AD203B41FA5}">
                      <a16:colId xmlns:a16="http://schemas.microsoft.com/office/drawing/2014/main" val="1558963214"/>
                    </a:ext>
                  </a:extLst>
                </a:gridCol>
              </a:tblGrid>
              <a:tr h="276441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AU" sz="1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3" indent="-342900"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DBS cards arriving at MARCH labs will be re-dried</a:t>
                      </a: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endParaRPr lang="en-A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Assemble DBS drying rack in a fume cupboard or Biosafety cabinet to minimise dust.</a:t>
                      </a: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endParaRPr lang="en-A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the DBS card from the foil bag.</a:t>
                      </a: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endParaRPr lang="en-A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Tuck the flap under the filter paper to assist drying and place on the drying rack.</a:t>
                      </a: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endParaRPr lang="en-A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the DBS to air dry overnight </a:t>
                      </a: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inside the hood</a:t>
                      </a:r>
                      <a:b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AU" dirty="0">
                        <a:effectLst/>
                      </a:endParaRPr>
                    </a:p>
                    <a:p>
                      <a:pPr marL="342900" lvl="3" indent="-342900"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DBS sample will change from bright red to dark red/brown as it dries.</a:t>
                      </a:r>
                      <a:b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452062"/>
                  </a:ext>
                </a:extLst>
              </a:tr>
              <a:tr h="1732365"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touching or smearing the blood spots</a:t>
                      </a:r>
                      <a:endParaRPr lang="en-AU" sz="1000" dirty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the specimen to fully air dry at room temp</a:t>
                      </a:r>
                      <a:endParaRPr lang="en-AU" sz="1000" dirty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away from direct sunlight or an open window</a:t>
                      </a:r>
                      <a:endParaRPr lang="en-AU" sz="1000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not heat, stack or allow DBS to touch other surfaces while drying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93501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1AC5541-4AEB-46A3-A4D2-A7D36B5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3" y="575408"/>
            <a:ext cx="8779045" cy="411328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HOW TO DRY DBS CARDS at UM2 MARCH labs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E157-0B6E-4121-82BE-BD7125F836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8A9B3-8B04-490D-805D-C8C118551D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55BBE-B9BE-499E-AE92-87700E95B4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0" y="1460932"/>
            <a:ext cx="2038919" cy="2106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E5FDF-7998-424D-A145-89773093388F}"/>
              </a:ext>
            </a:extLst>
          </p:cNvPr>
          <p:cNvSpPr txBox="1"/>
          <p:nvPr/>
        </p:nvSpPr>
        <p:spPr>
          <a:xfrm>
            <a:off x="495596" y="3713319"/>
            <a:ext cx="1328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DBS card drying rack</a:t>
            </a:r>
          </a:p>
        </p:txBody>
      </p:sp>
    </p:spTree>
    <p:extLst>
      <p:ext uri="{BB962C8B-B14F-4D97-AF65-F5344CB8AC3E}">
        <p14:creationId xmlns:p14="http://schemas.microsoft.com/office/powerpoint/2010/main" val="718090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A62548-E02D-479F-B0F3-C829618B5A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F86D-D1BD-4430-8EB3-88B6018608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963" y="1255677"/>
            <a:ext cx="8751037" cy="4982264"/>
          </a:xfrm>
        </p:spPr>
        <p:txBody>
          <a:bodyPr/>
          <a:lstStyle/>
          <a:p>
            <a:r>
              <a:rPr lang="en-AU" sz="2400" dirty="0"/>
              <a:t>Assessment of humidity indicator and desiccant packs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27702-0A6D-454A-821C-2B0BE3A0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575408"/>
            <a:ext cx="8772620" cy="411328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Packing of DBS Cards for long-term storage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F146A-D264-4736-9406-3B36A287B7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EE64-F204-43A2-B68A-774844414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1AA5A-1BDF-428E-8A2A-A9F4EE56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6" y="1631717"/>
            <a:ext cx="1650516" cy="1650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DE502-2AC0-46B1-9ABE-F3AC1F920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0" y="3341151"/>
            <a:ext cx="1475655" cy="1475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EA8524-F6FA-4044-A659-FC3B04478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29" y="2038864"/>
            <a:ext cx="993550" cy="91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330FB0-0856-4944-8C92-31CFE992B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491" y="3602209"/>
            <a:ext cx="1034588" cy="953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B07093-33E6-4E26-B8BA-D65ADA73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8" y="4892012"/>
            <a:ext cx="1473237" cy="1473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D123FD-FB4C-4534-985B-C574085A78B4}"/>
              </a:ext>
            </a:extLst>
          </p:cNvPr>
          <p:cNvSpPr txBox="1"/>
          <p:nvPr/>
        </p:nvSpPr>
        <p:spPr>
          <a:xfrm>
            <a:off x="3599868" y="1881272"/>
            <a:ext cx="5492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dirty="0"/>
              <a:t>Assess the humidity by examining the indicator card and desiccant packs and if </a:t>
            </a:r>
            <a:r>
              <a:rPr lang="en-AU" sz="1600" dirty="0">
                <a:solidFill>
                  <a:srgbClr val="0070C0"/>
                </a:solidFill>
              </a:rPr>
              <a:t>both show blue </a:t>
            </a:r>
            <a:r>
              <a:rPr lang="en-AU" sz="1600" dirty="0"/>
              <a:t>coloured indicators:  </a:t>
            </a:r>
          </a:p>
          <a:p>
            <a:pPr algn="just"/>
            <a:r>
              <a:rPr lang="en-AU" sz="1600" dirty="0"/>
              <a:t>- repack the dry DBS card in foil bag </a:t>
            </a:r>
            <a:r>
              <a:rPr lang="en-AU" sz="1600" u="sng" dirty="0"/>
              <a:t>with the same </a:t>
            </a:r>
            <a:r>
              <a:rPr lang="en-AU" sz="1600" dirty="0"/>
              <a:t>indicator and desiccant packs </a:t>
            </a:r>
            <a:r>
              <a:rPr lang="en-AU" sz="1600" b="1" dirty="0"/>
              <a:t>= Humidity score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0E12B-9703-4DD7-AD19-74B4CBE2D82B}"/>
              </a:ext>
            </a:extLst>
          </p:cNvPr>
          <p:cNvSpPr txBox="1"/>
          <p:nvPr/>
        </p:nvSpPr>
        <p:spPr>
          <a:xfrm>
            <a:off x="3670680" y="3441461"/>
            <a:ext cx="5080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dirty="0"/>
              <a:t>If the </a:t>
            </a:r>
            <a:r>
              <a:rPr lang="en-AU" sz="1600" dirty="0">
                <a:solidFill>
                  <a:srgbClr val="FF3399"/>
                </a:solidFill>
              </a:rPr>
              <a:t>humidity indicator shows pink at even 10% </a:t>
            </a:r>
            <a:r>
              <a:rPr lang="en-AU" sz="1600" dirty="0"/>
              <a:t>humidity </a:t>
            </a:r>
            <a:r>
              <a:rPr lang="en-AU" sz="1600" dirty="0">
                <a:solidFill>
                  <a:srgbClr val="0070C0"/>
                </a:solidFill>
              </a:rPr>
              <a:t>but the adsorbent packs are still blue:</a:t>
            </a:r>
            <a:r>
              <a:rPr lang="en-AU" sz="1600" dirty="0"/>
              <a:t> </a:t>
            </a:r>
          </a:p>
          <a:p>
            <a:pPr algn="just"/>
            <a:r>
              <a:rPr lang="en-AU" sz="1600" dirty="0"/>
              <a:t>- replace </a:t>
            </a:r>
            <a:r>
              <a:rPr lang="en-AU" sz="1600" u="sng" dirty="0"/>
              <a:t>both</a:t>
            </a:r>
            <a:r>
              <a:rPr lang="en-AU" sz="1600" dirty="0"/>
              <a:t> the humidity indicator and desiccant packs with new items from the supplied consumables </a:t>
            </a:r>
            <a:r>
              <a:rPr lang="en-AU" sz="1600" b="1" dirty="0"/>
              <a:t>= Humidity score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AA8F5D-7B4B-4C2A-AAD2-A99F35BB54D5}"/>
              </a:ext>
            </a:extLst>
          </p:cNvPr>
          <p:cNvSpPr txBox="1"/>
          <p:nvPr/>
        </p:nvSpPr>
        <p:spPr>
          <a:xfrm>
            <a:off x="3679091" y="5133012"/>
            <a:ext cx="5207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dirty="0"/>
              <a:t>If the </a:t>
            </a:r>
            <a:r>
              <a:rPr lang="en-AU" sz="1600" dirty="0">
                <a:solidFill>
                  <a:srgbClr val="FF3399"/>
                </a:solidFill>
              </a:rPr>
              <a:t>humidity indicator shows pink </a:t>
            </a:r>
            <a:r>
              <a:rPr lang="en-AU" sz="1600" dirty="0"/>
              <a:t>at even 10% humidity </a:t>
            </a:r>
            <a:r>
              <a:rPr lang="en-AU" sz="1600" b="1" dirty="0">
                <a:solidFill>
                  <a:srgbClr val="FF3399"/>
                </a:solidFill>
              </a:rPr>
              <a:t>and</a:t>
            </a:r>
            <a:r>
              <a:rPr lang="en-AU" sz="1600" dirty="0">
                <a:solidFill>
                  <a:srgbClr val="FF3399"/>
                </a:solidFill>
              </a:rPr>
              <a:t> the adsorbent packs are  also pink:</a:t>
            </a:r>
          </a:p>
          <a:p>
            <a:pPr algn="just"/>
            <a:r>
              <a:rPr lang="en-AU" sz="1600" dirty="0"/>
              <a:t> - replace </a:t>
            </a:r>
            <a:r>
              <a:rPr lang="en-AU" sz="1600" u="sng" dirty="0"/>
              <a:t>both</a:t>
            </a:r>
            <a:r>
              <a:rPr lang="en-AU" sz="1600" dirty="0"/>
              <a:t> the  humidity indicator and desiccant packs with new items from the supplied consumables.</a:t>
            </a:r>
          </a:p>
          <a:p>
            <a:pPr algn="just"/>
            <a:r>
              <a:rPr lang="en-AU" sz="1600" b="1" dirty="0"/>
              <a:t>= Humidity score 3</a:t>
            </a:r>
            <a:r>
              <a:rPr lang="en-AU" sz="1600" dirty="0"/>
              <a:t> 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CE6C0779-2ECB-490F-90B2-79FA22037E74}"/>
              </a:ext>
            </a:extLst>
          </p:cNvPr>
          <p:cNvSpPr/>
          <p:nvPr/>
        </p:nvSpPr>
        <p:spPr bwMode="auto">
          <a:xfrm>
            <a:off x="1990681" y="2250670"/>
            <a:ext cx="444586" cy="536713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36D7666A-7F53-42F4-87ED-86AEDC99A3E2}"/>
              </a:ext>
            </a:extLst>
          </p:cNvPr>
          <p:cNvSpPr/>
          <p:nvPr/>
        </p:nvSpPr>
        <p:spPr bwMode="auto">
          <a:xfrm>
            <a:off x="1990681" y="5360273"/>
            <a:ext cx="444586" cy="536713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0D0A7A36-FDA6-47A6-8E3D-B9B1476C5146}"/>
              </a:ext>
            </a:extLst>
          </p:cNvPr>
          <p:cNvSpPr/>
          <p:nvPr/>
        </p:nvSpPr>
        <p:spPr bwMode="auto">
          <a:xfrm>
            <a:off x="1948304" y="3782376"/>
            <a:ext cx="444586" cy="536713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3BE077D-D819-4069-B40B-B86410D407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5" t="1569" r="12355"/>
          <a:stretch/>
        </p:blipFill>
        <p:spPr>
          <a:xfrm rot="5400000">
            <a:off x="2508339" y="5085048"/>
            <a:ext cx="1097680" cy="10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6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6B3623-78FC-4599-A334-831AE91B01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A6A2F67-865A-4D3C-A3DB-B3FF6986542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7541914"/>
              </p:ext>
            </p:extLst>
          </p:nvPr>
        </p:nvGraphicFramePr>
        <p:xfrm>
          <a:off x="516880" y="1241827"/>
          <a:ext cx="7888285" cy="34885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7254">
                  <a:extLst>
                    <a:ext uri="{9D8B030D-6E8A-4147-A177-3AD203B41FA5}">
                      <a16:colId xmlns:a16="http://schemas.microsoft.com/office/drawing/2014/main" val="215988934"/>
                    </a:ext>
                  </a:extLst>
                </a:gridCol>
                <a:gridCol w="5501031">
                  <a:extLst>
                    <a:ext uri="{9D8B030D-6E8A-4147-A177-3AD203B41FA5}">
                      <a16:colId xmlns:a16="http://schemas.microsoft.com/office/drawing/2014/main" val="4224161059"/>
                    </a:ext>
                  </a:extLst>
                </a:gridCol>
              </a:tblGrid>
              <a:tr h="5472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5398770" algn="l"/>
                        </a:tabLst>
                      </a:pPr>
                      <a:r>
                        <a:rPr lang="en-AU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7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0651"/>
                  </a:ext>
                </a:extLst>
              </a:tr>
              <a:tr h="4885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5398770" algn="l"/>
                        </a:tabLst>
                      </a:pPr>
                      <a:r>
                        <a:rPr lang="en-AU" sz="1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Australian Investigators </a:t>
                      </a:r>
                      <a:endParaRPr lang="en-A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A/Prof Gail Matthews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Josh Hanson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 Greg Dore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AU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Tanya Applegate</a:t>
                      </a:r>
                      <a:endParaRPr lang="en-A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 Mark Boyd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endParaRPr lang="en-A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375430"/>
                  </a:ext>
                </a:extLst>
              </a:tr>
              <a:tr h="4885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5398770" algn="l"/>
                        </a:tabLst>
                      </a:pPr>
                      <a:r>
                        <a:rPr lang="en-AU" sz="1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Myanmar Investigators</a:t>
                      </a:r>
                      <a:endParaRPr lang="en-A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Kyaw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Swar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Lin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7320" algn="l"/>
                          <a:tab pos="5398770" algn="l"/>
                        </a:tabLst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Prof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Sabai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Phyu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7320" algn="l"/>
                          <a:tab pos="5398770" algn="l"/>
                        </a:tabLst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Pyo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Pyae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Nyein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7320" algn="l"/>
                          <a:tab pos="5398770" algn="l"/>
                        </a:tabLst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Prof Mar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Mar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Kyi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Dr Ne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Myo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Aung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17320" algn="l"/>
                          <a:tab pos="5398770" algn="l"/>
                        </a:tabLst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Myint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Myint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Yee</a:t>
                      </a:r>
                      <a:endParaRPr lang="en-A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457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5C3039D-84A4-47D0-AC19-2348E99C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STUDY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2BF11-27FD-47EE-A622-DFA319F6DF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E1432-3AC1-4C03-B18E-AC1C8C2E6B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</p:spTree>
    <p:extLst>
      <p:ext uri="{BB962C8B-B14F-4D97-AF65-F5344CB8AC3E}">
        <p14:creationId xmlns:p14="http://schemas.microsoft.com/office/powerpoint/2010/main" val="2623494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70B6A-D96D-44DD-9410-F8AAF76DB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C5541-4AEB-46A3-A4D2-A7D36B5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35" y="555530"/>
            <a:ext cx="8868484" cy="411328"/>
          </a:xfrm>
        </p:spPr>
        <p:txBody>
          <a:bodyPr/>
          <a:lstStyle/>
          <a:p>
            <a:r>
              <a:rPr lang="en-AU" sz="2400" dirty="0">
                <a:solidFill>
                  <a:srgbClr val="0070C0"/>
                </a:solidFill>
              </a:rPr>
              <a:t>Packing of DBS Cards, indicators and desiccants for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E157-0B6E-4121-82BE-BD7125F836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8A9B3-8B04-490D-805D-C8C118551D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pic>
        <p:nvPicPr>
          <p:cNvPr id="7" name="Content Placeholder 6" descr="C:\Users\Ijayasinghe\Pictures\DSC00242.JPG">
            <a:extLst>
              <a:ext uri="{FF2B5EF4-FFF2-40B4-BE49-F238E27FC236}">
                <a16:creationId xmlns:a16="http://schemas.microsoft.com/office/drawing/2014/main" id="{9EA52CAD-F04A-4337-AA68-0DC9D4BE002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6" y="1718861"/>
            <a:ext cx="4793222" cy="394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934BB-B939-49D5-8C5A-E5D75AAA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225" y="1727726"/>
            <a:ext cx="2351262" cy="1734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03D94-F3DF-4BC3-85A0-F7920C772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35" y="1718860"/>
            <a:ext cx="2438247" cy="3941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282BDC-6ADE-4BA1-9240-888BEDBC4A6E}"/>
              </a:ext>
            </a:extLst>
          </p:cNvPr>
          <p:cNvSpPr txBox="1"/>
          <p:nvPr/>
        </p:nvSpPr>
        <p:spPr>
          <a:xfrm>
            <a:off x="5170471" y="1690902"/>
            <a:ext cx="40041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Close flap on DBS card, insert into a sealable foil bag then add humidity indicator card + two absorbent packs. </a:t>
            </a:r>
          </a:p>
          <a:p>
            <a:endParaRPr lang="en-AU" sz="1800" dirty="0"/>
          </a:p>
          <a:p>
            <a:r>
              <a:rPr lang="en-AU" sz="1800" dirty="0"/>
              <a:t>Apply pressure to ensure air is expelled from foil bag prior to sealing. </a:t>
            </a:r>
          </a:p>
          <a:p>
            <a:endParaRPr lang="en-AU" sz="1800" dirty="0"/>
          </a:p>
          <a:p>
            <a:r>
              <a:rPr lang="en-AU" sz="1800" dirty="0"/>
              <a:t>Place foil bag inside sealed plastic container in minus 80 freezer (or -35 if unavailable).</a:t>
            </a:r>
          </a:p>
          <a:p>
            <a:endParaRPr lang="en-AU" sz="1800" dirty="0"/>
          </a:p>
          <a:p>
            <a:r>
              <a:rPr lang="en-AU" sz="1800" dirty="0"/>
              <a:t>(If container is not suitable, just bundle DBS into a larger, sealable plastic bag before placing in freezer)</a:t>
            </a:r>
          </a:p>
          <a:p>
            <a:endParaRPr lang="en-AU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512C3F-4B48-4672-A640-A3F2C1435249}"/>
              </a:ext>
            </a:extLst>
          </p:cNvPr>
          <p:cNvCxnSpPr/>
          <p:nvPr/>
        </p:nvCxnSpPr>
        <p:spPr bwMode="auto">
          <a:xfrm flipH="1">
            <a:off x="2032405" y="2315817"/>
            <a:ext cx="12324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07820B-E2F5-4C1D-9CA9-B42EBF01F230}"/>
              </a:ext>
            </a:extLst>
          </p:cNvPr>
          <p:cNvCxnSpPr/>
          <p:nvPr/>
        </p:nvCxnSpPr>
        <p:spPr bwMode="auto">
          <a:xfrm flipH="1">
            <a:off x="2393756" y="4326834"/>
            <a:ext cx="12324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C3ED64-AC74-4878-ABBF-054779C6F0CB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1367" y="5300868"/>
            <a:ext cx="25488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9FCA5A-6149-4221-A5A9-49377EAA2B21}"/>
              </a:ext>
            </a:extLst>
          </p:cNvPr>
          <p:cNvCxnSpPr/>
          <p:nvPr/>
        </p:nvCxnSpPr>
        <p:spPr bwMode="auto">
          <a:xfrm flipV="1">
            <a:off x="4700914" y="4871136"/>
            <a:ext cx="0" cy="434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4852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70B6A-D96D-44DD-9410-F8AAF76DB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C5541-4AEB-46A3-A4D2-A7D36B5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607403"/>
            <a:ext cx="9501808" cy="411328"/>
          </a:xfrm>
        </p:spPr>
        <p:txBody>
          <a:bodyPr/>
          <a:lstStyle/>
          <a:p>
            <a:r>
              <a:rPr lang="en-AU" sz="2400" dirty="0">
                <a:solidFill>
                  <a:srgbClr val="0070C0"/>
                </a:solidFill>
              </a:rPr>
              <a:t>11. DATA ENTRY INTO LABKEY OFF-SITE REPOSITORY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E157-0B6E-4121-82BE-BD7125F836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8A9B3-8B04-490D-805D-C8C118551D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1987F2-9D13-42A3-8D05-00E80BFA2003}"/>
              </a:ext>
            </a:extLst>
          </p:cNvPr>
          <p:cNvSpPr txBox="1">
            <a:spLocks/>
          </p:cNvSpPr>
          <p:nvPr/>
        </p:nvSpPr>
        <p:spPr>
          <a:xfrm>
            <a:off x="403412" y="5157176"/>
            <a:ext cx="5400627" cy="411328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9pPr>
          </a:lstStyle>
          <a:p>
            <a:r>
              <a:rPr lang="en-AU" sz="2400" kern="0" dirty="0"/>
              <a:t>Video Link:</a:t>
            </a:r>
          </a:p>
          <a:p>
            <a:endParaRPr lang="en-AU" kern="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577DF4-EFFD-41C8-BB93-ED42916FD670}"/>
              </a:ext>
            </a:extLst>
          </p:cNvPr>
          <p:cNvSpPr/>
          <p:nvPr/>
        </p:nvSpPr>
        <p:spPr>
          <a:xfrm>
            <a:off x="378245" y="5495976"/>
            <a:ext cx="766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https://kirby.unsw.edu.au/sites/default/files/_local_upload/others/LabKey_OSR%20Training_Aug2017.mp4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607F-7B9C-4701-BF01-6FA480B1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80" y="1477102"/>
            <a:ext cx="4711293" cy="2306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1CDF22-D63C-4A59-8183-7ECB107F9336}"/>
              </a:ext>
            </a:extLst>
          </p:cNvPr>
          <p:cNvSpPr txBox="1"/>
          <p:nvPr/>
        </p:nvSpPr>
        <p:spPr>
          <a:xfrm>
            <a:off x="251670" y="1495160"/>
            <a:ext cx="382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LabKey is an online off-site repository (OSR) that we use to save all collected sample information. </a:t>
            </a:r>
          </a:p>
          <a:p>
            <a:endParaRPr lang="en-AU" sz="1800" dirty="0"/>
          </a:p>
          <a:p>
            <a:r>
              <a:rPr lang="en-US" sz="1800" dirty="0"/>
              <a:t>This allows us to track and store EDTA and DBS information which can be easily accessed, searched and shared. </a:t>
            </a:r>
          </a:p>
          <a:p>
            <a:endParaRPr lang="en-US" sz="1800" dirty="0"/>
          </a:p>
          <a:p>
            <a:r>
              <a:rPr lang="en-US" sz="1800" dirty="0"/>
              <a:t>Below is a video on how to use LabKey and enter sample data.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97928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8CA929-85EE-4545-93B4-B13FCE3D22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Low cost highly effective DAAs are now available in Myanmar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Simplification of diagnostic methodology is still required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Rapid point-of-care tests provide an opportunity to increase linkage to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Current HCV RNA testing in Myanmar is centralised using venepuncture plasma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Locally collected finger-stick HCV POC and/or Dried Blood Spots (DBS) could reduce turn around time, drop outs and the number of required visits.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46F776-19FD-4BDB-AB0D-CA60C2D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BACKGROUND &amp; RATIONALE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F5DA9-652E-43E4-AD75-8B58E84B8D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9D11B-DF49-45F0-B0FE-DC74D330B8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</p:spTree>
    <p:extLst>
      <p:ext uri="{BB962C8B-B14F-4D97-AF65-F5344CB8AC3E}">
        <p14:creationId xmlns:p14="http://schemas.microsoft.com/office/powerpoint/2010/main" val="385672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8CA929-85EE-4545-93B4-B13FCE3D22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Phase 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Open-label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Non-randomised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Multi-centre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HCV “Test and Treat”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5-8 participant expected per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0" dirty="0"/>
              <a:t>200 is target recruitment number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46F776-19FD-4BDB-AB0D-CA60C2D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F5DA9-652E-43E4-AD75-8B58E84B8D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9D11B-DF49-45F0-B0FE-DC74D330B8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</p:spTree>
    <p:extLst>
      <p:ext uri="{BB962C8B-B14F-4D97-AF65-F5344CB8AC3E}">
        <p14:creationId xmlns:p14="http://schemas.microsoft.com/office/powerpoint/2010/main" val="90348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A1622-54CA-4259-9528-297F9A5ED0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57C0-DE3B-49B2-9FAE-BE3C8E3D7C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Simplified </a:t>
            </a:r>
            <a:r>
              <a:rPr lang="en-US" sz="2000" b="0" dirty="0" err="1"/>
              <a:t>virological</a:t>
            </a:r>
            <a:r>
              <a:rPr lang="en-US" sz="2000" b="0" dirty="0"/>
              <a:t> and safety monitoring during and following DAA therapy is an effective and safe management strategy in a resource limited setting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000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Novel diagnostic methods for HCV detection including DBS collection and </a:t>
            </a:r>
            <a:r>
              <a:rPr lang="en-AU" sz="2000" b="0" dirty="0"/>
              <a:t>fingerstick capillary HCV RNA testing (GeneXpert, Cepheid) </a:t>
            </a:r>
            <a:r>
              <a:rPr lang="en-US" sz="2000" b="0" dirty="0"/>
              <a:t>will perform in an equivalent manner to standard plasma HCV RNA methodology</a:t>
            </a:r>
            <a:endParaRPr lang="en-AU" sz="2000" b="0" dirty="0"/>
          </a:p>
          <a:p>
            <a:r>
              <a:rPr lang="en-AU" sz="2000" b="0" dirty="0"/>
              <a:t>	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BE0BCB-AC11-4FCE-B18B-BCB45496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HYPOTHESES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4F816-8319-4233-8378-DFA553C835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492B7-5366-4F18-973A-E598A2B7BA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</p:spTree>
    <p:extLst>
      <p:ext uri="{BB962C8B-B14F-4D97-AF65-F5344CB8AC3E}">
        <p14:creationId xmlns:p14="http://schemas.microsoft.com/office/powerpoint/2010/main" val="51522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8CA929-85EE-4545-93B4-B13FCE3D22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To evaluate the proportion of patients with undetectable HCV RNA at 12 weeks post-treatment (SVR12) following a course of DAA therapy delivered using a simplified schedule of safety and </a:t>
            </a:r>
            <a:r>
              <a:rPr lang="en-US" sz="2000" b="0" dirty="0" err="1"/>
              <a:t>virological</a:t>
            </a:r>
            <a:r>
              <a:rPr lang="en-US" sz="2000" b="0" dirty="0"/>
              <a:t> monitoring. </a:t>
            </a:r>
            <a:endParaRPr lang="en-AU" sz="2000" b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46F776-19FD-4BDB-AB0D-CA60C2D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PRIMARY OBJECTIVE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F5DA9-652E-43E4-AD75-8B58E84B8D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9D11B-DF49-45F0-B0FE-DC74D330B8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</p:spTree>
    <p:extLst>
      <p:ext uri="{BB962C8B-B14F-4D97-AF65-F5344CB8AC3E}">
        <p14:creationId xmlns:p14="http://schemas.microsoft.com/office/powerpoint/2010/main" val="179084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8CA929-85EE-4545-93B4-B13FCE3D22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b="0" dirty="0"/>
              <a:t>To evaluate concordance between HCV RNA detection pre- and post- therapy using finger-stick HCV RNA POC testing (</a:t>
            </a:r>
            <a:r>
              <a:rPr lang="en-AU" sz="2000" b="0" dirty="0" err="1"/>
              <a:t>Xpert</a:t>
            </a:r>
            <a:r>
              <a:rPr lang="en-AU" sz="2000" b="0" dirty="0"/>
              <a:t>® HCV Viral Load, Cepheid) versus standard plasma HCV RNA detection </a:t>
            </a:r>
          </a:p>
          <a:p>
            <a:pPr lvl="0">
              <a:lnSpc>
                <a:spcPct val="120000"/>
              </a:lnSpc>
            </a:pPr>
            <a:endParaRPr lang="en-AU" sz="2000" b="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b="0" dirty="0"/>
              <a:t>To evaluate acceptability and feasibility of finger stick and DBS collection in a LMIC setting</a:t>
            </a:r>
          </a:p>
          <a:p>
            <a:pPr lvl="0">
              <a:lnSpc>
                <a:spcPct val="120000"/>
              </a:lnSpc>
            </a:pPr>
            <a:endParaRPr lang="en-AU" sz="2000" b="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b="0" dirty="0"/>
              <a:t>To evaluate concordance pre- and post- therapy between HCV core antigen (DBS) and standard plasma HCV RNA detection</a:t>
            </a:r>
          </a:p>
          <a:p>
            <a:pPr lvl="0">
              <a:lnSpc>
                <a:spcPct val="120000"/>
              </a:lnSpc>
            </a:pPr>
            <a:endParaRPr lang="en-AU" sz="2000" b="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b="0" dirty="0"/>
              <a:t>To evaluate concordance pre and post therapy between HCV RNA (DBS) and standard plasma HCV RNA detection</a:t>
            </a:r>
          </a:p>
          <a:p>
            <a:pPr lvl="0">
              <a:lnSpc>
                <a:spcPct val="120000"/>
              </a:lnSpc>
            </a:pPr>
            <a:endParaRPr lang="en-AU" sz="2000" b="0" dirty="0"/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b="0" dirty="0"/>
              <a:t> To enhance and develop laboratory and research capacity at Specialist Hospital </a:t>
            </a:r>
            <a:r>
              <a:rPr lang="en-AU" sz="2000" b="0" dirty="0" err="1"/>
              <a:t>Mingaladon</a:t>
            </a:r>
            <a:r>
              <a:rPr lang="en-AU" sz="2000" b="0" dirty="0"/>
              <a:t> (SHM), Specialist Hospital </a:t>
            </a:r>
            <a:r>
              <a:rPr lang="en-AU" sz="2000" b="0" dirty="0" err="1"/>
              <a:t>Waibargi</a:t>
            </a:r>
            <a:r>
              <a:rPr lang="en-AU" sz="2000" b="0" dirty="0"/>
              <a:t> (SHW) and Insein General Hospital (IGH).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46F776-19FD-4BDB-AB0D-CA60C2D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SECONDARY OBJECTIVE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F5DA9-652E-43E4-AD75-8B58E84B8D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9D11B-DF49-45F0-B0FE-DC74D330B8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UM2 MARCH laboratory SM2 training</a:t>
            </a:r>
          </a:p>
        </p:txBody>
      </p:sp>
    </p:spTree>
    <p:extLst>
      <p:ext uri="{BB962C8B-B14F-4D97-AF65-F5344CB8AC3E}">
        <p14:creationId xmlns:p14="http://schemas.microsoft.com/office/powerpoint/2010/main" val="3237841177"/>
      </p:ext>
    </p:extLst>
  </p:cSld>
  <p:clrMapOvr>
    <a:masterClrMapping/>
  </p:clrMapOvr>
</p:sld>
</file>

<file path=ppt/theme/theme1.xml><?xml version="1.0" encoding="utf-8"?>
<a:theme xmlns:a="http://schemas.openxmlformats.org/drawingml/2006/main" name="01 Title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2 Contents">
  <a:themeElements>
    <a:clrScheme name="TEMP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7DF23"/>
      </a:accent1>
      <a:accent2>
        <a:srgbClr val="E4EA6C"/>
      </a:accent2>
      <a:accent3>
        <a:srgbClr val="5D6161"/>
      </a:accent3>
      <a:accent4>
        <a:srgbClr val="909494"/>
      </a:accent4>
      <a:accent5>
        <a:srgbClr val="FFFFF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Kirby_Templates_powerpoint_2017</Template>
  <TotalTime>11447</TotalTime>
  <Words>3100</Words>
  <Application>Microsoft Office PowerPoint</Application>
  <PresentationFormat>On-screen Show (4:3)</PresentationFormat>
  <Paragraphs>523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Nova</vt:lpstr>
      <vt:lpstr>Calibri</vt:lpstr>
      <vt:lpstr>Cambria</vt:lpstr>
      <vt:lpstr>Segoe UI Light</vt:lpstr>
      <vt:lpstr>01 Title</vt:lpstr>
      <vt:lpstr>02 Contents</vt:lpstr>
      <vt:lpstr>Bitmap Image</vt:lpstr>
      <vt:lpstr> SIMPLIFIED MONITORING MYANMAR - SM2 STUDY</vt:lpstr>
      <vt:lpstr>PowerPoint Presentation</vt:lpstr>
      <vt:lpstr>PowerPoint Presentation</vt:lpstr>
      <vt:lpstr>1. STUDY TEAM</vt:lpstr>
      <vt:lpstr>2. BACKGROUND &amp; RATIONALE</vt:lpstr>
      <vt:lpstr>3. STUDY DESIGN</vt:lpstr>
      <vt:lpstr>HYPOTHESES</vt:lpstr>
      <vt:lpstr>PRIMARY OBJECTIVE</vt:lpstr>
      <vt:lpstr>SECONDARY OBJECTIVE</vt:lpstr>
      <vt:lpstr>4. STUDY SCHEMA</vt:lpstr>
      <vt:lpstr>VISIT SCHEDULE &amp; ASSESSMENTS</vt:lpstr>
      <vt:lpstr>5. STUDY PROCEDURES  - Visit #1: Screening</vt:lpstr>
      <vt:lpstr>STUDY PROCEDURES  - Visit #2: SVR12</vt:lpstr>
      <vt:lpstr>STUDY SITES &amp; TIMELINES</vt:lpstr>
      <vt:lpstr>PowerPoint Presentation</vt:lpstr>
      <vt:lpstr>5. PARTICIPANT IDENTIFIERS</vt:lpstr>
      <vt:lpstr>6. RESEARCH SAMPLES AND TESTS</vt:lpstr>
      <vt:lpstr>VISIT #1: SCREENING</vt:lpstr>
      <vt:lpstr>VISIT #2: SVR12</vt:lpstr>
      <vt:lpstr>STUDY SITES </vt:lpstr>
      <vt:lpstr>7. RECEIVING RESEARCH SAMPLES  </vt:lpstr>
      <vt:lpstr>LABORATORY REQUEST FORM – SAMPLE RECEIPT</vt:lpstr>
      <vt:lpstr>8. HCV VL FINGERSTICK ASSAY</vt:lpstr>
      <vt:lpstr>HOW TO TEST CAPILLARY BLOOD HCV RNA</vt:lpstr>
      <vt:lpstr>8. HCV VL FINGERSTICK assay</vt:lpstr>
      <vt:lpstr>i. Starting the GeneXpert and Database management</vt:lpstr>
      <vt:lpstr>Checking assay definitions </vt:lpstr>
      <vt:lpstr>Importing Assay Definitions</vt:lpstr>
      <vt:lpstr>ii. Creating a test</vt:lpstr>
      <vt:lpstr>iii. Load cartridge and start the test</vt:lpstr>
      <vt:lpstr>iv. Monitor the test progress</vt:lpstr>
      <vt:lpstr>v. View test results</vt:lpstr>
      <vt:lpstr>vi. Generate test report</vt:lpstr>
      <vt:lpstr>vii. Export test reports</vt:lpstr>
      <vt:lpstr>PowerPoint Presentation</vt:lpstr>
      <vt:lpstr>EDTA PROCESING AND STORING</vt:lpstr>
      <vt:lpstr>10. DBS DRYING and STORAGE</vt:lpstr>
      <vt:lpstr>HOW TO DRY DBS CARDS at UM2 MARCH labs</vt:lpstr>
      <vt:lpstr>Packing of DBS Cards for long-term storage</vt:lpstr>
      <vt:lpstr>Packing of DBS Cards, indicators and desiccants for storage</vt:lpstr>
      <vt:lpstr>11. DATA ENTRY INTO LABKEY OFF-SITE REPOSITORY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HCV TESTING AND TREATMENT AMONG PWID ATTENDING NEEDLE AND SYRINGE PROGRAMS: TEMPO STUDY</dc:title>
  <dc:creator>Danny Kho</dc:creator>
  <cp:lastModifiedBy>Tanya Applegate</cp:lastModifiedBy>
  <cp:revision>238</cp:revision>
  <dcterms:created xsi:type="dcterms:W3CDTF">2018-05-02T03:50:23Z</dcterms:created>
  <dcterms:modified xsi:type="dcterms:W3CDTF">2018-12-18T00:11:25Z</dcterms:modified>
</cp:coreProperties>
</file>