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drawings/drawing2.xml" ContentType="application/vnd.openxmlformats-officedocument.drawingml.chartshapes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theme/themeOverride1.xml" ContentType="application/vnd.openxmlformats-officedocument.themeOverride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277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23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F6DC"/>
    <a:srgbClr val="99FF99"/>
    <a:srgbClr val="00CC99"/>
    <a:srgbClr val="FF3300"/>
    <a:srgbClr val="CC3300"/>
    <a:srgbClr val="CC66FF"/>
    <a:srgbClr val="00FF00"/>
    <a:srgbClr val="0033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1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32"/>
    </p:cViewPr>
  </p:sorterViewPr>
  <p:notesViewPr>
    <p:cSldViewPr snapToGrid="0">
      <p:cViewPr varScale="1">
        <p:scale>
          <a:sx n="66" d="100"/>
          <a:sy n="66" d="100"/>
        </p:scale>
        <p:origin x="1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4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4.xlsx"/><Relationship Id="rId1" Type="http://schemas.openxmlformats.org/officeDocument/2006/relationships/themeOverride" Target="../theme/themeOverride1.xm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3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Non-Indigenous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Very remote</c:v>
                </c:pt>
                <c:pt idx="1">
                  <c:v>Remote</c:v>
                </c:pt>
                <c:pt idx="2">
                  <c:v>Outer regional</c:v>
                </c:pt>
                <c:pt idx="3">
                  <c:v>Inner regional </c:v>
                </c:pt>
                <c:pt idx="4">
                  <c:v>Major cities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0.76048053537321403</c:v>
                </c:pt>
                <c:pt idx="1">
                  <c:v>1.822262066204672</c:v>
                </c:pt>
                <c:pt idx="2">
                  <c:v>14.45916471315245</c:v>
                </c:pt>
                <c:pt idx="3">
                  <c:v>21.748954316097091</c:v>
                </c:pt>
                <c:pt idx="4">
                  <c:v>60.88085796120339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Aboriginal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Sheet1!$B$1:$F$1</c:f>
              <c:strCache>
                <c:ptCount val="5"/>
                <c:pt idx="0">
                  <c:v>Very remote</c:v>
                </c:pt>
                <c:pt idx="1">
                  <c:v>Remote</c:v>
                </c:pt>
                <c:pt idx="2">
                  <c:v>Outer regional</c:v>
                </c:pt>
                <c:pt idx="3">
                  <c:v>Inner regional </c:v>
                </c:pt>
                <c:pt idx="4">
                  <c:v>Major cities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13.887190581448237</c:v>
                </c:pt>
                <c:pt idx="1">
                  <c:v>8.3156970637570744</c:v>
                </c:pt>
                <c:pt idx="2">
                  <c:v>28.342660960353626</c:v>
                </c:pt>
                <c:pt idx="3">
                  <c:v>20.543510636630089</c:v>
                </c:pt>
                <c:pt idx="4">
                  <c:v>28.516672153506093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307776"/>
        <c:axId val="36224320"/>
      </c:barChart>
      <c:catAx>
        <c:axId val="79307776"/>
        <c:scaling>
          <c:orientation val="minMax"/>
        </c:scaling>
        <c:delete val="0"/>
        <c:axPos val="l"/>
        <c:majorTickMark val="out"/>
        <c:minorTickMark val="none"/>
        <c:tickLblPos val="nextTo"/>
        <c:crossAx val="36224320"/>
        <c:crosses val="autoZero"/>
        <c:auto val="1"/>
        <c:lblAlgn val="ctr"/>
        <c:lblOffset val="100"/>
        <c:noMultiLvlLbl val="0"/>
      </c:catAx>
      <c:valAx>
        <c:axId val="3622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93077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89743589743911"/>
          <c:y val="4.17827298050144E-2"/>
          <c:w val="0.70512820512820662"/>
          <c:h val="0.7047353760445763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NT</c:v>
                </c:pt>
              </c:strCache>
            </c:strRef>
          </c:tx>
          <c:spPr>
            <a:ln w="15108">
              <a:solidFill>
                <a:srgbClr val="008000"/>
              </a:solidFill>
              <a:prstDash val="solid"/>
            </a:ln>
          </c:spPr>
          <c:marker>
            <c:symbol val="circle"/>
            <c:size val="14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strRef>
              <c:f>Sheet1!$A$2:$A$6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Sheet1!$B$2:$B$6</c:f>
              <c:numCache>
                <c:formatCode>0</c:formatCode>
                <c:ptCount val="5"/>
                <c:pt idx="0">
                  <c:v>1836.4700210000001</c:v>
                </c:pt>
                <c:pt idx="1">
                  <c:v>1935.5291159999999</c:v>
                </c:pt>
                <c:pt idx="2">
                  <c:v>1875.74614</c:v>
                </c:pt>
                <c:pt idx="3">
                  <c:v>2058.7385509999999</c:v>
                </c:pt>
                <c:pt idx="4">
                  <c:v>2145.5627905000001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</c:v>
                </c:pt>
              </c:strCache>
            </c:strRef>
          </c:tx>
          <c:spPr>
            <a:ln w="15108">
              <a:solidFill>
                <a:srgbClr val="800080"/>
              </a:solidFill>
              <a:prstDash val="solid"/>
            </a:ln>
          </c:spPr>
          <c:marker>
            <c:symbol val="diamond"/>
            <c:size val="14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strRef>
              <c:f>Sheet1!$A$2:$A$6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Sheet1!$C$2:$C$6</c:f>
              <c:numCache>
                <c:formatCode>0</c:formatCode>
                <c:ptCount val="5"/>
                <c:pt idx="0">
                  <c:v>687.62484700000005</c:v>
                </c:pt>
                <c:pt idx="1">
                  <c:v>589.73038300000053</c:v>
                </c:pt>
                <c:pt idx="2">
                  <c:v>496.06070699999964</c:v>
                </c:pt>
                <c:pt idx="3">
                  <c:v>765.04437800000005</c:v>
                </c:pt>
                <c:pt idx="4">
                  <c:v>796.72949200000005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Sheet1!$D$1</c:f>
              <c:strCache>
                <c:ptCount val="1"/>
                <c:pt idx="0">
                  <c:v>TAS</c:v>
                </c:pt>
              </c:strCache>
            </c:strRef>
          </c:tx>
          <c:spPr>
            <a:ln w="15108">
              <a:solidFill>
                <a:srgbClr val="FF00FF"/>
              </a:solidFill>
              <a:prstDash val="solid"/>
            </a:ln>
          </c:spPr>
          <c:marker>
            <c:symbol val="circle"/>
            <c:size val="14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Sheet1!$A$2:$A$6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Sheet1!$D$2:$D$6</c:f>
              <c:numCache>
                <c:formatCode>0</c:formatCode>
                <c:ptCount val="5"/>
                <c:pt idx="0">
                  <c:v>81.042349999999999</c:v>
                </c:pt>
                <c:pt idx="1">
                  <c:v>86.368610000000004</c:v>
                </c:pt>
                <c:pt idx="2">
                  <c:v>108.60575599999981</c:v>
                </c:pt>
                <c:pt idx="3">
                  <c:v>133.54828800000001</c:v>
                </c:pt>
                <c:pt idx="4">
                  <c:v>167.09612100000001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Sheet1!$E$1</c:f>
              <c:strCache>
                <c:ptCount val="1"/>
                <c:pt idx="0">
                  <c:v>VIC</c:v>
                </c:pt>
              </c:strCache>
            </c:strRef>
          </c:tx>
          <c:spPr>
            <a:ln w="15108">
              <a:solidFill>
                <a:srgbClr val="00FFFF"/>
              </a:solidFill>
              <a:prstDash val="solid"/>
            </a:ln>
          </c:spPr>
          <c:marker>
            <c:symbol val="triangle"/>
            <c:size val="14"/>
            <c:spPr>
              <a:solidFill>
                <a:srgbClr val="00FFFF"/>
              </a:solidFill>
              <a:ln>
                <a:solidFill>
                  <a:srgbClr val="00FFFF"/>
                </a:solidFill>
                <a:prstDash val="solid"/>
              </a:ln>
            </c:spPr>
          </c:marker>
          <c:cat>
            <c:strRef>
              <c:f>Sheet1!$A$2:$A$6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Sheet1!$E$2:$E$6</c:f>
              <c:numCache>
                <c:formatCode>0</c:formatCode>
                <c:ptCount val="5"/>
                <c:pt idx="0">
                  <c:v>103.62575499999981</c:v>
                </c:pt>
                <c:pt idx="1">
                  <c:v>154.02952099999999</c:v>
                </c:pt>
                <c:pt idx="2">
                  <c:v>138.36381299999999</c:v>
                </c:pt>
                <c:pt idx="3">
                  <c:v>226.73299900000001</c:v>
                </c:pt>
                <c:pt idx="4">
                  <c:v>298.43676199999885</c:v>
                </c:pt>
              </c:numCache>
            </c:numRef>
          </c:val>
          <c:smooth val="0"/>
        </c:ser>
        <c:ser>
          <c:idx val="2"/>
          <c:order val="4"/>
          <c:tx>
            <c:strRef>
              <c:f>Sheet1!$F$1</c:f>
              <c:strCache>
                <c:ptCount val="1"/>
                <c:pt idx="0">
                  <c:v>WA</c:v>
                </c:pt>
              </c:strCache>
            </c:strRef>
          </c:tx>
          <c:spPr>
            <a:ln w="15108">
              <a:solidFill>
                <a:srgbClr val="FF6600"/>
              </a:solidFill>
              <a:prstDash val="solid"/>
            </a:ln>
          </c:spPr>
          <c:marker>
            <c:symbol val="star"/>
            <c:size val="14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strRef>
              <c:f>Sheet1!$A$2:$A$6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Sheet1!$F$2:$F$6</c:f>
              <c:numCache>
                <c:formatCode>0</c:formatCode>
                <c:ptCount val="5"/>
                <c:pt idx="0">
                  <c:v>1318.7832634000001</c:v>
                </c:pt>
                <c:pt idx="1">
                  <c:v>1451.1958630000001</c:v>
                </c:pt>
                <c:pt idx="2">
                  <c:v>1326.3813499999965</c:v>
                </c:pt>
                <c:pt idx="3">
                  <c:v>1716.9267100000011</c:v>
                </c:pt>
                <c:pt idx="4">
                  <c:v>1771.3099816000001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35296"/>
        <c:axId val="94498752"/>
      </c:lineChart>
      <c:catAx>
        <c:axId val="42935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27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42820512820512779"/>
              <c:y val="0.85236768802228358"/>
            </c:manualLayout>
          </c:layout>
          <c:overlay val="0"/>
          <c:spPr>
            <a:noFill/>
            <a:ln w="30215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510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427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449875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94498752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79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per 100 000</a:t>
                </a:r>
              </a:p>
            </c:rich>
          </c:tx>
          <c:layout>
            <c:manualLayout>
              <c:xMode val="edge"/>
              <c:yMode val="edge"/>
              <c:x val="7.6923076923077014E-3"/>
              <c:y val="4.4568245125348523E-2"/>
            </c:manualLayout>
          </c:layout>
          <c:overlay val="0"/>
          <c:spPr>
            <a:noFill/>
            <a:ln w="30215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1510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427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2935296"/>
        <c:crosses val="autoZero"/>
        <c:crossBetween val="midCat"/>
        <c:majorUnit val="300"/>
        <c:minorUnit val="10"/>
      </c:valAx>
      <c:spPr>
        <a:noFill/>
        <a:ln w="30215">
          <a:noFill/>
        </a:ln>
      </c:spPr>
    </c:plotArea>
    <c:legend>
      <c:legendPos val="r"/>
      <c:layout>
        <c:manualLayout>
          <c:xMode val="edge"/>
          <c:yMode val="edge"/>
          <c:x val="0"/>
          <c:y val="0.91364902506963863"/>
          <c:w val="0.94102564102564101"/>
          <c:h val="8.91364902506976E-2"/>
        </c:manualLayout>
      </c:layout>
      <c:overlay val="0"/>
      <c:spPr>
        <a:noFill/>
        <a:ln w="30215">
          <a:noFill/>
        </a:ln>
      </c:spPr>
      <c:txPr>
        <a:bodyPr/>
        <a:lstStyle/>
        <a:p>
          <a:pPr>
            <a:defRPr sz="1309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3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300881621768"/>
          <c:y val="0.20940090079281545"/>
          <c:w val="0.80457781645081994"/>
          <c:h val="0.6038062283737066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NT</c:v>
                </c:pt>
              </c:strCache>
            </c:strRef>
          </c:tx>
          <c:spPr>
            <a:ln w="12206">
              <a:solidFill>
                <a:srgbClr val="008000"/>
              </a:solidFill>
              <a:prstDash val="solid"/>
            </a:ln>
          </c:spPr>
          <c:marker>
            <c:symbol val="circle"/>
            <c:size val="11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Sheet1!$B$2:$B$6</c:f>
              <c:numCache>
                <c:formatCode>0</c:formatCode>
                <c:ptCount val="5"/>
                <c:pt idx="0">
                  <c:v>504.71648329999999</c:v>
                </c:pt>
                <c:pt idx="1">
                  <c:v>526.08767179999938</c:v>
                </c:pt>
                <c:pt idx="2">
                  <c:v>648.83445799999947</c:v>
                </c:pt>
                <c:pt idx="3">
                  <c:v>705.55713150000008</c:v>
                </c:pt>
                <c:pt idx="4">
                  <c:v>642.23465550000003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</c:v>
                </c:pt>
              </c:strCache>
            </c:strRef>
          </c:tx>
          <c:spPr>
            <a:ln w="12206">
              <a:solidFill>
                <a:srgbClr val="993366"/>
              </a:solidFill>
              <a:prstDash val="solid"/>
            </a:ln>
          </c:spPr>
          <c:marker>
            <c:symbol val="diamond"/>
            <c:size val="11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Sheet1!$C$2:$C$6</c:f>
              <c:numCache>
                <c:formatCode>0</c:formatCode>
                <c:ptCount val="5"/>
                <c:pt idx="0">
                  <c:v>212.92388840000001</c:v>
                </c:pt>
                <c:pt idx="1">
                  <c:v>229.32034920000049</c:v>
                </c:pt>
                <c:pt idx="2">
                  <c:v>238.06524950000036</c:v>
                </c:pt>
                <c:pt idx="3">
                  <c:v>270.50792750000011</c:v>
                </c:pt>
                <c:pt idx="4">
                  <c:v>322.40234569999996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Sheet1!$D$1</c:f>
              <c:strCache>
                <c:ptCount val="1"/>
                <c:pt idx="0">
                  <c:v>TAS</c:v>
                </c:pt>
              </c:strCache>
            </c:strRef>
          </c:tx>
          <c:spPr>
            <a:ln w="12206">
              <a:solidFill>
                <a:srgbClr val="FF00FF"/>
              </a:solidFill>
              <a:prstDash val="solid"/>
            </a:ln>
          </c:spPr>
          <c:marker>
            <c:symbol val="circle"/>
            <c:size val="11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Sheet1!$D$2:$D$6</c:f>
              <c:numCache>
                <c:formatCode>0</c:formatCode>
                <c:ptCount val="5"/>
                <c:pt idx="0">
                  <c:v>260.60522460000038</c:v>
                </c:pt>
                <c:pt idx="1">
                  <c:v>341.78620649999897</c:v>
                </c:pt>
                <c:pt idx="2">
                  <c:v>337.21241649999928</c:v>
                </c:pt>
                <c:pt idx="3">
                  <c:v>463.54044650000031</c:v>
                </c:pt>
                <c:pt idx="4">
                  <c:v>408.38989970000011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Sheet1!$E$1</c:f>
              <c:strCache>
                <c:ptCount val="1"/>
                <c:pt idx="0">
                  <c:v>VIC</c:v>
                </c:pt>
              </c:strCache>
            </c:strRef>
          </c:tx>
          <c:spPr>
            <a:ln w="12206">
              <a:solidFill>
                <a:srgbClr val="00FFFF"/>
              </a:solidFill>
              <a:prstDash val="solid"/>
            </a:ln>
          </c:spPr>
          <c:marker>
            <c:symbol val="triangle"/>
            <c:size val="11"/>
            <c:spPr>
              <a:solidFill>
                <a:srgbClr val="00FFFF"/>
              </a:solidFill>
              <a:ln>
                <a:solidFill>
                  <a:srgbClr val="00FFFF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Sheet1!$E$2:$E$6</c:f>
              <c:numCache>
                <c:formatCode>0</c:formatCode>
                <c:ptCount val="5"/>
                <c:pt idx="0">
                  <c:v>204.96011640000043</c:v>
                </c:pt>
                <c:pt idx="1">
                  <c:v>223.87559329999954</c:v>
                </c:pt>
                <c:pt idx="2">
                  <c:v>255.1899191</c:v>
                </c:pt>
                <c:pt idx="3">
                  <c:v>302.38602539999965</c:v>
                </c:pt>
                <c:pt idx="4">
                  <c:v>351.98470330000009</c:v>
                </c:pt>
              </c:numCache>
            </c:numRef>
          </c:val>
          <c:smooth val="0"/>
        </c:ser>
        <c:ser>
          <c:idx val="2"/>
          <c:order val="4"/>
          <c:tx>
            <c:strRef>
              <c:f>Sheet1!$F$1</c:f>
              <c:strCache>
                <c:ptCount val="1"/>
                <c:pt idx="0">
                  <c:v>WA</c:v>
                </c:pt>
              </c:strCache>
            </c:strRef>
          </c:tx>
          <c:spPr>
            <a:ln w="12206">
              <a:solidFill>
                <a:srgbClr val="FF6600"/>
              </a:solidFill>
              <a:prstDash val="solid"/>
            </a:ln>
          </c:spPr>
          <c:marker>
            <c:symbol val="star"/>
            <c:size val="11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Sheet1!$F$2:$F$6</c:f>
              <c:numCache>
                <c:formatCode>0</c:formatCode>
                <c:ptCount val="5"/>
                <c:pt idx="0">
                  <c:v>293.3052072000001</c:v>
                </c:pt>
                <c:pt idx="1">
                  <c:v>330.00400330000031</c:v>
                </c:pt>
                <c:pt idx="2">
                  <c:v>341.17696589999997</c:v>
                </c:pt>
                <c:pt idx="3">
                  <c:v>386.14690639999998</c:v>
                </c:pt>
                <c:pt idx="4">
                  <c:v>450.55658410000001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762176"/>
        <c:axId val="94500480"/>
      </c:lineChart>
      <c:catAx>
        <c:axId val="43762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73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35990350477788796"/>
              <c:y val="0.88187356406265283"/>
            </c:manualLayout>
          </c:layout>
          <c:overlay val="0"/>
          <c:spPr>
            <a:noFill/>
            <a:ln w="24412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20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4500480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94500480"/>
        <c:scaling>
          <c:orientation val="minMax"/>
          <c:max val="2400"/>
          <c:min val="0"/>
        </c:scaling>
        <c:delete val="0"/>
        <c:axPos val="l"/>
        <c:numFmt formatCode="0" sourceLinked="1"/>
        <c:majorTickMark val="out"/>
        <c:minorTickMark val="none"/>
        <c:tickLblPos val="nextTo"/>
        <c:spPr>
          <a:ln w="9154">
            <a:noFill/>
          </a:ln>
        </c:spPr>
        <c:txPr>
          <a:bodyPr rot="0" vert="horz"/>
          <a:lstStyle/>
          <a:p>
            <a:pPr>
              <a:defRPr sz="1081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3762176"/>
        <c:crosses val="autoZero"/>
        <c:crossBetween val="midCat"/>
        <c:majorUnit val="300"/>
        <c:minorUnit val="10"/>
      </c:valAx>
      <c:spPr>
        <a:noFill/>
        <a:ln w="2441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2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61388550548257"/>
          <c:y val="9.6831390657495298E-2"/>
          <c:w val="0.81729598051157593"/>
          <c:h val="0.618345269523438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660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1320.0836820083678</c:v>
                </c:pt>
                <c:pt idx="1">
                  <c:v>632.74551649256739</c:v>
                </c:pt>
                <c:pt idx="2">
                  <c:v>1527.5031822982958</c:v>
                </c:pt>
                <c:pt idx="3">
                  <c:v>3345.4322823282459</c:v>
                </c:pt>
                <c:pt idx="4">
                  <c:v>3053.4351145038277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660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412.36407003141431</c:v>
                </c:pt>
                <c:pt idx="1">
                  <c:v>395.69878871781179</c:v>
                </c:pt>
                <c:pt idx="2">
                  <c:v>360.43577425146685</c:v>
                </c:pt>
                <c:pt idx="3">
                  <c:v>401.08786506481101</c:v>
                </c:pt>
                <c:pt idx="4">
                  <c:v>437.95907144820927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494400"/>
        <c:axId val="43435136"/>
      </c:barChart>
      <c:catAx>
        <c:axId val="43494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50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8964677570403703"/>
              <c:y val="0.83384018796210002"/>
            </c:manualLayout>
          </c:layout>
          <c:overlay val="0"/>
          <c:spPr>
            <a:noFill/>
            <a:ln w="2732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41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67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34351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34351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50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Rate per 100 000</a:t>
                </a:r>
              </a:p>
            </c:rich>
          </c:tx>
          <c:layout>
            <c:manualLayout>
              <c:xMode val="edge"/>
              <c:yMode val="edge"/>
              <c:x val="3.6351653712803016E-2"/>
              <c:y val="8.0054687238324942E-2"/>
            </c:manualLayout>
          </c:layout>
          <c:overlay val="0"/>
          <c:spPr>
            <a:noFill/>
            <a:ln w="2732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66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67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3494400"/>
        <c:crosses val="autoZero"/>
        <c:crossBetween val="between"/>
      </c:valAx>
      <c:spPr>
        <a:noFill/>
        <a:ln w="27321">
          <a:noFill/>
        </a:ln>
      </c:spPr>
    </c:plotArea>
    <c:legend>
      <c:legendPos val="r"/>
      <c:layout>
        <c:manualLayout>
          <c:xMode val="edge"/>
          <c:yMode val="edge"/>
          <c:x val="3.6540803897685712E-3"/>
          <c:y val="0.94178794178793546"/>
          <c:w val="0.87576126674786903"/>
          <c:h val="6.0291060291060308E-2"/>
        </c:manualLayout>
      </c:layout>
      <c:overlay val="0"/>
      <c:spPr>
        <a:noFill/>
        <a:ln w="27321">
          <a:noFill/>
        </a:ln>
      </c:spPr>
      <c:txPr>
        <a:bodyPr/>
        <a:lstStyle/>
        <a:p>
          <a:pPr>
            <a:defRPr sz="1382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3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857142857142957"/>
          <c:y val="3.7234042553191841E-2"/>
          <c:w val="0.78571428571428559"/>
          <c:h val="0.75797872340425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658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44</c:v>
                </c:pt>
                <c:pt idx="1">
                  <c:v>633</c:v>
                </c:pt>
                <c:pt idx="2">
                  <c:v>919</c:v>
                </c:pt>
                <c:pt idx="3">
                  <c:v>324</c:v>
                </c:pt>
                <c:pt idx="4">
                  <c:v>82</c:v>
                </c:pt>
                <c:pt idx="5">
                  <c:v>26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6581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170</c:v>
                </c:pt>
                <c:pt idx="1">
                  <c:v>982</c:v>
                </c:pt>
                <c:pt idx="2">
                  <c:v>961</c:v>
                </c:pt>
                <c:pt idx="3">
                  <c:v>281</c:v>
                </c:pt>
                <c:pt idx="4">
                  <c:v>71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081216"/>
        <c:axId val="43877504"/>
      </c:barChart>
      <c:catAx>
        <c:axId val="75081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2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8000000000000032"/>
              <c:y val="0.87234042553191504"/>
            </c:manualLayout>
          </c:layout>
          <c:overlay val="0"/>
          <c:spPr>
            <a:noFill/>
            <a:ln w="3316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6581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387750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43877504"/>
        <c:scaling>
          <c:orientation val="minMax"/>
          <c:max val="18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403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Number of diagnoses</a:t>
                </a:r>
              </a:p>
            </c:rich>
          </c:tx>
          <c:layout>
            <c:manualLayout>
              <c:xMode val="edge"/>
              <c:yMode val="edge"/>
              <c:x val="2.571428571428571E-2"/>
              <c:y val="0.23404255319149081"/>
            </c:manualLayout>
          </c:layout>
          <c:overlay val="0"/>
          <c:spPr>
            <a:noFill/>
            <a:ln w="3316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6581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403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75081216"/>
        <c:crosses val="autoZero"/>
        <c:crossBetween val="between"/>
        <c:majorUnit val="300"/>
        <c:minorUnit val="10"/>
      </c:valAx>
      <c:spPr>
        <a:noFill/>
        <a:ln w="33161">
          <a:noFill/>
        </a:ln>
      </c:spPr>
    </c:plotArea>
    <c:legend>
      <c:legendPos val="r"/>
      <c:layout/>
      <c:overlay val="0"/>
      <c:spPr>
        <a:noFill/>
        <a:ln w="33161">
          <a:noFill/>
        </a:ln>
      </c:spPr>
      <c:txPr>
        <a:bodyPr/>
        <a:lstStyle/>
        <a:p>
          <a:pPr>
            <a:defRPr sz="1436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0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15909090909098"/>
          <c:y val="3.0456852791878201E-2"/>
          <c:w val="0.84375000000000344"/>
          <c:h val="0.802030456852792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2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</c:v>
                </c:pt>
                <c:pt idx="1">
                  <c:v>250</c:v>
                </c:pt>
                <c:pt idx="2" formatCode="#,##0">
                  <c:v>1535</c:v>
                </c:pt>
                <c:pt idx="3">
                  <c:v>862</c:v>
                </c:pt>
                <c:pt idx="4">
                  <c:v>616</c:v>
                </c:pt>
                <c:pt idx="5">
                  <c:v>277</c:v>
                </c:pt>
                <c:pt idx="6">
                  <c:v>102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23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21</c:v>
                </c:pt>
                <c:pt idx="1">
                  <c:v>206</c:v>
                </c:pt>
                <c:pt idx="2">
                  <c:v>437</c:v>
                </c:pt>
                <c:pt idx="3">
                  <c:v>132</c:v>
                </c:pt>
                <c:pt idx="4">
                  <c:v>61</c:v>
                </c:pt>
                <c:pt idx="5">
                  <c:v>40</c:v>
                </c:pt>
                <c:pt idx="6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73216"/>
        <c:axId val="43880960"/>
      </c:barChart>
      <c:catAx>
        <c:axId val="99273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0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3750000000000172"/>
              <c:y val="0.90609137055838118"/>
            </c:manualLayout>
          </c:layout>
          <c:overlay val="0"/>
          <c:spPr>
            <a:noFill/>
            <a:ln w="2944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23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43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3880960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4388096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1042">
            <a:noFill/>
          </a:ln>
        </c:spPr>
        <c:txPr>
          <a:bodyPr rot="0" vert="horz"/>
          <a:lstStyle/>
          <a:p>
            <a:pPr>
              <a:defRPr sz="1101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9273216"/>
        <c:crosses val="autoZero"/>
        <c:crossBetween val="between"/>
        <c:majorUnit val="300"/>
        <c:minorUnit val="10"/>
      </c:valAx>
      <c:spPr>
        <a:noFill/>
        <a:ln w="2944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5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89743589743911"/>
          <c:y val="4.17827298050144E-2"/>
          <c:w val="0.75897435897435905"/>
          <c:h val="0.727019498607242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65.084906218566758</c:v>
                </c:pt>
                <c:pt idx="1">
                  <c:v>3122.6875832470032</c:v>
                </c:pt>
                <c:pt idx="2">
                  <c:v>3160.5736492760602</c:v>
                </c:pt>
                <c:pt idx="3">
                  <c:v>1437.8272832164728</c:v>
                </c:pt>
                <c:pt idx="4">
                  <c:v>412.35039726440709</c:v>
                </c:pt>
                <c:pt idx="5">
                  <c:v>194.87333233398294</c:v>
                </c:pt>
                <c:pt idx="6">
                  <c:v>10.24170421958215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261.0404766291997</c:v>
                </c:pt>
                <c:pt idx="1">
                  <c:v>5193.2941985298139</c:v>
                </c:pt>
                <c:pt idx="2">
                  <c:v>3205.363396817992</c:v>
                </c:pt>
                <c:pt idx="3">
                  <c:v>1158.8584625536128</c:v>
                </c:pt>
                <c:pt idx="4">
                  <c:v>318.52848811126074</c:v>
                </c:pt>
                <c:pt idx="5">
                  <c:v>33.570565328320221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082752"/>
        <c:axId val="102825984"/>
      </c:barChart>
      <c:catAx>
        <c:axId val="75082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9230769230769644"/>
              <c:y val="0.85236768802228358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82598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02825984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398" b="1" i="0" u="none" strike="noStrike" baseline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2.5641025641025883E-2"/>
              <c:y val="0.11142061281337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75082752"/>
        <c:crosses val="autoZero"/>
        <c:crossBetween val="between"/>
        <c:minorUnit val="10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"/>
          <c:y val="0.91364902506963863"/>
          <c:w val="0.94102564102564101"/>
          <c:h val="8.91364902506976E-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282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181405895692"/>
          <c:y val="3.9267015706806387E-2"/>
          <c:w val="0.85260770975056699"/>
          <c:h val="0.75130890052356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367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0.22368078664058957</c:v>
                </c:pt>
                <c:pt idx="1">
                  <c:v>54.181277551179498</c:v>
                </c:pt>
                <c:pt idx="2">
                  <c:v>157.53461913055213</c:v>
                </c:pt>
                <c:pt idx="3">
                  <c:v>90.999975719264015</c:v>
                </c:pt>
                <c:pt idx="4">
                  <c:v>62.929190358757673</c:v>
                </c:pt>
                <c:pt idx="5">
                  <c:v>31.535470003734126</c:v>
                </c:pt>
                <c:pt idx="6">
                  <c:v>7.9536070777745813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367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1.652573883824056</c:v>
                </c:pt>
                <c:pt idx="1">
                  <c:v>47.071942380286394</c:v>
                </c:pt>
                <c:pt idx="2">
                  <c:v>45.728995531743458</c:v>
                </c:pt>
                <c:pt idx="3">
                  <c:v>13.633251086270542</c:v>
                </c:pt>
                <c:pt idx="4">
                  <c:v>6.0395262239198901</c:v>
                </c:pt>
                <c:pt idx="5">
                  <c:v>4.4189666467444875</c:v>
                </c:pt>
                <c:pt idx="6">
                  <c:v>0.89771627884172456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381760"/>
        <c:axId val="102827712"/>
      </c:barChart>
      <c:catAx>
        <c:axId val="99381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63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3764172335600932"/>
              <c:y val="0.88743455497382151"/>
            </c:manualLayout>
          </c:layout>
          <c:overlay val="0"/>
          <c:spPr>
            <a:noFill/>
            <a:ln w="2473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367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71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82771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02827712"/>
        <c:scaling>
          <c:orientation val="minMax"/>
          <c:max val="60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275">
            <a:noFill/>
          </a:ln>
        </c:spPr>
        <c:txPr>
          <a:bodyPr rot="0" vert="horz"/>
          <a:lstStyle/>
          <a:p>
            <a:pPr>
              <a:defRPr sz="1169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9381760"/>
        <c:crosses val="autoZero"/>
        <c:crossBetween val="between"/>
        <c:majorUnit val="1000"/>
        <c:minorUnit val="100"/>
      </c:valAx>
      <c:spPr>
        <a:noFill/>
        <a:ln w="2473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1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20097442143736"/>
          <c:y val="3.95010395010396E-2"/>
          <c:w val="0.82825822168088192"/>
          <c:h val="0.75675675675675702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3403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0</c:formatCode>
                <c:ptCount val="5"/>
                <c:pt idx="0">
                  <c:v>546.30788380000001</c:v>
                </c:pt>
                <c:pt idx="1">
                  <c:v>530.16824029999987</c:v>
                </c:pt>
                <c:pt idx="2">
                  <c:v>460.35134239999996</c:v>
                </c:pt>
                <c:pt idx="3">
                  <c:v>549.31846959999996</c:v>
                </c:pt>
                <c:pt idx="4">
                  <c:v>673.2576332000001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3403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0</c:formatCode>
                <c:ptCount val="5"/>
                <c:pt idx="0">
                  <c:v>12.756103199999998</c:v>
                </c:pt>
                <c:pt idx="1">
                  <c:v>13.8413754</c:v>
                </c:pt>
                <c:pt idx="2">
                  <c:v>15.7912745</c:v>
                </c:pt>
                <c:pt idx="3">
                  <c:v>19.299430999999998</c:v>
                </c:pt>
                <c:pt idx="4">
                  <c:v>21.815892300000002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937088"/>
        <c:axId val="102830016"/>
      </c:lineChart>
      <c:catAx>
        <c:axId val="949370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8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115712545676"/>
              <c:y val="0.87733887733888627"/>
            </c:manualLayout>
          </c:layout>
          <c:overlay val="0"/>
          <c:spPr>
            <a:noFill/>
            <a:ln w="2680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35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8300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2830016"/>
        <c:scaling>
          <c:orientation val="minMax"/>
          <c:max val="700"/>
        </c:scaling>
        <c:delete val="0"/>
        <c:axPos val="l"/>
        <c:title>
          <c:tx>
            <c:rich>
              <a:bodyPr/>
              <a:lstStyle/>
              <a:p>
                <a:pPr>
                  <a:defRPr sz="1477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
per 100 000</a:t>
                </a:r>
              </a:p>
            </c:rich>
          </c:tx>
          <c:layout>
            <c:manualLayout>
              <c:xMode val="edge"/>
              <c:yMode val="edge"/>
              <c:x val="0"/>
              <c:y val="0.20997920997921021"/>
            </c:manualLayout>
          </c:layout>
          <c:overlay val="0"/>
          <c:spPr>
            <a:noFill/>
            <a:ln w="26806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1340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4937088"/>
        <c:crosses val="autoZero"/>
        <c:crossBetween val="midCat"/>
      </c:valAx>
      <c:spPr>
        <a:noFill/>
        <a:ln w="26806">
          <a:noFill/>
        </a:ln>
      </c:spPr>
    </c:plotArea>
    <c:legend>
      <c:legendPos val="r"/>
      <c:layout>
        <c:manualLayout>
          <c:xMode val="edge"/>
          <c:yMode val="edge"/>
          <c:x val="0.118148599269184"/>
          <c:y val="0.94178794178793546"/>
          <c:w val="0.87576126674786903"/>
          <c:h val="6.0291060291060308E-2"/>
        </c:manualLayout>
      </c:layout>
      <c:overlay val="0"/>
      <c:spPr>
        <a:noFill/>
        <a:ln w="26806">
          <a:noFill/>
        </a:ln>
      </c:spPr>
      <c:txPr>
        <a:bodyPr/>
        <a:lstStyle/>
        <a:p>
          <a:pPr>
            <a:defRPr sz="1747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472127417520051"/>
          <c:y val="4.0856031128405051E-2"/>
          <c:w val="0.79408418657565349"/>
          <c:h val="0.6692607003891085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people aged 15 - 19 years</c:v>
                </c:pt>
              </c:strCache>
            </c:strRef>
          </c:tx>
          <c:spPr>
            <a:ln w="12886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2912.2001020929051</c:v>
                </c:pt>
                <c:pt idx="1">
                  <c:v>2909.6477794793259</c:v>
                </c:pt>
                <c:pt idx="2">
                  <c:v>2526.7993874425742</c:v>
                </c:pt>
                <c:pt idx="3">
                  <c:v>3060.2348136804512</c:v>
                </c:pt>
                <c:pt idx="4">
                  <c:v>4124.5533435426205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 people aged 15 - 19 years</c:v>
                </c:pt>
              </c:strCache>
            </c:strRef>
          </c:tx>
          <c:spPr>
            <a:ln w="12886">
              <a:solidFill>
                <a:srgbClr val="FF0000"/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33.591311640613007</c:v>
                </c:pt>
                <c:pt idx="1">
                  <c:v>39.37524609528797</c:v>
                </c:pt>
                <c:pt idx="2">
                  <c:v>47.272541216094481</c:v>
                </c:pt>
                <c:pt idx="3">
                  <c:v>55.503524863131993</c:v>
                </c:pt>
                <c:pt idx="4">
                  <c:v>50.720655987150948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Aboriginal and Torres Strait Islander people aged 20 - 29 years</c:v>
                </c:pt>
              </c:strCache>
            </c:strRef>
          </c:tx>
          <c:spPr>
            <a:ln w="12886">
              <a:solidFill>
                <a:schemeClr val="tx1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Sheet1!$B$4:$F$4</c:f>
              <c:numCache>
                <c:formatCode>0.0</c:formatCode>
                <c:ptCount val="5"/>
                <c:pt idx="0">
                  <c:v>2483.9987808594942</c:v>
                </c:pt>
                <c:pt idx="1">
                  <c:v>2338.3792204273759</c:v>
                </c:pt>
                <c:pt idx="2">
                  <c:v>2236.7841782654341</c:v>
                </c:pt>
                <c:pt idx="3">
                  <c:v>2638.0845948051069</c:v>
                </c:pt>
                <c:pt idx="4">
                  <c:v>3183.311321074209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people aged 20 - 29 years</c:v>
                </c:pt>
              </c:strCache>
            </c:strRef>
          </c:tx>
          <c:spPr>
            <a:ln w="12886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Sheet1!$B$5:$F$5</c:f>
              <c:numCache>
                <c:formatCode>0.0</c:formatCode>
                <c:ptCount val="5"/>
                <c:pt idx="0">
                  <c:v>56.994257569484994</c:v>
                </c:pt>
                <c:pt idx="1">
                  <c:v>61.139294483629328</c:v>
                </c:pt>
                <c:pt idx="2">
                  <c:v>75.595110721707925</c:v>
                </c:pt>
                <c:pt idx="3">
                  <c:v>90.413617689774426</c:v>
                </c:pt>
                <c:pt idx="4">
                  <c:v>102.43422474079307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940672"/>
        <c:axId val="102832320"/>
      </c:lineChart>
      <c:catAx>
        <c:axId val="94940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4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7451649601820298"/>
              <c:y val="0.78793774319065957"/>
            </c:manualLayout>
          </c:layout>
          <c:overlay val="0"/>
          <c:spPr>
            <a:noFill/>
            <a:ln w="2577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2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8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8323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283232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23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3.0716723549487988E-2"/>
              <c:y val="9.7276264591439746E-2"/>
            </c:manualLayout>
          </c:layout>
          <c:overlay val="0"/>
          <c:spPr>
            <a:noFill/>
            <a:ln w="2577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88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8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4940672"/>
        <c:crosses val="autoZero"/>
        <c:crossBetween val="midCat"/>
      </c:valAx>
      <c:spPr>
        <a:noFill/>
        <a:ln w="25771">
          <a:noFill/>
        </a:ln>
      </c:spPr>
    </c:plotArea>
    <c:legend>
      <c:legendPos val="r"/>
      <c:layout>
        <c:manualLayout>
          <c:xMode val="edge"/>
          <c:yMode val="edge"/>
          <c:x val="2.8441410693970586E-2"/>
          <c:y val="0.83852140077821002"/>
          <c:w val="0.63493047662236168"/>
          <c:h val="0.163424063354845"/>
        </c:manualLayout>
      </c:layout>
      <c:overlay val="0"/>
      <c:spPr>
        <a:solidFill>
          <a:schemeClr val="bg1"/>
        </a:solidFill>
        <a:ln w="25771">
          <a:noFill/>
        </a:ln>
      </c:spPr>
      <c:txPr>
        <a:bodyPr/>
        <a:lstStyle/>
        <a:p>
          <a:pPr>
            <a:defRPr sz="1116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5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875000000000039"/>
          <c:y val="3.3057851239669415E-2"/>
          <c:w val="0.66193181818182611"/>
          <c:h val="0.7217630853994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NT</c:v>
                </c:pt>
              </c:strCache>
            </c:strRef>
          </c:tx>
          <c:spPr>
            <a:ln w="17582">
              <a:solidFill>
                <a:srgbClr val="008000"/>
              </a:solidFill>
              <a:prstDash val="solid"/>
            </a:ln>
          </c:spPr>
          <c:marker>
            <c:symbol val="circle"/>
            <c:size val="16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1982.9840590000001</c:v>
                </c:pt>
                <c:pt idx="1">
                  <c:v>1954.9764424999998</c:v>
                </c:pt>
                <c:pt idx="2">
                  <c:v>1979.6419949999954</c:v>
                </c:pt>
                <c:pt idx="3">
                  <c:v>2477.7748594999916</c:v>
                </c:pt>
                <c:pt idx="4">
                  <c:v>2504.9304470000002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QLD</c:v>
                </c:pt>
              </c:strCache>
            </c:strRef>
          </c:tx>
          <c:spPr>
            <a:ln w="17582">
              <a:solidFill>
                <a:srgbClr val="99CC00"/>
              </a:solidFill>
              <a:prstDash val="solid"/>
            </a:ln>
          </c:spPr>
          <c:marker>
            <c:symbol val="triangle"/>
            <c:size val="16"/>
            <c:spPr>
              <a:solidFill>
                <a:srgbClr val="99CC00"/>
              </a:solidFill>
              <a:ln>
                <a:solidFill>
                  <a:srgbClr val="99CC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283.22100649999885</c:v>
                </c:pt>
                <c:pt idx="1">
                  <c:v>355.67171499999915</c:v>
                </c:pt>
                <c:pt idx="2">
                  <c:v>261.68272080000031</c:v>
                </c:pt>
                <c:pt idx="3">
                  <c:v>376.81157579999928</c:v>
                </c:pt>
                <c:pt idx="4">
                  <c:v>664.28162979999831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SA</c:v>
                </c:pt>
              </c:strCache>
            </c:strRef>
          </c:tx>
          <c:spPr>
            <a:ln w="17582">
              <a:solidFill>
                <a:srgbClr val="800080"/>
              </a:solidFill>
              <a:prstDash val="solid"/>
            </a:ln>
          </c:spPr>
          <c:marker>
            <c:symbol val="diamond"/>
            <c:size val="16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682.29484500000183</c:v>
                </c:pt>
                <c:pt idx="1">
                  <c:v>390.63952499999999</c:v>
                </c:pt>
                <c:pt idx="2">
                  <c:v>466.44568200000032</c:v>
                </c:pt>
                <c:pt idx="3">
                  <c:v>660.64018799999997</c:v>
                </c:pt>
                <c:pt idx="4">
                  <c:v>592.41047600000002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TAS</c:v>
                </c:pt>
              </c:strCache>
            </c:strRef>
          </c:tx>
          <c:spPr>
            <a:ln w="17582">
              <a:solidFill>
                <a:srgbClr val="00FFFF"/>
              </a:solidFill>
              <a:prstDash val="solid"/>
            </a:ln>
          </c:spPr>
          <c:marker>
            <c:symbol val="triangle"/>
            <c:size val="16"/>
            <c:spPr>
              <a:solidFill>
                <a:srgbClr val="00FFFF"/>
              </a:solidFill>
              <a:ln>
                <a:solidFill>
                  <a:srgbClr val="00FFFF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18.303645999999986</c:v>
                </c:pt>
                <c:pt idx="1">
                  <c:v>0</c:v>
                </c:pt>
                <c:pt idx="2">
                  <c:v>0</c:v>
                </c:pt>
                <c:pt idx="3">
                  <c:v>4.1453329999999955</c:v>
                </c:pt>
                <c:pt idx="4">
                  <c:v>0</c:v>
                </c:pt>
              </c:numCache>
            </c:numRef>
          </c:val>
          <c:smooth val="0"/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VIC</c:v>
                </c:pt>
              </c:strCache>
            </c:strRef>
          </c:tx>
          <c:spPr>
            <a:ln w="17582">
              <a:solidFill>
                <a:srgbClr val="FF6600"/>
              </a:solidFill>
              <a:prstDash val="solid"/>
            </a:ln>
          </c:spPr>
          <c:marker>
            <c:symbol val="star"/>
            <c:size val="16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Sheet1!$F$2:$F$6</c:f>
              <c:numCache>
                <c:formatCode>General</c:formatCode>
                <c:ptCount val="5"/>
                <c:pt idx="0">
                  <c:v>9.4415600000000008</c:v>
                </c:pt>
                <c:pt idx="1">
                  <c:v>19.878808000000031</c:v>
                </c:pt>
                <c:pt idx="2">
                  <c:v>23.946550999999989</c:v>
                </c:pt>
                <c:pt idx="3">
                  <c:v>31.547877000000035</c:v>
                </c:pt>
                <c:pt idx="4">
                  <c:v>28.276888000000035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WA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Sheet1!$G$2:$G$6</c:f>
              <c:numCache>
                <c:formatCode>General</c:formatCode>
                <c:ptCount val="5"/>
                <c:pt idx="0">
                  <c:v>1568.7970110000001</c:v>
                </c:pt>
                <c:pt idx="1">
                  <c:v>1462.6729845999955</c:v>
                </c:pt>
                <c:pt idx="2">
                  <c:v>1053.8315096000001</c:v>
                </c:pt>
                <c:pt idx="3">
                  <c:v>967.9698249999982</c:v>
                </c:pt>
                <c:pt idx="4">
                  <c:v>1314.6624439999948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271680"/>
        <c:axId val="102883904"/>
      </c:lineChart>
      <c:catAx>
        <c:axId val="992716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8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40056818181818232"/>
              <c:y val="0.85674931129477183"/>
            </c:manualLayout>
          </c:layout>
          <c:overlay val="0"/>
          <c:spPr>
            <a:noFill/>
            <a:ln w="35165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7582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592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88390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02883904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4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per 100 000</a:t>
                </a:r>
              </a:p>
            </c:rich>
          </c:tx>
          <c:layout>
            <c:manualLayout>
              <c:xMode val="edge"/>
              <c:yMode val="edge"/>
              <c:x val="1.7045454545454509E-2"/>
              <c:y val="8.5399449035812744E-2"/>
            </c:manualLayout>
          </c:layout>
          <c:overlay val="0"/>
          <c:spPr>
            <a:noFill/>
            <a:ln w="35165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7582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84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9271680"/>
        <c:crosses val="autoZero"/>
        <c:crossBetween val="midCat"/>
        <c:majorUnit val="400"/>
        <c:minorUnit val="10"/>
      </c:valAx>
      <c:spPr>
        <a:noFill/>
        <a:ln w="35165">
          <a:noFill/>
        </a:ln>
      </c:spPr>
    </c:plotArea>
    <c:legend>
      <c:legendPos val="r"/>
      <c:layout>
        <c:manualLayout>
          <c:xMode val="edge"/>
          <c:yMode val="edge"/>
          <c:x val="0"/>
          <c:y val="0.91460055096419168"/>
          <c:w val="1"/>
          <c:h val="8.8154347110503559E-2"/>
        </c:manualLayout>
      </c:layout>
      <c:overlay val="0"/>
      <c:spPr>
        <a:noFill/>
        <a:ln w="35165">
          <a:noFill/>
        </a:ln>
      </c:spPr>
      <c:txPr>
        <a:bodyPr/>
        <a:lstStyle/>
        <a:p>
          <a:pPr>
            <a:defRPr sz="1398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528668176818"/>
          <c:y val="5.3515331731569811E-2"/>
          <c:w val="0.83637505888219343"/>
          <c:h val="0.719304041677571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Chlamydia</c:v>
                </c:pt>
              </c:strCache>
            </c:strRef>
          </c:tx>
          <c:spPr>
            <a:solidFill>
              <a:schemeClr val="accent1"/>
            </a:solidFill>
            <a:ln w="1296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7.7716098334655124</c:v>
                </c:pt>
                <c:pt idx="1">
                  <c:v>3.0739204684069326</c:v>
                </c:pt>
                <c:pt idx="2">
                  <c:v>93.726235741444853</c:v>
                </c:pt>
                <c:pt idx="3">
                  <c:v>56.93066652367407</c:v>
                </c:pt>
                <c:pt idx="4">
                  <c:v>90.366614664586606</c:v>
                </c:pt>
                <c:pt idx="5">
                  <c:v>70.994940978077835</c:v>
                </c:pt>
                <c:pt idx="6">
                  <c:v>54.915554628857393</c:v>
                </c:pt>
                <c:pt idx="7">
                  <c:v>92.144937467877426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Gonorrhoea</c:v>
                </c:pt>
              </c:strCache>
            </c:strRef>
          </c:tx>
          <c:spPr>
            <a:solidFill>
              <a:srgbClr val="FF0000"/>
            </a:solidFill>
            <a:ln w="12962">
              <a:solidFill>
                <a:srgbClr val="FF0000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100</c:v>
                </c:pt>
                <c:pt idx="1">
                  <c:v>19.097222222222189</c:v>
                </c:pt>
                <c:pt idx="2">
                  <c:v>98.466257668711904</c:v>
                </c:pt>
                <c:pt idx="3">
                  <c:v>70.945945945946235</c:v>
                </c:pt>
                <c:pt idx="4">
                  <c:v>97.528089887640448</c:v>
                </c:pt>
                <c:pt idx="5">
                  <c:v>78.947368421052857</c:v>
                </c:pt>
                <c:pt idx="6">
                  <c:v>67.748802554549997</c:v>
                </c:pt>
                <c:pt idx="7">
                  <c:v>99.67032967032965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Infectious syphilis</c:v>
                </c:pt>
              </c:strCache>
            </c:strRef>
          </c:tx>
          <c:spPr>
            <a:solidFill>
              <a:schemeClr val="hlink"/>
            </a:solidFill>
            <a:ln w="1296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100</c:v>
                </c:pt>
                <c:pt idx="1">
                  <c:v>95.971563981043118</c:v>
                </c:pt>
                <c:pt idx="2">
                  <c:v>100</c:v>
                </c:pt>
                <c:pt idx="3">
                  <c:v>98.795180722891459</c:v>
                </c:pt>
                <c:pt idx="4">
                  <c:v>97.872340425531547</c:v>
                </c:pt>
                <c:pt idx="5">
                  <c:v>100</c:v>
                </c:pt>
                <c:pt idx="6">
                  <c:v>90.303030303030056</c:v>
                </c:pt>
                <c:pt idx="7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0451072"/>
        <c:axId val="36343744"/>
      </c:barChart>
      <c:catAx>
        <c:axId val="40451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5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State/Territory</a:t>
                </a:r>
              </a:p>
            </c:rich>
          </c:tx>
          <c:layout>
            <c:manualLayout>
              <c:xMode val="edge"/>
              <c:yMode val="edge"/>
              <c:x val="0.49036144578313201"/>
              <c:y val="0.84178498985801198"/>
            </c:manualLayout>
          </c:layout>
          <c:overlay val="0"/>
          <c:spPr>
            <a:noFill/>
            <a:ln w="2592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24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4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363437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6343744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633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% of notifications reporting Aboriginal and Torres Strait Islander status</a:t>
                </a:r>
              </a:p>
            </c:rich>
          </c:tx>
          <c:layout>
            <c:manualLayout>
              <c:xMode val="edge"/>
              <c:yMode val="edge"/>
              <c:x val="0"/>
              <c:y val="2.4340770791075002E-2"/>
            </c:manualLayout>
          </c:layout>
          <c:overlay val="0"/>
          <c:spPr>
            <a:noFill/>
            <a:ln w="2592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24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84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451072"/>
        <c:crosses val="autoZero"/>
        <c:crossBetween val="between"/>
        <c:majorUnit val="25"/>
        <c:minorUnit val="10"/>
      </c:valAx>
      <c:spPr>
        <a:noFill/>
        <a:ln w="25924">
          <a:noFill/>
        </a:ln>
      </c:spPr>
    </c:plotArea>
    <c:legend>
      <c:legendPos val="b"/>
      <c:layout>
        <c:manualLayout>
          <c:xMode val="edge"/>
          <c:yMode val="edge"/>
          <c:x val="0"/>
          <c:y val="0.94320486815415905"/>
          <c:w val="0.56445798830888905"/>
          <c:h val="5.8823529411764705E-2"/>
        </c:manualLayout>
      </c:layout>
      <c:overlay val="0"/>
      <c:spPr>
        <a:solidFill>
          <a:schemeClr val="bg1"/>
        </a:solidFill>
        <a:ln w="25924">
          <a:noFill/>
        </a:ln>
      </c:spPr>
      <c:txPr>
        <a:bodyPr/>
        <a:lstStyle/>
        <a:p>
          <a:pPr>
            <a:defRPr sz="1312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1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478510028653"/>
          <c:y val="3.0534351145038188E-2"/>
          <c:w val="0.77936962750716365"/>
          <c:h val="0.8015267175572515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NT</c:v>
                </c:pt>
              </c:strCache>
            </c:strRef>
          </c:tx>
          <c:spPr>
            <a:ln w="14728">
              <a:solidFill>
                <a:srgbClr val="008000"/>
              </a:solidFill>
              <a:prstDash val="solid"/>
            </a:ln>
          </c:spPr>
          <c:marker>
            <c:symbol val="circle"/>
            <c:size val="13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111.86544249999982</c:v>
                </c:pt>
                <c:pt idx="1">
                  <c:v>99.275781299999664</c:v>
                </c:pt>
                <c:pt idx="2">
                  <c:v>83.19582149999998</c:v>
                </c:pt>
                <c:pt idx="3" formatCode="0">
                  <c:v>97.989460500000007</c:v>
                </c:pt>
                <c:pt idx="4" formatCode="0">
                  <c:v>96.963692800000004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QLD</c:v>
                </c:pt>
              </c:strCache>
            </c:strRef>
          </c:tx>
          <c:spPr>
            <a:ln w="14728">
              <a:solidFill>
                <a:srgbClr val="99CC00"/>
              </a:solidFill>
              <a:prstDash val="solid"/>
            </a:ln>
          </c:spPr>
          <c:marker>
            <c:symbol val="triangle"/>
            <c:size val="13"/>
            <c:spPr>
              <a:solidFill>
                <a:srgbClr val="99CC00"/>
              </a:solidFill>
              <a:ln>
                <a:solidFill>
                  <a:srgbClr val="99CC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19.401602499999989</c:v>
                </c:pt>
                <c:pt idx="1">
                  <c:v>23.095056700000001</c:v>
                </c:pt>
                <c:pt idx="2">
                  <c:v>24.7915831</c:v>
                </c:pt>
                <c:pt idx="3" formatCode="0">
                  <c:v>32.071518200000099</c:v>
                </c:pt>
                <c:pt idx="4" formatCode="0">
                  <c:v>39.326579900000013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SA</c:v>
                </c:pt>
              </c:strCache>
            </c:strRef>
          </c:tx>
          <c:spPr>
            <a:ln w="14728">
              <a:solidFill>
                <a:srgbClr val="800080"/>
              </a:solidFill>
              <a:prstDash val="solid"/>
            </a:ln>
          </c:spPr>
          <c:marker>
            <c:symbol val="diamond"/>
            <c:size val="13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14.445325499999999</c:v>
                </c:pt>
                <c:pt idx="1">
                  <c:v>23.479619199999938</c:v>
                </c:pt>
                <c:pt idx="2">
                  <c:v>13.792227899999999</c:v>
                </c:pt>
                <c:pt idx="3" formatCode="0">
                  <c:v>15.368051700000001</c:v>
                </c:pt>
                <c:pt idx="4" formatCode="0">
                  <c:v>15.159668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TAS</c:v>
                </c:pt>
              </c:strCache>
            </c:strRef>
          </c:tx>
          <c:spPr>
            <a:ln w="14728">
              <a:solidFill>
                <a:srgbClr val="00FFFF"/>
              </a:solidFill>
              <a:prstDash val="solid"/>
            </a:ln>
          </c:spPr>
          <c:marker>
            <c:symbol val="triangle"/>
            <c:size val="13"/>
            <c:spPr>
              <a:solidFill>
                <a:srgbClr val="00FFFF"/>
              </a:solidFill>
              <a:ln>
                <a:solidFill>
                  <a:srgbClr val="00FFFF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8.3072165000000027</c:v>
                </c:pt>
                <c:pt idx="1">
                  <c:v>5.9213816000000001</c:v>
                </c:pt>
                <c:pt idx="2">
                  <c:v>5.0929299999999955</c:v>
                </c:pt>
                <c:pt idx="3" formatCode="0">
                  <c:v>4.3844327999999955</c:v>
                </c:pt>
                <c:pt idx="4" formatCode="0">
                  <c:v>4.2998883999999986</c:v>
                </c:pt>
              </c:numCache>
            </c:numRef>
          </c:val>
          <c:smooth val="0"/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VIC</c:v>
                </c:pt>
              </c:strCache>
            </c:strRef>
          </c:tx>
          <c:spPr>
            <a:ln w="14728">
              <a:solidFill>
                <a:srgbClr val="FF6600"/>
              </a:solidFill>
              <a:prstDash val="solid"/>
            </a:ln>
          </c:spPr>
          <c:marker>
            <c:symbol val="star"/>
            <c:size val="13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Sheet1!$F$2:$F$6</c:f>
              <c:numCache>
                <c:formatCode>General</c:formatCode>
                <c:ptCount val="5"/>
                <c:pt idx="0">
                  <c:v>18.210223399999986</c:v>
                </c:pt>
                <c:pt idx="1">
                  <c:v>16.893414700000001</c:v>
                </c:pt>
                <c:pt idx="2">
                  <c:v>27.320838399999992</c:v>
                </c:pt>
                <c:pt idx="3" formatCode="0">
                  <c:v>31.9634654</c:v>
                </c:pt>
                <c:pt idx="4" formatCode="0">
                  <c:v>34.416032000000008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WA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Sheet1!$G$2:$G$6</c:f>
              <c:numCache>
                <c:formatCode>General</c:formatCode>
                <c:ptCount val="5"/>
                <c:pt idx="0">
                  <c:v>19.581408499999988</c:v>
                </c:pt>
                <c:pt idx="1">
                  <c:v>21.171099700000031</c:v>
                </c:pt>
                <c:pt idx="2">
                  <c:v>18.934917700000035</c:v>
                </c:pt>
                <c:pt idx="3">
                  <c:v>24.905158799999999</c:v>
                </c:pt>
                <c:pt idx="4">
                  <c:v>29.586856699999988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Sheet1!$H$1</c:f>
              <c:strCache>
                <c:ptCount val="1"/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Sheet1!$H$2:$H$6</c:f>
              <c:numCache>
                <c:formatCode>General</c:formatCode>
                <c:ptCount val="5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648064"/>
        <c:axId val="102885632"/>
      </c:lineChart>
      <c:catAx>
        <c:axId val="11464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05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33810888252149196"/>
              <c:y val="0.90839694656488956"/>
            </c:manualLayout>
          </c:layout>
          <c:overlay val="0"/>
          <c:spPr>
            <a:noFill/>
            <a:ln w="2945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2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592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88563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02885632"/>
        <c:scaling>
          <c:orientation val="minMax"/>
          <c:max val="28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1046">
            <a:noFill/>
          </a:ln>
        </c:spPr>
        <c:txPr>
          <a:bodyPr rot="0" vert="horz"/>
          <a:lstStyle/>
          <a:p>
            <a:pPr>
              <a:defRPr sz="1102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14648064"/>
        <c:crosses val="autoZero"/>
        <c:crossBetween val="midCat"/>
        <c:majorUnit val="400"/>
        <c:minorUnit val="10"/>
      </c:valAx>
      <c:spPr>
        <a:noFill/>
        <a:ln w="2945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6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39585870889204"/>
          <c:y val="4.3659043659043717E-2"/>
          <c:w val="0.81851400730816104"/>
          <c:h val="0.698267527369890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88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238.77121915871751</c:v>
                </c:pt>
                <c:pt idx="1">
                  <c:v>130.39041535961377</c:v>
                </c:pt>
                <c:pt idx="2">
                  <c:v>1481.897047152514</c:v>
                </c:pt>
                <c:pt idx="3">
                  <c:v>2625.7617397538497</c:v>
                </c:pt>
                <c:pt idx="4">
                  <c:v>3344.768439108052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882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40.538727297511912</c:v>
                </c:pt>
                <c:pt idx="1">
                  <c:v>12.929705107826624</c:v>
                </c:pt>
                <c:pt idx="2">
                  <c:v>33.348024950452164</c:v>
                </c:pt>
                <c:pt idx="3">
                  <c:v>42.76861307497613</c:v>
                </c:pt>
                <c:pt idx="4">
                  <c:v>100.45077284313322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378176"/>
        <c:axId val="102887936"/>
      </c:barChart>
      <c:catAx>
        <c:axId val="99378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53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8964677222899072"/>
              <c:y val="0.88149688149688199"/>
            </c:manualLayout>
          </c:layout>
          <c:overlay val="0"/>
          <c:spPr>
            <a:noFill/>
            <a:ln w="2776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4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94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8879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2887936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53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Rate per 100 000</a:t>
                </a:r>
              </a:p>
            </c:rich>
          </c:tx>
          <c:layout>
            <c:manualLayout>
              <c:xMode val="edge"/>
              <c:yMode val="edge"/>
              <c:x val="4.8721071863581024E-2"/>
              <c:y val="0.21829521829521939"/>
            </c:manualLayout>
          </c:layout>
          <c:overlay val="0"/>
          <c:spPr>
            <a:noFill/>
            <a:ln w="2776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8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94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9378176"/>
        <c:crosses val="autoZero"/>
        <c:crossBetween val="between"/>
      </c:valAx>
      <c:spPr>
        <a:noFill/>
        <a:ln w="27764">
          <a:noFill/>
        </a:ln>
      </c:spPr>
    </c:plotArea>
    <c:legend>
      <c:legendPos val="r"/>
      <c:layout>
        <c:manualLayout>
          <c:xMode val="edge"/>
          <c:yMode val="edge"/>
          <c:x val="1.2180267965895206E-3"/>
          <c:y val="0.94178794178793546"/>
          <c:w val="0.87576126674786903"/>
          <c:h val="6.0291060291060308E-2"/>
        </c:manualLayout>
      </c:layout>
      <c:overlay val="0"/>
      <c:spPr>
        <a:noFill/>
        <a:ln w="27764">
          <a:noFill/>
        </a:ln>
      </c:spPr>
      <c:txPr>
        <a:bodyPr/>
        <a:lstStyle/>
        <a:p>
          <a:pPr>
            <a:defRPr sz="1405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6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36760925449921"/>
          <c:y val="4.17827298050144E-2"/>
          <c:w val="0.78149100257069892"/>
          <c:h val="0.727019498607242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869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4</c:v>
                </c:pt>
                <c:pt idx="1">
                  <c:v>26</c:v>
                </c:pt>
                <c:pt idx="2">
                  <c:v>27</c:v>
                </c:pt>
                <c:pt idx="3">
                  <c:v>21</c:v>
                </c:pt>
                <c:pt idx="4">
                  <c:v>13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869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8</c:v>
                </c:pt>
                <c:pt idx="1">
                  <c:v>41</c:v>
                </c:pt>
                <c:pt idx="2">
                  <c:v>33</c:v>
                </c:pt>
                <c:pt idx="3">
                  <c:v>11</c:v>
                </c:pt>
                <c:pt idx="4">
                  <c:v>5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378688"/>
        <c:axId val="102890240"/>
      </c:barChart>
      <c:catAx>
        <c:axId val="99378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9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8071979434447626"/>
              <c:y val="0.85236768802228358"/>
            </c:manualLayout>
          </c:layout>
          <c:overlay val="0"/>
          <c:spPr>
            <a:noFill/>
            <a:ln w="29738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869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71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890240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02890240"/>
        <c:scaling>
          <c:orientation val="minMax"/>
          <c:max val="35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405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Number of diagnoses</a:t>
                </a:r>
              </a:p>
            </c:rich>
          </c:tx>
          <c:layout>
            <c:manualLayout>
              <c:xMode val="edge"/>
              <c:yMode val="edge"/>
              <c:x val="2.5706940874036011E-2"/>
              <c:y val="0.18941504178273205"/>
            </c:manualLayout>
          </c:layout>
          <c:overlay val="0"/>
          <c:spPr>
            <a:noFill/>
            <a:ln w="29738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869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40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9378688"/>
        <c:crosses val="autoZero"/>
        <c:crossBetween val="between"/>
        <c:majorUnit val="50"/>
        <c:minorUnit val="10"/>
      </c:valAx>
      <c:spPr>
        <a:noFill/>
        <a:ln w="29738">
          <a:noFill/>
        </a:ln>
      </c:spPr>
    </c:plotArea>
    <c:legend>
      <c:legendPos val="r"/>
      <c:layout>
        <c:manualLayout>
          <c:xMode val="edge"/>
          <c:yMode val="edge"/>
          <c:x val="0"/>
          <c:y val="0.91364902506963863"/>
          <c:w val="0.94344473007712104"/>
          <c:h val="8.91364902506976E-2"/>
        </c:manualLayout>
      </c:layout>
      <c:overlay val="0"/>
      <c:spPr>
        <a:noFill/>
        <a:ln w="29738">
          <a:noFill/>
        </a:ln>
      </c:spPr>
      <c:txPr>
        <a:bodyPr/>
        <a:lstStyle/>
        <a:p>
          <a:pPr>
            <a:defRPr sz="1288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181405895692"/>
          <c:y val="3.9267015706806387E-2"/>
          <c:w val="0.85260770975056699"/>
          <c:h val="0.75130890052356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167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</c:v>
                </c:pt>
                <c:pt idx="1">
                  <c:v>20</c:v>
                </c:pt>
                <c:pt idx="2">
                  <c:v>247</c:v>
                </c:pt>
                <c:pt idx="3">
                  <c:v>283</c:v>
                </c:pt>
                <c:pt idx="4">
                  <c:v>304</c:v>
                </c:pt>
                <c:pt idx="5">
                  <c:v>114</c:v>
                </c:pt>
                <c:pt idx="6">
                  <c:v>48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1672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29</c:v>
                </c:pt>
                <c:pt idx="3">
                  <c:v>15</c:v>
                </c:pt>
                <c:pt idx="4">
                  <c:v>13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379712"/>
        <c:axId val="121881152"/>
      </c:barChart>
      <c:catAx>
        <c:axId val="99379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87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3764172335600932"/>
              <c:y val="0.88743455497382151"/>
            </c:manualLayout>
          </c:layout>
          <c:overlay val="0"/>
          <c:spPr>
            <a:noFill/>
            <a:ln w="2334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1672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11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188115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21881152"/>
        <c:scaling>
          <c:orientation val="minMax"/>
          <c:max val="3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8754">
            <a:noFill/>
          </a:ln>
        </c:spPr>
        <c:txPr>
          <a:bodyPr rot="0" vert="horz"/>
          <a:lstStyle/>
          <a:p>
            <a:pPr>
              <a:defRPr sz="1103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9379712"/>
        <c:crosses val="autoZero"/>
        <c:crossBetween val="between"/>
        <c:majorUnit val="50"/>
        <c:minorUnit val="10"/>
      </c:valAx>
      <c:spPr>
        <a:noFill/>
        <a:ln w="2334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4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82051282051287"/>
          <c:y val="4.1782729805014227E-2"/>
          <c:w val="0.78205128205128205"/>
          <c:h val="0.727019498607242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4.0158223400196773</c:v>
                </c:pt>
                <c:pt idx="1">
                  <c:v>86.092715231788077</c:v>
                </c:pt>
                <c:pt idx="2">
                  <c:v>64.972567138319377</c:v>
                </c:pt>
                <c:pt idx="3">
                  <c:v>66.141732283464577</c:v>
                </c:pt>
                <c:pt idx="4">
                  <c:v>45.009174947200776</c:v>
                </c:pt>
                <c:pt idx="5">
                  <c:v>19.8000198000198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8.358583220144185</c:v>
                </c:pt>
                <c:pt idx="1">
                  <c:v>144.43739871767772</c:v>
                </c:pt>
                <c:pt idx="2">
                  <c:v>77.397565494758069</c:v>
                </c:pt>
                <c:pt idx="3">
                  <c:v>31.791907514450866</c:v>
                </c:pt>
                <c:pt idx="4">
                  <c:v>15.187412672377134</c:v>
                </c:pt>
                <c:pt idx="5">
                  <c:v>8.9557585527494172</c:v>
                </c:pt>
                <c:pt idx="6">
                  <c:v>5.3194318846747164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086144"/>
        <c:axId val="121883456"/>
      </c:barChart>
      <c:catAx>
        <c:axId val="102086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7948717948718178"/>
              <c:y val="0.85236768802228358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188345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21883456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398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2.5641025641025883E-2"/>
              <c:y val="0.11142061281337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086144"/>
        <c:crosses val="autoZero"/>
        <c:crossBetween val="between"/>
        <c:minorUnit val="1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"/>
          <c:y val="0.91364902506963863"/>
          <c:w val="0.94102564102564101"/>
          <c:h val="8.9136490250697545E-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282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181405895692"/>
          <c:y val="3.9267015706806387E-2"/>
          <c:w val="0.85260770975056699"/>
          <c:h val="0.75130890052356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4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0.15046863456234505</c:v>
                </c:pt>
                <c:pt idx="1">
                  <c:v>2.9424313310088066</c:v>
                </c:pt>
                <c:pt idx="2">
                  <c:v>17.363112594512909</c:v>
                </c:pt>
                <c:pt idx="3">
                  <c:v>20.10558629807846</c:v>
                </c:pt>
                <c:pt idx="4">
                  <c:v>21.086992863024026</c:v>
                </c:pt>
                <c:pt idx="5">
                  <c:v>8.7159361718232393</c:v>
                </c:pt>
                <c:pt idx="6">
                  <c:v>2.4812112859963089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48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</c:v>
                </c:pt>
                <c:pt idx="1">
                  <c:v>0.31087760748593396</c:v>
                </c:pt>
                <c:pt idx="2">
                  <c:v>2.063799882576915</c:v>
                </c:pt>
                <c:pt idx="3">
                  <c:v>1.0382066986480458</c:v>
                </c:pt>
                <c:pt idx="4">
                  <c:v>0.87099726506859076</c:v>
                </c:pt>
                <c:pt idx="5">
                  <c:v>0.22222995911709545</c:v>
                </c:pt>
                <c:pt idx="6">
                  <c:v>0.136806641141588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087168"/>
        <c:axId val="121885184"/>
      </c:barChart>
      <c:catAx>
        <c:axId val="102087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9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3764172335600932"/>
              <c:y val="0.88743455497382151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9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188518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21885184"/>
        <c:scaling>
          <c:orientation val="minMax"/>
          <c:max val="16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02087168"/>
        <c:crosses val="autoZero"/>
        <c:crossBetween val="between"/>
        <c:majorUnit val="20"/>
        <c:minorUnit val="1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40438489646798"/>
          <c:y val="3.95010395010396E-2"/>
          <c:w val="0.85505481120585092"/>
          <c:h val="0.7588357588357590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3403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32</c:v>
                </c:pt>
                <c:pt idx="1">
                  <c:v>30</c:v>
                </c:pt>
                <c:pt idx="2">
                  <c:v>22</c:v>
                </c:pt>
                <c:pt idx="3">
                  <c:v>25</c:v>
                </c:pt>
                <c:pt idx="4" formatCode="0.0">
                  <c:v>32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3403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6.3843126640075152</c:v>
                </c:pt>
                <c:pt idx="1">
                  <c:v>5.9440152389035488</c:v>
                </c:pt>
                <c:pt idx="2">
                  <c:v>6.1851304955081021</c:v>
                </c:pt>
                <c:pt idx="3">
                  <c:v>5.0267289366036181</c:v>
                </c:pt>
                <c:pt idx="4" formatCode="0.0">
                  <c:v>5.7500747064172772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404800"/>
        <c:axId val="121887488"/>
      </c:lineChart>
      <c:catAx>
        <c:axId val="123404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8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48893862872758431"/>
              <c:y val="0.87019183027933411"/>
            </c:manualLayout>
          </c:layout>
          <c:overlay val="0"/>
          <c:spPr>
            <a:noFill/>
            <a:ln w="2680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403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477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18874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188748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77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
per 100 000</a:t>
                </a:r>
              </a:p>
            </c:rich>
          </c:tx>
          <c:layout>
            <c:manualLayout>
              <c:xMode val="edge"/>
              <c:yMode val="edge"/>
              <c:x val="0"/>
              <c:y val="0.20997920997921021"/>
            </c:manualLayout>
          </c:layout>
          <c:overlay val="0"/>
          <c:spPr>
            <a:noFill/>
            <a:ln w="2680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40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3404800"/>
        <c:crosses val="autoZero"/>
        <c:crossBetween val="midCat"/>
      </c:valAx>
      <c:spPr>
        <a:noFill/>
        <a:ln w="26806">
          <a:noFill/>
        </a:ln>
      </c:spPr>
    </c:plotArea>
    <c:legend>
      <c:legendPos val="r"/>
      <c:layout>
        <c:manualLayout>
          <c:xMode val="edge"/>
          <c:yMode val="edge"/>
          <c:x val="0.120584652862363"/>
          <c:y val="0.94178794178793546"/>
          <c:w val="0.87576126674786903"/>
          <c:h val="6.0291060291060308E-2"/>
        </c:manualLayout>
      </c:layout>
      <c:overlay val="0"/>
      <c:spPr>
        <a:noFill/>
        <a:ln w="26806">
          <a:noFill/>
        </a:ln>
      </c:spPr>
      <c:txPr>
        <a:bodyPr/>
        <a:lstStyle/>
        <a:p>
          <a:pPr>
            <a:defRPr sz="1747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32886723507867"/>
          <c:y val="4.0856031128405051E-2"/>
          <c:w val="0.82947624847746559"/>
          <c:h val="0.6692607003891085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people aged 15 - 19 years</c:v>
                </c:pt>
              </c:strCache>
            </c:strRef>
          </c:tx>
          <c:spPr>
            <a:ln w="13141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83.637729150308942</c:v>
                </c:pt>
                <c:pt idx="1">
                  <c:v>85.344621581947905</c:v>
                </c:pt>
                <c:pt idx="2">
                  <c:v>30.72406376950125</c:v>
                </c:pt>
                <c:pt idx="3">
                  <c:v>42.672310790973953</c:v>
                </c:pt>
                <c:pt idx="4">
                  <c:v>114.36179291981018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 people aged 15 - 19 years</c:v>
                </c:pt>
              </c:strCache>
            </c:strRef>
          </c:tx>
          <c:spPr>
            <a:ln w="13141">
              <a:solidFill>
                <a:srgbClr val="FF0000"/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5.5931370696496732</c:v>
                </c:pt>
                <c:pt idx="1">
                  <c:v>4.3838101356713652</c:v>
                </c:pt>
                <c:pt idx="2">
                  <c:v>2.947734401572125</c:v>
                </c:pt>
                <c:pt idx="3">
                  <c:v>4.2326442689240773</c:v>
                </c:pt>
                <c:pt idx="4">
                  <c:v>4.5349760024186541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Aboriginal and Torres Strait Islander people aged 20 - 29 years</c:v>
                </c:pt>
              </c:strCache>
            </c:strRef>
          </c:tx>
          <c:spPr>
            <a:ln w="13141">
              <a:solidFill>
                <a:schemeClr val="tx1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16.628460798403669</c:v>
                </c:pt>
                <c:pt idx="1">
                  <c:v>29.69367999714941</c:v>
                </c:pt>
                <c:pt idx="2">
                  <c:v>26.130438397491478</c:v>
                </c:pt>
                <c:pt idx="3">
                  <c:v>22.567196797833549</c:v>
                </c:pt>
                <c:pt idx="4">
                  <c:v>26.130438397491478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people aged 20 - 29 years</c:v>
                </c:pt>
              </c:strCache>
            </c:strRef>
          </c:tx>
          <c:spPr>
            <a:ln w="13141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Sheet1!$B$5:$F$5</c:f>
              <c:numCache>
                <c:formatCode>General</c:formatCode>
                <c:ptCount val="5"/>
                <c:pt idx="0">
                  <c:v>7.7093613218513362</c:v>
                </c:pt>
                <c:pt idx="1">
                  <c:v>9.3714713316082765</c:v>
                </c:pt>
                <c:pt idx="2">
                  <c:v>10.184844315106352</c:v>
                </c:pt>
                <c:pt idx="3">
                  <c:v>8.5227343053494131</c:v>
                </c:pt>
                <c:pt idx="4">
                  <c:v>9.8312038874984928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406336"/>
        <c:axId val="127190144"/>
      </c:lineChart>
      <c:catAx>
        <c:axId val="1234063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23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17661388550548"/>
              <c:y val="0.78599221789883644"/>
            </c:manualLayout>
          </c:layout>
          <c:overlay val="0"/>
          <c:spPr>
            <a:noFill/>
            <a:ln w="2628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78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71901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7190144"/>
        <c:scaling>
          <c:orientation val="minMax"/>
          <c:max val="120"/>
        </c:scaling>
        <c:delete val="0"/>
        <c:axPos val="l"/>
        <c:title>
          <c:tx>
            <c:rich>
              <a:bodyPr/>
              <a:lstStyle/>
              <a:p>
                <a:pPr>
                  <a:defRPr sz="1656" b="1" i="0" u="none" strike="noStrike" baseline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1.8270401948842923E-2"/>
              <c:y val="9.7276264591439746E-2"/>
            </c:manualLayout>
          </c:layout>
          <c:overlay val="0"/>
          <c:spPr>
            <a:noFill/>
            <a:ln w="2628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14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78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3406336"/>
        <c:crosses val="autoZero"/>
        <c:crossBetween val="midCat"/>
      </c:valAx>
      <c:spPr>
        <a:noFill/>
        <a:ln w="26281">
          <a:noFill/>
        </a:ln>
      </c:spPr>
    </c:plotArea>
    <c:legend>
      <c:legendPos val="r"/>
      <c:layout>
        <c:manualLayout>
          <c:xMode val="edge"/>
          <c:yMode val="edge"/>
          <c:x val="3.6540803897685712E-3"/>
          <c:y val="0.84435797665370094"/>
          <c:w val="0.75639464068209994"/>
          <c:h val="0.14980544747081839"/>
        </c:manualLayout>
      </c:layout>
      <c:overlay val="0"/>
      <c:spPr>
        <a:solidFill>
          <a:schemeClr val="bg1"/>
        </a:solidFill>
        <a:ln w="26281">
          <a:noFill/>
        </a:ln>
      </c:spPr>
      <c:txPr>
        <a:bodyPr/>
        <a:lstStyle/>
        <a:p>
          <a:pPr>
            <a:defRPr sz="1138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82051282051287"/>
          <c:y val="4.1782729805014227E-2"/>
          <c:w val="0.72820512820512961"/>
          <c:h val="0.7075208913649030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NSW</c:v>
                </c:pt>
              </c:strCache>
            </c:strRef>
          </c:tx>
          <c:spPr>
            <a:ln w="14139">
              <a:solidFill>
                <a:srgbClr val="FF0000"/>
              </a:solidFill>
              <a:prstDash val="solid"/>
            </a:ln>
          </c:spPr>
          <c:marker>
            <c:symbol val="diamond"/>
            <c:size val="1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4.7196864000000014</c:v>
                </c:pt>
                <c:pt idx="1">
                  <c:v>4.5910153999999945</c:v>
                </c:pt>
                <c:pt idx="2">
                  <c:v>7.6433960999999986</c:v>
                </c:pt>
                <c:pt idx="3">
                  <c:v>5.2836587000000126</c:v>
                </c:pt>
                <c:pt idx="4">
                  <c:v>2.256926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NT</c:v>
                </c:pt>
              </c:strCache>
            </c:strRef>
          </c:tx>
          <c:spPr>
            <a:ln w="14139">
              <a:solidFill>
                <a:srgbClr val="008000"/>
              </a:solidFill>
              <a:prstDash val="solid"/>
            </a:ln>
          </c:spPr>
          <c:marker>
            <c:symbol val="circle"/>
            <c:size val="13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156.24847499999998</c:v>
                </c:pt>
                <c:pt idx="1">
                  <c:v>117.749492</c:v>
                </c:pt>
                <c:pt idx="2">
                  <c:v>72.292287999999985</c:v>
                </c:pt>
                <c:pt idx="3">
                  <c:v>75.304927000000006</c:v>
                </c:pt>
                <c:pt idx="4">
                  <c:v>42.777853000000007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QLD</c:v>
                </c:pt>
              </c:strCache>
            </c:strRef>
          </c:tx>
          <c:spPr>
            <a:ln w="14139">
              <a:solidFill>
                <a:srgbClr val="99CC00"/>
              </a:solidFill>
              <a:prstDash val="solid"/>
            </a:ln>
          </c:spPr>
          <c:marker>
            <c:symbol val="triangle"/>
            <c:size val="13"/>
            <c:spPr>
              <a:solidFill>
                <a:srgbClr val="99CC00"/>
              </a:solidFill>
              <a:ln>
                <a:solidFill>
                  <a:srgbClr val="99CC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20.126584900000001</c:v>
                </c:pt>
                <c:pt idx="1">
                  <c:v>11.6460492</c:v>
                </c:pt>
                <c:pt idx="2">
                  <c:v>18.376334999999987</c:v>
                </c:pt>
                <c:pt idx="3">
                  <c:v>38.304516500000005</c:v>
                </c:pt>
                <c:pt idx="4">
                  <c:v>59.859186999999991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SA</c:v>
                </c:pt>
              </c:strCache>
            </c:strRef>
          </c:tx>
          <c:spPr>
            <a:ln w="14139">
              <a:solidFill>
                <a:srgbClr val="800080"/>
              </a:solidFill>
              <a:prstDash val="solid"/>
            </a:ln>
          </c:spPr>
          <c:marker>
            <c:symbol val="diamond"/>
            <c:size val="13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33.263493000000011</c:v>
                </c:pt>
                <c:pt idx="1">
                  <c:v>17.909612999999922</c:v>
                </c:pt>
                <c:pt idx="2">
                  <c:v>25.758378</c:v>
                </c:pt>
                <c:pt idx="3">
                  <c:v>13.126154</c:v>
                </c:pt>
                <c:pt idx="4">
                  <c:v>42.627909000000002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Sheet1!$F$1</c:f>
              <c:strCache>
                <c:ptCount val="1"/>
                <c:pt idx="0">
                  <c:v>TAS</c:v>
                </c:pt>
              </c:strCache>
            </c:strRef>
          </c:tx>
          <c:spPr>
            <a:ln w="14139">
              <a:solidFill>
                <a:srgbClr val="FF00FF"/>
              </a:solidFill>
              <a:prstDash val="solid"/>
            </a:ln>
          </c:spPr>
          <c:marker>
            <c:symbol val="circle"/>
            <c:size val="13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Sheet1!$F$2:$F$6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6.9196070000000125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Sheet1!$G$1</c:f>
              <c:strCache>
                <c:ptCount val="1"/>
                <c:pt idx="0">
                  <c:v>VIC</c:v>
                </c:pt>
              </c:strCache>
            </c:strRef>
          </c:tx>
          <c:spPr>
            <a:ln w="14139">
              <a:solidFill>
                <a:srgbClr val="00FFFF"/>
              </a:solidFill>
              <a:prstDash val="solid"/>
            </a:ln>
          </c:spPr>
          <c:marker>
            <c:symbol val="triangle"/>
            <c:size val="13"/>
            <c:spPr>
              <a:solidFill>
                <a:srgbClr val="00FFFF"/>
              </a:solidFill>
              <a:ln>
                <a:solidFill>
                  <a:srgbClr val="00FFFF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Sheet1!$G$2:$G$6</c:f>
              <c:numCache>
                <c:formatCode>General</c:formatCode>
                <c:ptCount val="5"/>
                <c:pt idx="0">
                  <c:v>17.174975000000092</c:v>
                </c:pt>
                <c:pt idx="1">
                  <c:v>9.0261530000000008</c:v>
                </c:pt>
                <c:pt idx="2">
                  <c:v>3.2119840000000002</c:v>
                </c:pt>
                <c:pt idx="3">
                  <c:v>7.5836470000000133</c:v>
                </c:pt>
                <c:pt idx="4">
                  <c:v>16.025455000000001</c:v>
                </c:pt>
              </c:numCache>
            </c:numRef>
          </c:val>
          <c:smooth val="0"/>
        </c:ser>
        <c:ser>
          <c:idx val="5"/>
          <c:order val="6"/>
          <c:tx>
            <c:strRef>
              <c:f>Sheet1!$H$1</c:f>
              <c:strCache>
                <c:ptCount val="1"/>
                <c:pt idx="0">
                  <c:v>WA</c:v>
                </c:pt>
              </c:strCache>
            </c:strRef>
          </c:tx>
          <c:spPr>
            <a:ln w="14139">
              <a:solidFill>
                <a:srgbClr val="FF6600"/>
              </a:solidFill>
              <a:prstDash val="solid"/>
            </a:ln>
          </c:spPr>
          <c:marker>
            <c:symbol val="star"/>
            <c:size val="13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Sheet1!$H$2:$H$6</c:f>
              <c:numCache>
                <c:formatCode>General</c:formatCode>
                <c:ptCount val="5"/>
                <c:pt idx="0">
                  <c:v>34.973076000000006</c:v>
                </c:pt>
                <c:pt idx="1">
                  <c:v>87.469416000000024</c:v>
                </c:pt>
                <c:pt idx="2">
                  <c:v>38.906607999999999</c:v>
                </c:pt>
                <c:pt idx="3">
                  <c:v>25.801806000000031</c:v>
                </c:pt>
                <c:pt idx="4">
                  <c:v>43.655677499999996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098176"/>
        <c:axId val="127192448"/>
      </c:lineChart>
      <c:catAx>
        <c:axId val="130098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3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41794871794871996"/>
              <c:y val="0.85515320334261802"/>
            </c:manualLayout>
          </c:layout>
          <c:overlay val="0"/>
          <c:spPr>
            <a:noFill/>
            <a:ln w="2827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139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3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719244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27192448"/>
        <c:scaling>
          <c:orientation val="minMax"/>
          <c:max val="2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97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per 100 000</a:t>
                </a:r>
              </a:p>
            </c:rich>
          </c:tx>
          <c:layout>
            <c:manualLayout>
              <c:xMode val="edge"/>
              <c:yMode val="edge"/>
              <c:x val="7.6923076923077014E-3"/>
              <c:y val="4.4568245125348523E-2"/>
            </c:manualLayout>
          </c:layout>
          <c:overlay val="0"/>
          <c:spPr>
            <a:noFill/>
            <a:ln w="2827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139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3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30098176"/>
        <c:crosses val="autoZero"/>
        <c:crossBetween val="midCat"/>
        <c:majorUnit val="50"/>
        <c:minorUnit val="1"/>
      </c:valAx>
      <c:spPr>
        <a:noFill/>
        <a:ln w="28279">
          <a:noFill/>
        </a:ln>
      </c:spPr>
    </c:plotArea>
    <c:legend>
      <c:legendPos val="r"/>
      <c:layout>
        <c:manualLayout>
          <c:xMode val="edge"/>
          <c:yMode val="edge"/>
          <c:x val="0"/>
          <c:y val="0.89972144846796698"/>
          <c:w val="0.94102564102564101"/>
          <c:h val="8.9136490250697545E-2"/>
        </c:manualLayout>
      </c:layout>
      <c:overlay val="0"/>
      <c:spPr>
        <a:noFill/>
        <a:ln w="28279">
          <a:noFill/>
        </a:ln>
      </c:spPr>
      <c:txPr>
        <a:bodyPr/>
        <a:lstStyle/>
        <a:p>
          <a:pPr>
            <a:defRPr sz="1225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5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30839002267495"/>
          <c:y val="3.664921465968609E-2"/>
          <c:w val="0.82086167800453869"/>
          <c:h val="0.7670157068062836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NSW</c:v>
                </c:pt>
              </c:strCache>
            </c:strRef>
          </c:tx>
          <c:spPr>
            <a:ln w="12648">
              <a:solidFill>
                <a:srgbClr val="FF0000"/>
              </a:solidFill>
              <a:prstDash val="solid"/>
            </a:ln>
          </c:spPr>
          <c:marker>
            <c:symbol val="diamond"/>
            <c:size val="11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6.8173505999999815</c:v>
                </c:pt>
                <c:pt idx="1">
                  <c:v>6.3598676000000003</c:v>
                </c:pt>
                <c:pt idx="2">
                  <c:v>7.8441784999999955</c:v>
                </c:pt>
                <c:pt idx="3">
                  <c:v>6.2057141999999965</c:v>
                </c:pt>
                <c:pt idx="4">
                  <c:v>6.3286160999999881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NT</c:v>
                </c:pt>
              </c:strCache>
            </c:strRef>
          </c:tx>
          <c:spPr>
            <a:ln w="12648">
              <a:solidFill>
                <a:srgbClr val="008000"/>
              </a:solidFill>
              <a:prstDash val="solid"/>
            </a:ln>
          </c:spPr>
          <c:marker>
            <c:symbol val="circle"/>
            <c:size val="11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7.4841766999999955</c:v>
                </c:pt>
                <c:pt idx="1">
                  <c:v>9.5650929000000247</c:v>
                </c:pt>
                <c:pt idx="2">
                  <c:v>0.58793189999999951</c:v>
                </c:pt>
                <c:pt idx="3">
                  <c:v>1.5710478000000001</c:v>
                </c:pt>
                <c:pt idx="4">
                  <c:v>1.3347353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QLD</c:v>
                </c:pt>
              </c:strCache>
            </c:strRef>
          </c:tx>
          <c:spPr>
            <a:ln w="12648">
              <a:solidFill>
                <a:srgbClr val="99CC00"/>
              </a:solidFill>
              <a:prstDash val="solid"/>
            </a:ln>
          </c:spPr>
          <c:marker>
            <c:symbol val="triangle"/>
            <c:size val="11"/>
            <c:spPr>
              <a:solidFill>
                <a:srgbClr val="99CC00"/>
              </a:solidFill>
              <a:ln>
                <a:solidFill>
                  <a:srgbClr val="99CC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5.0068728000000009</c:v>
                </c:pt>
                <c:pt idx="1">
                  <c:v>4.085637600000001</c:v>
                </c:pt>
                <c:pt idx="2">
                  <c:v>3.8342494999999901</c:v>
                </c:pt>
                <c:pt idx="3">
                  <c:v>3.7472465000000001</c:v>
                </c:pt>
                <c:pt idx="4">
                  <c:v>5.1484250999999945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SA</c:v>
                </c:pt>
              </c:strCache>
            </c:strRef>
          </c:tx>
          <c:spPr>
            <a:ln w="12648">
              <a:solidFill>
                <a:srgbClr val="800080"/>
              </a:solidFill>
              <a:prstDash val="solid"/>
            </a:ln>
          </c:spPr>
          <c:marker>
            <c:symbol val="diamond"/>
            <c:size val="11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2.3659965000000001</c:v>
                </c:pt>
                <c:pt idx="1">
                  <c:v>2.9144041999999977</c:v>
                </c:pt>
                <c:pt idx="2">
                  <c:v>3.0128179999999967</c:v>
                </c:pt>
                <c:pt idx="3">
                  <c:v>1.2225952999999961</c:v>
                </c:pt>
                <c:pt idx="4">
                  <c:v>1.7722104000000001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Sheet1!$F$1</c:f>
              <c:strCache>
                <c:ptCount val="1"/>
                <c:pt idx="0">
                  <c:v>TAS</c:v>
                </c:pt>
              </c:strCache>
            </c:strRef>
          </c:tx>
          <c:spPr>
            <a:ln w="12648">
              <a:solidFill>
                <a:srgbClr val="FF00FF"/>
              </a:solidFill>
              <a:prstDash val="solid"/>
            </a:ln>
          </c:spPr>
          <c:marker>
            <c:symbol val="circle"/>
            <c:size val="11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Sheet1!$F$2:$F$6</c:f>
              <c:numCache>
                <c:formatCode>General</c:formatCode>
                <c:ptCount val="5"/>
                <c:pt idx="0">
                  <c:v>1.5949379000000001</c:v>
                </c:pt>
                <c:pt idx="1">
                  <c:v>1.6923314</c:v>
                </c:pt>
                <c:pt idx="2">
                  <c:v>2.3000143999999998</c:v>
                </c:pt>
                <c:pt idx="3">
                  <c:v>1.3379343999999944</c:v>
                </c:pt>
                <c:pt idx="4">
                  <c:v>1.1776745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Sheet1!$G$1</c:f>
              <c:strCache>
                <c:ptCount val="1"/>
                <c:pt idx="0">
                  <c:v>VIC</c:v>
                </c:pt>
              </c:strCache>
            </c:strRef>
          </c:tx>
          <c:spPr>
            <a:ln w="12648">
              <a:solidFill>
                <a:srgbClr val="33CCCC"/>
              </a:solidFill>
              <a:prstDash val="solid"/>
            </a:ln>
          </c:spPr>
          <c:marker>
            <c:symbol val="diamond"/>
            <c:size val="11"/>
            <c:spPr>
              <a:solidFill>
                <a:srgbClr val="33CCCC"/>
              </a:solidFill>
              <a:ln>
                <a:solidFill>
                  <a:srgbClr val="33CCCC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Sheet1!$G$2:$G$6</c:f>
              <c:numCache>
                <c:formatCode>General</c:formatCode>
                <c:ptCount val="5"/>
                <c:pt idx="0">
                  <c:v>7.9171053999999854</c:v>
                </c:pt>
                <c:pt idx="1">
                  <c:v>7.0015079999999985</c:v>
                </c:pt>
                <c:pt idx="2">
                  <c:v>7.1513393999999986</c:v>
                </c:pt>
                <c:pt idx="3">
                  <c:v>5.4537886000000011</c:v>
                </c:pt>
                <c:pt idx="4">
                  <c:v>6.0054662000000008</c:v>
                </c:pt>
              </c:numCache>
            </c:numRef>
          </c:val>
          <c:smooth val="0"/>
        </c:ser>
        <c:ser>
          <c:idx val="5"/>
          <c:order val="6"/>
          <c:tx>
            <c:strRef>
              <c:f>Sheet1!$H$1</c:f>
              <c:strCache>
                <c:ptCount val="1"/>
                <c:pt idx="0">
                  <c:v>WA</c:v>
                </c:pt>
              </c:strCache>
            </c:strRef>
          </c:tx>
          <c:spPr>
            <a:ln w="12648">
              <a:solidFill>
                <a:srgbClr val="FF6600"/>
              </a:solidFill>
              <a:prstDash val="solid"/>
            </a:ln>
          </c:spPr>
          <c:marker>
            <c:symbol val="star"/>
            <c:size val="11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Sheet1!$H$2:$H$6</c:f>
              <c:numCache>
                <c:formatCode>General</c:formatCode>
                <c:ptCount val="5"/>
                <c:pt idx="0">
                  <c:v>3.4097905000000002</c:v>
                </c:pt>
                <c:pt idx="1">
                  <c:v>4.4847851999999975</c:v>
                </c:pt>
                <c:pt idx="2">
                  <c:v>2.5293533999999998</c:v>
                </c:pt>
                <c:pt idx="3">
                  <c:v>2.9829533999999978</c:v>
                </c:pt>
                <c:pt idx="4">
                  <c:v>4.2706700000000115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081984"/>
        <c:axId val="127194176"/>
      </c:lineChart>
      <c:catAx>
        <c:axId val="127081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7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37414965986394638"/>
              <c:y val="0.90314136125654498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9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719417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27194176"/>
        <c:scaling>
          <c:orientation val="minMax"/>
          <c:max val="2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046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7081984"/>
        <c:crosses val="autoZero"/>
        <c:crossBetween val="midCat"/>
        <c:majorUnit val="50"/>
        <c:minorUnit val="1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38818678877245"/>
          <c:y val="5.7207254498593103E-2"/>
          <c:w val="0.78810166955334904"/>
          <c:h val="0.70833333333333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Newly acquired hepatitis B</c:v>
                </c:pt>
              </c:strCache>
            </c:strRef>
          </c:tx>
          <c:spPr>
            <a:solidFill>
              <a:schemeClr val="accent1"/>
            </a:solidFill>
            <a:ln w="1275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100</c:v>
                </c:pt>
                <c:pt idx="1">
                  <c:v>80.645161290322577</c:v>
                </c:pt>
                <c:pt idx="2">
                  <c:v>100</c:v>
                </c:pt>
                <c:pt idx="3">
                  <c:v>65.217391304347927</c:v>
                </c:pt>
                <c:pt idx="4">
                  <c:v>100</c:v>
                </c:pt>
                <c:pt idx="5">
                  <c:v>92.307692307692278</c:v>
                </c:pt>
                <c:pt idx="6">
                  <c:v>89.552238805970148</c:v>
                </c:pt>
                <c:pt idx="7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Hepatitis C</c:v>
                </c:pt>
              </c:strCache>
            </c:strRef>
          </c:tx>
          <c:spPr>
            <a:solidFill>
              <a:srgbClr val="FF0000"/>
            </a:solidFill>
            <a:ln w="1275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17.277486910994771</c:v>
                </c:pt>
                <c:pt idx="1">
                  <c:v>13.259170174383646</c:v>
                </c:pt>
                <c:pt idx="2">
                  <c:v>92.822966507177028</c:v>
                </c:pt>
                <c:pt idx="3">
                  <c:v>44.188911704312105</c:v>
                </c:pt>
                <c:pt idx="4">
                  <c:v>92.576419213973779</c:v>
                </c:pt>
                <c:pt idx="5">
                  <c:v>71.615720524017462</c:v>
                </c:pt>
                <c:pt idx="6">
                  <c:v>31.792896876337078</c:v>
                </c:pt>
                <c:pt idx="7">
                  <c:v>94.795539033457189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0499200"/>
        <c:axId val="36345472"/>
      </c:barChart>
      <c:catAx>
        <c:axId val="404992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State/Territory</a:t>
                </a:r>
              </a:p>
            </c:rich>
          </c:tx>
          <c:layout>
            <c:manualLayout>
              <c:xMode val="edge"/>
              <c:yMode val="edge"/>
              <c:x val="0.47435897435897856"/>
              <c:y val="0.83750000000000002"/>
            </c:manualLayout>
          </c:layout>
          <c:overlay val="0"/>
          <c:spPr>
            <a:noFill/>
            <a:ln w="25512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8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5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363454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6345472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40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% of notifications reporting Aboriginal and Torres Strait Islander status</a:t>
                </a:r>
              </a:p>
            </c:rich>
          </c:tx>
          <c:layout>
            <c:manualLayout>
              <c:xMode val="edge"/>
              <c:yMode val="edge"/>
              <c:x val="0"/>
              <c:y val="5.6249999999999856E-2"/>
            </c:manualLayout>
          </c:layout>
          <c:overlay val="0"/>
          <c:spPr>
            <a:noFill/>
            <a:ln w="25512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8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7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499200"/>
        <c:crosses val="autoZero"/>
        <c:crossBetween val="between"/>
        <c:majorUnit val="25"/>
        <c:minorUnit val="10"/>
      </c:valAx>
      <c:spPr>
        <a:noFill/>
        <a:ln w="25512">
          <a:noFill/>
        </a:ln>
      </c:spPr>
    </c:plotArea>
    <c:legend>
      <c:legendPos val="b"/>
      <c:layout>
        <c:manualLayout>
          <c:xMode val="edge"/>
          <c:yMode val="edge"/>
          <c:x val="0.11072261072261133"/>
          <c:y val="0.93541666666666656"/>
          <c:w val="0.43822843822843832"/>
          <c:h val="6.0416666666666834E-2"/>
        </c:manualLayout>
      </c:layout>
      <c:overlay val="0"/>
      <c:spPr>
        <a:solidFill>
          <a:schemeClr val="bg1"/>
        </a:solidFill>
        <a:ln w="25512">
          <a:noFill/>
        </a:ln>
      </c:spPr>
      <c:txPr>
        <a:bodyPr/>
        <a:lstStyle/>
        <a:p>
          <a:pPr>
            <a:defRPr sz="1291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5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77953714981688"/>
          <c:y val="4.3659043659043717E-2"/>
          <c:w val="0.83313032886722971"/>
          <c:h val="0.669438669438671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32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18.125034855836226</c:v>
                </c:pt>
                <c:pt idx="1">
                  <c:v>8.0723280594123334</c:v>
                </c:pt>
                <c:pt idx="2">
                  <c:v>36.490061526298071</c:v>
                </c:pt>
                <c:pt idx="3">
                  <c:v>119.26209749042081</c:v>
                </c:pt>
                <c:pt idx="4">
                  <c:v>112.02607152209933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321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7.1656106792602303</c:v>
                </c:pt>
                <c:pt idx="1">
                  <c:v>1.7058249723853136</c:v>
                </c:pt>
                <c:pt idx="2">
                  <c:v>1.4114198544995498</c:v>
                </c:pt>
                <c:pt idx="3">
                  <c:v>1.175175590819528</c:v>
                </c:pt>
                <c:pt idx="4">
                  <c:v>6.0332553032314111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596992"/>
        <c:axId val="127196480"/>
      </c:barChart>
      <c:catAx>
        <c:axId val="128596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68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8233861144945545"/>
              <c:y val="0.88149688149688199"/>
            </c:manualLayout>
          </c:layout>
          <c:overlay val="0"/>
          <c:spPr>
            <a:noFill/>
            <a:ln w="2664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33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2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71964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719648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68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Rate per 100 000</a:t>
                </a:r>
              </a:p>
            </c:rich>
          </c:tx>
          <c:layout>
            <c:manualLayout>
              <c:xMode val="edge"/>
              <c:yMode val="edge"/>
              <c:x val="4.8721071863581024E-2"/>
              <c:y val="0.21829521829521939"/>
            </c:manualLayout>
          </c:layout>
          <c:overlay val="0"/>
          <c:spPr>
            <a:noFill/>
            <a:ln w="2664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2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8596992"/>
        <c:crosses val="autoZero"/>
        <c:crossBetween val="between"/>
      </c:valAx>
      <c:spPr>
        <a:noFill/>
        <a:ln w="26641">
          <a:noFill/>
        </a:ln>
      </c:spPr>
    </c:plotArea>
    <c:legend>
      <c:legendPos val="r"/>
      <c:layout>
        <c:manualLayout>
          <c:xMode val="edge"/>
          <c:yMode val="edge"/>
          <c:x val="0"/>
          <c:y val="0.93970893970893998"/>
          <c:w val="0.87576126674786903"/>
          <c:h val="6.0291060291060308E-2"/>
        </c:manualLayout>
      </c:layout>
      <c:overlay val="0"/>
      <c:spPr>
        <a:noFill/>
        <a:ln w="26641">
          <a:noFill/>
        </a:ln>
      </c:spPr>
      <c:txPr>
        <a:bodyPr/>
        <a:lstStyle/>
        <a:p>
          <a:pPr>
            <a:defRPr sz="1348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006090133983742E-2"/>
          <c:y val="6.2205189791778893E-2"/>
          <c:w val="0.86845310596833059"/>
          <c:h val="0.706666122772588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3316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Sheet1!$B$1:$K$1</c:f>
              <c:numCache>
                <c:formatCode>General</c:formatCode>
                <c:ptCount val="10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 formatCode="0">
                  <c:v>2009</c:v>
                </c:pt>
                <c:pt idx="8" formatCode="0">
                  <c:v>2010</c:v>
                </c:pt>
                <c:pt idx="9">
                  <c:v>2011</c:v>
                </c:pt>
              </c:numCache>
            </c:num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5.7051637000000115</c:v>
                </c:pt>
                <c:pt idx="1">
                  <c:v>4.7976407000000014</c:v>
                </c:pt>
                <c:pt idx="2">
                  <c:v>4.1993904999999998</c:v>
                </c:pt>
                <c:pt idx="3">
                  <c:v>3.5083303000000012</c:v>
                </c:pt>
                <c:pt idx="4">
                  <c:v>4.4945115999999841</c:v>
                </c:pt>
                <c:pt idx="5">
                  <c:v>3.9008235</c:v>
                </c:pt>
                <c:pt idx="6">
                  <c:v>3.7273858000000057</c:v>
                </c:pt>
                <c:pt idx="7">
                  <c:v>5.1891897</c:v>
                </c:pt>
                <c:pt idx="8">
                  <c:v>4.3913465</c:v>
                </c:pt>
                <c:pt idx="9">
                  <c:v>4.3504164999999881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3316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Sheet1!$B$1:$K$1</c:f>
              <c:numCache>
                <c:formatCode>General</c:formatCode>
                <c:ptCount val="10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 formatCode="0">
                  <c:v>2009</c:v>
                </c:pt>
                <c:pt idx="8" formatCode="0">
                  <c:v>2010</c:v>
                </c:pt>
                <c:pt idx="9">
                  <c:v>2011</c:v>
                </c:pt>
              </c:numCache>
            </c:numRef>
          </c:cat>
          <c:val>
            <c:numRef>
              <c:f>Sheet1!$B$3:$K$3</c:f>
              <c:numCache>
                <c:formatCode>General</c:formatCode>
                <c:ptCount val="10"/>
                <c:pt idx="0">
                  <c:v>3.8504888999999967</c:v>
                </c:pt>
                <c:pt idx="1">
                  <c:v>3.9834716999999991</c:v>
                </c:pt>
                <c:pt idx="2">
                  <c:v>4.0325933000000003</c:v>
                </c:pt>
                <c:pt idx="3">
                  <c:v>4.3649550999999747</c:v>
                </c:pt>
                <c:pt idx="4">
                  <c:v>4.345168300000001</c:v>
                </c:pt>
                <c:pt idx="5">
                  <c:v>4.5991035000000018</c:v>
                </c:pt>
                <c:pt idx="6">
                  <c:v>4.2989119999999881</c:v>
                </c:pt>
                <c:pt idx="7">
                  <c:v>4.4862131000000147</c:v>
                </c:pt>
                <c:pt idx="8" formatCode="0.00">
                  <c:v>4.3807039000000003</c:v>
                </c:pt>
                <c:pt idx="9" formatCode="0.00">
                  <c:v>4.9704677000000137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984512"/>
        <c:axId val="129803968"/>
      </c:lineChart>
      <c:catAx>
        <c:axId val="129984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400"/>
                  <a:t>Year</a:t>
                </a:r>
              </a:p>
            </c:rich>
          </c:tx>
          <c:layout>
            <c:manualLayout>
              <c:xMode val="edge"/>
              <c:yMode val="edge"/>
              <c:x val="0.49086479991705417"/>
              <c:y val="0.84310584604071992"/>
            </c:manualLayout>
          </c:layout>
          <c:overlay val="0"/>
          <c:spPr>
            <a:noFill/>
            <a:ln w="2663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32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98039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98039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68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
per 100 000</a:t>
                </a:r>
              </a:p>
            </c:rich>
          </c:tx>
          <c:layout>
            <c:manualLayout>
              <c:xMode val="edge"/>
              <c:yMode val="edge"/>
              <c:x val="0"/>
              <c:y val="0.20997920997921021"/>
            </c:manualLayout>
          </c:layout>
          <c:overlay val="0"/>
          <c:spPr>
            <a:noFill/>
            <a:ln w="2663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1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9984512"/>
        <c:crosses val="autoZero"/>
        <c:crossBetween val="midCat"/>
      </c:valAx>
      <c:spPr>
        <a:noFill/>
        <a:ln w="26633">
          <a:noFill/>
        </a:ln>
      </c:spPr>
    </c:plotArea>
    <c:legend>
      <c:legendPos val="r"/>
      <c:layout>
        <c:manualLayout>
          <c:xMode val="edge"/>
          <c:yMode val="edge"/>
          <c:x val="0"/>
          <c:y val="0.8895921509500313"/>
          <c:w val="0.93741131497064756"/>
          <c:h val="5.3444421901991793E-2"/>
        </c:manualLayout>
      </c:layout>
      <c:overlay val="0"/>
      <c:spPr>
        <a:noFill/>
        <a:ln w="26633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2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8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38686131386887"/>
          <c:y val="3.4951456310679592E-2"/>
          <c:w val="0.81508515815085203"/>
          <c:h val="0.66990291262136292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13517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5.9186700748341989</c:v>
                </c:pt>
                <c:pt idx="1">
                  <c:v>5.5487531951570643</c:v>
                </c:pt>
                <c:pt idx="2">
                  <c:v>7.3983375935427302</c:v>
                </c:pt>
                <c:pt idx="3">
                  <c:v>5.5487531951570643</c:v>
                </c:pt>
                <c:pt idx="4">
                  <c:v>6.288586954511322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Sheet1!$A$3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13517">
              <a:solidFill>
                <a:schemeClr val="tx1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1.0789930836543338</c:v>
                </c:pt>
                <c:pt idx="1">
                  <c:v>1.4386574448724461</c:v>
                </c:pt>
                <c:pt idx="2">
                  <c:v>1.0789930836543338</c:v>
                </c:pt>
                <c:pt idx="3">
                  <c:v>2.517650528526779</c:v>
                </c:pt>
                <c:pt idx="4">
                  <c:v>1.7983218060905559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13517">
              <a:solidFill>
                <a:srgbClr val="FF0000"/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7.7249416955827179</c:v>
                </c:pt>
                <c:pt idx="1">
                  <c:v>7.3330968269661945</c:v>
                </c:pt>
                <c:pt idx="2">
                  <c:v>7.1231799330644945</c:v>
                </c:pt>
                <c:pt idx="3">
                  <c:v>7.2911134481858628</c:v>
                </c:pt>
                <c:pt idx="4">
                  <c:v>7.9908364278582065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13517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Sheet1!$B$5:$F$5</c:f>
              <c:numCache>
                <c:formatCode>General</c:formatCode>
                <c:ptCount val="5"/>
                <c:pt idx="0">
                  <c:v>0.47765274345312075</c:v>
                </c:pt>
                <c:pt idx="1">
                  <c:v>0.43671107972856832</c:v>
                </c:pt>
                <c:pt idx="2">
                  <c:v>0.40941663724553284</c:v>
                </c:pt>
                <c:pt idx="3">
                  <c:v>0.25929720358883679</c:v>
                </c:pt>
                <c:pt idx="4">
                  <c:v>0.47765274345312075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042368"/>
        <c:axId val="129806272"/>
      </c:lineChart>
      <c:catAx>
        <c:axId val="1300423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9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1094890510949065"/>
              <c:y val="0.7786407766990382"/>
            </c:manualLayout>
          </c:layout>
          <c:overlay val="0"/>
          <c:spPr>
            <a:noFill/>
            <a:ln w="2703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37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9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98062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980627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9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Rate per 100 000</a:t>
                </a:r>
              </a:p>
            </c:rich>
          </c:tx>
          <c:layout>
            <c:manualLayout>
              <c:xMode val="edge"/>
              <c:yMode val="edge"/>
              <c:x val="1.9464720194647372E-2"/>
              <c:y val="0.22135922330097088"/>
            </c:manualLayout>
          </c:layout>
          <c:overlay val="0"/>
          <c:spPr>
            <a:noFill/>
            <a:ln w="2703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51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9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30042368"/>
        <c:crosses val="autoZero"/>
        <c:crossBetween val="midCat"/>
      </c:valAx>
      <c:spPr>
        <a:noFill/>
        <a:ln w="27033">
          <a:noFill/>
        </a:ln>
      </c:spPr>
    </c:plotArea>
    <c:legend>
      <c:legendPos val="b"/>
      <c:layout>
        <c:manualLayout>
          <c:xMode val="edge"/>
          <c:yMode val="edge"/>
          <c:x val="0"/>
          <c:y val="0.83106796116504555"/>
          <c:w val="1"/>
          <c:h val="8.0861745043526723E-2"/>
        </c:manualLayout>
      </c:layout>
      <c:overlay val="0"/>
      <c:spPr>
        <a:solidFill>
          <a:schemeClr val="bg1"/>
        </a:solidFill>
        <a:ln w="27033">
          <a:noFill/>
        </a:ln>
      </c:spPr>
      <c:txPr>
        <a:bodyPr/>
        <a:lstStyle/>
        <a:p>
          <a:pPr>
            <a:defRPr sz="1171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4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50913520097436"/>
          <c:y val="3.95010395010396E-2"/>
          <c:w val="0.85140073081607803"/>
          <c:h val="0.744282744282741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709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8</c:v>
                </c:pt>
                <c:pt idx="1">
                  <c:v>2</c:v>
                </c:pt>
                <c:pt idx="2">
                  <c:v>4</c:v>
                </c:pt>
                <c:pt idx="3">
                  <c:v>0</c:v>
                </c:pt>
                <c:pt idx="4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709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7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100736"/>
        <c:axId val="129809152"/>
      </c:barChart>
      <c:catAx>
        <c:axId val="130100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51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7259439707673601"/>
              <c:y val="0.88149688149688199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42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4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98091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9809152"/>
        <c:scaling>
          <c:orientation val="minMax"/>
          <c:max val="10"/>
        </c:scaling>
        <c:delete val="0"/>
        <c:axPos val="l"/>
        <c:title>
          <c:tx>
            <c:rich>
              <a:bodyPr/>
              <a:lstStyle/>
              <a:p>
                <a:pPr>
                  <a:defRPr sz="151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 dirty="0"/>
                  <a:t>Rate per 100 </a:t>
                </a:r>
                <a:r>
                  <a:rPr lang="it-IT" dirty="0" smtClean="0"/>
                  <a:t>000</a:t>
                </a:r>
                <a:endParaRPr lang="it-IT" dirty="0"/>
              </a:p>
            </c:rich>
          </c:tx>
          <c:layout>
            <c:manualLayout>
              <c:xMode val="edge"/>
              <c:yMode val="edge"/>
              <c:x val="3.2886723507917284E-2"/>
              <c:y val="0.25155925155925202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70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4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30100736"/>
        <c:crosses val="autoZero"/>
        <c:crossBetween val="between"/>
      </c:valAx>
      <c:spPr>
        <a:noFill/>
        <a:ln w="27417">
          <a:noFill/>
        </a:ln>
      </c:spPr>
    </c:plotArea>
    <c:legend>
      <c:legendPos val="r"/>
      <c:layout>
        <c:manualLayout>
          <c:xMode val="edge"/>
          <c:yMode val="edge"/>
          <c:x val="0"/>
          <c:y val="0.94178794178793646"/>
          <c:w val="0.87576126674786903"/>
          <c:h val="6.0291060291060308E-2"/>
        </c:manualLayout>
      </c:layout>
      <c:overlay val="0"/>
      <c:spPr>
        <a:noFill/>
        <a:ln w="27417">
          <a:noFill/>
        </a:ln>
      </c:spPr>
      <c:txPr>
        <a:bodyPr/>
        <a:lstStyle/>
        <a:p>
          <a:pPr>
            <a:defRPr sz="1387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65060240963761"/>
          <c:y val="1.0416666666666703E-2"/>
          <c:w val="0.79638554216867563"/>
          <c:h val="0.82708333333333461"/>
        </c:manualLayout>
      </c:layout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axId val="131506176"/>
        <c:axId val="129809728"/>
      </c:barChart>
      <c:catAx>
        <c:axId val="131506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03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298097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98097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l">
                  <a:defRPr sz="1605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/>
                  <a:t>HIV prevalence per 100 000</a:t>
                </a:r>
              </a:p>
            </c:rich>
          </c:tx>
          <c:layout>
            <c:manualLayout>
              <c:xMode val="edge"/>
              <c:yMode val="edge"/>
              <c:x val="0.39397590361446216"/>
              <c:y val="0.91666666666666596"/>
            </c:manualLayout>
          </c:layout>
          <c:overlay val="0"/>
          <c:spPr>
            <a:noFill/>
            <a:ln w="2548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4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31506176"/>
        <c:crosses val="autoZero"/>
        <c:crossBetween val="between"/>
      </c:valAx>
      <c:spPr>
        <a:noFill/>
        <a:ln w="2548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8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28117213196657"/>
          <c:y val="8.3333333333333506E-3"/>
          <c:w val="0.79638554216867563"/>
          <c:h val="0.8270833333333346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  HIV prevalence</c:v>
                </c:pt>
              </c:strCache>
            </c:strRef>
          </c:tx>
          <c:spPr>
            <a:solidFill>
              <a:schemeClr val="accent1"/>
            </a:solidFill>
            <a:ln w="1192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Sheet1!$A$2:$A$18</c:f>
              <c:strCache>
                <c:ptCount val="17"/>
                <c:pt idx="0">
                  <c:v>Thailand</c:v>
                </c:pt>
                <c:pt idx="1">
                  <c:v>Papua New Guinea</c:v>
                </c:pt>
                <c:pt idx="2">
                  <c:v>Myanmar</c:v>
                </c:pt>
                <c:pt idx="3">
                  <c:v>Cambodia</c:v>
                </c:pt>
                <c:pt idx="4">
                  <c:v>Malaysia</c:v>
                </c:pt>
                <c:pt idx="5">
                  <c:v>United States</c:v>
                </c:pt>
                <c:pt idx="6">
                  <c:v>Spain</c:v>
                </c:pt>
                <c:pt idx="7">
                  <c:v>Vietnam</c:v>
                </c:pt>
                <c:pt idx="8">
                  <c:v>France</c:v>
                </c:pt>
                <c:pt idx="9">
                  <c:v>Italy</c:v>
                </c:pt>
                <c:pt idx="10">
                  <c:v>India</c:v>
                </c:pt>
                <c:pt idx="11">
                  <c:v>Indonesia</c:v>
                </c:pt>
                <c:pt idx="12">
                  <c:v>Canada</c:v>
                </c:pt>
                <c:pt idx="13">
                  <c:v>United Kingdom</c:v>
                </c:pt>
                <c:pt idx="14">
                  <c:v>Australia</c:v>
                </c:pt>
                <c:pt idx="15">
                  <c:v>China</c:v>
                </c:pt>
                <c:pt idx="16">
                  <c:v>New Zealand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1300</c:v>
                </c:pt>
                <c:pt idx="1">
                  <c:v>900</c:v>
                </c:pt>
                <c:pt idx="2">
                  <c:v>600</c:v>
                </c:pt>
                <c:pt idx="3">
                  <c:v>500</c:v>
                </c:pt>
                <c:pt idx="4">
                  <c:v>500</c:v>
                </c:pt>
                <c:pt idx="5">
                  <c:v>456</c:v>
                </c:pt>
                <c:pt idx="6">
                  <c:v>400</c:v>
                </c:pt>
                <c:pt idx="7">
                  <c:v>400</c:v>
                </c:pt>
                <c:pt idx="8">
                  <c:v>400</c:v>
                </c:pt>
                <c:pt idx="9">
                  <c:v>300</c:v>
                </c:pt>
                <c:pt idx="10">
                  <c:v>300</c:v>
                </c:pt>
                <c:pt idx="11">
                  <c:v>200</c:v>
                </c:pt>
                <c:pt idx="12">
                  <c:v>200</c:v>
                </c:pt>
                <c:pt idx="13">
                  <c:v>150</c:v>
                </c:pt>
                <c:pt idx="14">
                  <c:v>115</c:v>
                </c:pt>
                <c:pt idx="15">
                  <c:v>100</c:v>
                </c:pt>
                <c:pt idx="16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axId val="140339712"/>
        <c:axId val="40348480"/>
      </c:barChart>
      <c:catAx>
        <c:axId val="1403397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98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4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3484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0348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l">
                  <a:defRPr sz="1479" b="1" i="0" u="none" strike="noStrike" baseline="0">
                    <a:solidFill>
                      <a:srgbClr val="1C268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/>
                  <a:t>HIV prevalence per 100 000</a:t>
                </a:r>
              </a:p>
            </c:rich>
          </c:tx>
          <c:layout>
            <c:manualLayout>
              <c:xMode val="edge"/>
              <c:yMode val="edge"/>
              <c:x val="0.39397572828149097"/>
              <c:y val="0.91666661164209862"/>
            </c:manualLayout>
          </c:layout>
          <c:overlay val="0"/>
          <c:spPr>
            <a:noFill/>
            <a:ln w="2384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298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14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0339712"/>
        <c:crosses val="autoZero"/>
        <c:crossBetween val="between"/>
      </c:valAx>
      <c:spPr>
        <a:noFill/>
        <a:ln w="2538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6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74358974359051"/>
          <c:y val="4.1899441340782106E-2"/>
          <c:w val="0.80512820512820504"/>
          <c:h val="0.726256983240222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507712"/>
        <c:axId val="40350784"/>
      </c:barChart>
      <c:catAx>
        <c:axId val="131507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6923076923077084"/>
              <c:y val="0.85195530726257218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35078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40350784"/>
        <c:scaling>
          <c:orientation val="minMax"/>
          <c:max val="5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398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Number of diagnoses</a:t>
                </a:r>
              </a:p>
            </c:rich>
          </c:tx>
          <c:layout>
            <c:manualLayout>
              <c:xMode val="edge"/>
              <c:yMode val="edge"/>
              <c:x val="2.5641025641025803E-2"/>
              <c:y val="0.18994413407821381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31507712"/>
        <c:crosses val="autoZero"/>
        <c:crossBetween val="between"/>
        <c:majorUnit val="10"/>
        <c:minorUnit val="1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"/>
          <c:y val="0.91340782122904951"/>
          <c:w val="0.94102564102564101"/>
          <c:h val="8.9385474860335185E-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282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908675799086823E-2"/>
          <c:y val="3.6855036855036896E-2"/>
          <c:w val="0.89269406392694051"/>
          <c:h val="0.805896805896806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14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24</c:v>
                </c:pt>
                <c:pt idx="3">
                  <c:v>42</c:v>
                </c:pt>
                <c:pt idx="4">
                  <c:v>23</c:v>
                </c:pt>
                <c:pt idx="5">
                  <c:v>17</c:v>
                </c:pt>
                <c:pt idx="6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14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19</c:v>
                </c:pt>
                <c:pt idx="3">
                  <c:v>20</c:v>
                </c:pt>
                <c:pt idx="4">
                  <c:v>8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447680"/>
        <c:axId val="40352512"/>
      </c:barChart>
      <c:catAx>
        <c:axId val="1414476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15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1552511415525284"/>
              <c:y val="0.91400491400491402"/>
            </c:manualLayout>
          </c:layout>
          <c:overlay val="0"/>
          <c:spPr>
            <a:noFill/>
            <a:ln w="2522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14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17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35251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40352512"/>
        <c:scaling>
          <c:orientation val="minMax"/>
          <c:max val="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61">
            <a:noFill/>
          </a:ln>
        </c:spPr>
        <c:txPr>
          <a:bodyPr rot="0" vert="horz"/>
          <a:lstStyle/>
          <a:p>
            <a:pPr>
              <a:defRPr sz="1192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1447680"/>
        <c:crosses val="autoZero"/>
        <c:crossBetween val="between"/>
        <c:majorUnit val="10"/>
        <c:minorUnit val="1"/>
      </c:valAx>
      <c:spPr>
        <a:noFill/>
        <a:ln w="2522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74358974359051"/>
          <c:y val="4.1899441340782106E-2"/>
          <c:w val="0.80512820512820504"/>
          <c:h val="0.726256983240222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</c:v>
                </c:pt>
                <c:pt idx="1">
                  <c:v>3.3112582781456927</c:v>
                </c:pt>
                <c:pt idx="2">
                  <c:v>7.2191741264799285</c:v>
                </c:pt>
                <c:pt idx="3">
                  <c:v>15.748031496062968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</c:v>
                </c:pt>
                <c:pt idx="1">
                  <c:v>7.0457267667159744</c:v>
                </c:pt>
                <c:pt idx="2">
                  <c:v>4.6907615451368505</c:v>
                </c:pt>
                <c:pt idx="3">
                  <c:v>2.8901734104046182</c:v>
                </c:pt>
                <c:pt idx="4">
                  <c:v>3.0374825344754268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508224"/>
        <c:axId val="141493376"/>
      </c:barChart>
      <c:catAx>
        <c:axId val="131508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6923076923077084"/>
              <c:y val="0.85195530726257218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149337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1493376"/>
        <c:scaling>
          <c:orientation val="minMax"/>
          <c:max val="18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1.0256410256410303E-2"/>
              <c:y val="4.7486033519553134E-2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31508224"/>
        <c:crosses val="autoZero"/>
        <c:crossBetween val="between"/>
        <c:majorUnit val="2"/>
        <c:minorUnit val="1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"/>
          <c:y val="0.91340782122904951"/>
          <c:w val="0.94102564102564101"/>
          <c:h val="8.9385474860335185E-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282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505668934241285E-2"/>
          <c:y val="3.9267015706806387E-2"/>
          <c:w val="0.87528344671201797"/>
          <c:h val="0.751308900523563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4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</c:v>
                </c:pt>
                <c:pt idx="1">
                  <c:v>0.29424313310088102</c:v>
                </c:pt>
                <c:pt idx="2">
                  <c:v>1.6871040577664418</c:v>
                </c:pt>
                <c:pt idx="3">
                  <c:v>2.9838679311635867</c:v>
                </c:pt>
                <c:pt idx="4">
                  <c:v>1.595397486347212</c:v>
                </c:pt>
                <c:pt idx="5">
                  <c:v>1.299744867728023</c:v>
                </c:pt>
                <c:pt idx="6">
                  <c:v>0.51691901791589756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48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</c:v>
                </c:pt>
                <c:pt idx="1">
                  <c:v>0.15543880374296681</c:v>
                </c:pt>
                <c:pt idx="2">
                  <c:v>1.3521447506538331</c:v>
                </c:pt>
                <c:pt idx="3">
                  <c:v>1.384275598197396</c:v>
                </c:pt>
                <c:pt idx="4">
                  <c:v>0.53599831696528644</c:v>
                </c:pt>
                <c:pt idx="5">
                  <c:v>0.37038326519516068</c:v>
                </c:pt>
                <c:pt idx="6">
                  <c:v>4.5602213713862506E-2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410880"/>
        <c:axId val="141495104"/>
      </c:barChart>
      <c:catAx>
        <c:axId val="1484108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9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2630385487528438"/>
              <c:y val="0.88743455497382151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9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149510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1495104"/>
        <c:scaling>
          <c:orientation val="minMax"/>
          <c:max val="18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410880"/>
        <c:crosses val="autoZero"/>
        <c:crossBetween val="between"/>
        <c:majorUnit val="2"/>
        <c:minorUnit val="1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89743589743911"/>
          <c:y val="4.17827298050144E-2"/>
          <c:w val="0.75897435897435905"/>
          <c:h val="0.727019498607242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30</c:v>
                </c:pt>
                <c:pt idx="1">
                  <c:v>467</c:v>
                </c:pt>
                <c:pt idx="2">
                  <c:v>660</c:v>
                </c:pt>
                <c:pt idx="3">
                  <c:v>167</c:v>
                </c:pt>
                <c:pt idx="4">
                  <c:v>41</c:v>
                </c:pt>
                <c:pt idx="5">
                  <c:v>19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134</c:v>
                </c:pt>
                <c:pt idx="1">
                  <c:v>937</c:v>
                </c:pt>
                <c:pt idx="2">
                  <c:v>971</c:v>
                </c:pt>
                <c:pt idx="3">
                  <c:v>189</c:v>
                </c:pt>
                <c:pt idx="4">
                  <c:v>65</c:v>
                </c:pt>
                <c:pt idx="5">
                  <c:v>8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500736"/>
        <c:axId val="78460544"/>
      </c:barChart>
      <c:catAx>
        <c:axId val="40500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Age group</a:t>
                </a:r>
              </a:p>
            </c:rich>
          </c:tx>
          <c:layout>
            <c:manualLayout>
              <c:xMode val="edge"/>
              <c:yMode val="edge"/>
              <c:x val="0.49230769230769644"/>
              <c:y val="0.85236768802228358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7846054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78460544"/>
        <c:scaling>
          <c:orientation val="minMax"/>
          <c:max val="12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398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Number of diagnoses</a:t>
                </a:r>
              </a:p>
            </c:rich>
          </c:tx>
          <c:layout>
            <c:manualLayout>
              <c:xMode val="edge"/>
              <c:yMode val="edge"/>
              <c:x val="2.5641025641025883E-2"/>
              <c:y val="0.18941504178273305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500736"/>
        <c:crosses val="autoZero"/>
        <c:crossBetween val="between"/>
        <c:majorUnit val="1000"/>
        <c:minorUnit val="10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9.4871794871794687E-2"/>
          <c:y val="0.91364902506963863"/>
          <c:w val="0.90512820512820502"/>
          <c:h val="8.91364902506976E-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282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006090133983673E-2"/>
          <c:y val="3.95010395010396E-2"/>
          <c:w val="0.86845310596833059"/>
          <c:h val="0.7588357588357590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3337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3337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508736"/>
        <c:axId val="141497408"/>
      </c:lineChart>
      <c:catAx>
        <c:axId val="131508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7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49086479902558144"/>
              <c:y val="0.87733887733888527"/>
            </c:manualLayout>
          </c:layout>
          <c:overlay val="0"/>
          <c:spPr>
            <a:noFill/>
            <a:ln w="26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37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47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14974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1497408"/>
        <c:scaling>
          <c:orientation val="minMax"/>
          <c:max val="6"/>
        </c:scaling>
        <c:delete val="0"/>
        <c:axPos val="l"/>
        <c:title>
          <c:tx>
            <c:rich>
              <a:bodyPr/>
              <a:lstStyle/>
              <a:p>
                <a:pPr>
                  <a:defRPr sz="147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
per 100 000</a:t>
                </a:r>
              </a:p>
            </c:rich>
          </c:tx>
          <c:layout>
            <c:manualLayout>
              <c:xMode val="edge"/>
              <c:yMode val="edge"/>
              <c:x val="0"/>
              <c:y val="0.20997920997921021"/>
            </c:manualLayout>
          </c:layout>
          <c:overlay val="0"/>
          <c:spPr>
            <a:noFill/>
            <a:ln w="26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3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1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31508736"/>
        <c:crosses val="autoZero"/>
        <c:crossBetween val="midCat"/>
      </c:valAx>
      <c:spPr>
        <a:noFill/>
        <a:ln w="26674">
          <a:noFill/>
        </a:ln>
      </c:spPr>
    </c:plotArea>
    <c:legend>
      <c:legendPos val="r"/>
      <c:layout>
        <c:manualLayout>
          <c:xMode val="edge"/>
          <c:yMode val="edge"/>
          <c:x val="0.120584652862363"/>
          <c:y val="0.94178794178793646"/>
          <c:w val="0.87576126674786903"/>
          <c:h val="6.0291060291060308E-2"/>
        </c:manualLayout>
      </c:layout>
      <c:overlay val="0"/>
      <c:spPr>
        <a:noFill/>
        <a:ln w="26674">
          <a:noFill/>
        </a:ln>
      </c:spPr>
      <c:txPr>
        <a:bodyPr/>
        <a:lstStyle/>
        <a:p>
          <a:pPr>
            <a:defRPr sz="1738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9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764920828258"/>
          <c:y val="4.085603112840494E-2"/>
          <c:w val="0.81364190012180593"/>
          <c:h val="0.67315175097276303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people aged 15 - 19 years</c:v>
                </c:pt>
              </c:strCache>
            </c:strRef>
          </c:tx>
          <c:spPr>
            <a:ln w="12603">
              <a:solidFill>
                <a:schemeClr val="tx1"/>
              </a:solidFill>
              <a:prstDash val="solid"/>
            </a:ln>
          </c:spPr>
          <c:marker>
            <c:symbol val="circle"/>
            <c:size val="11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0.0</c:formatCode>
                <c:ptCount val="5"/>
                <c:pt idx="0">
                  <c:v>3.4137848632779235</c:v>
                </c:pt>
                <c:pt idx="1">
                  <c:v>3.4137848632779235</c:v>
                </c:pt>
                <c:pt idx="2">
                  <c:v>3.4137848632779235</c:v>
                </c:pt>
                <c:pt idx="3">
                  <c:v>3.4137848632779235</c:v>
                </c:pt>
                <c:pt idx="4">
                  <c:v>5.1206772949168764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 people aged 15 - 19 years</c:v>
                </c:pt>
              </c:strCache>
            </c:strRef>
          </c:tx>
          <c:spPr>
            <a:ln w="12603">
              <a:solidFill>
                <a:srgbClr val="FF0000"/>
              </a:solidFill>
              <a:prstDash val="solid"/>
            </a:ln>
          </c:spPr>
          <c:marker>
            <c:symbol val="circle"/>
            <c:size val="11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0.0</c:formatCode>
                <c:ptCount val="5"/>
                <c:pt idx="0">
                  <c:v>1.2093269339783079</c:v>
                </c:pt>
                <c:pt idx="1">
                  <c:v>0.68024640036279804</c:v>
                </c:pt>
                <c:pt idx="2">
                  <c:v>0.30233173349457731</c:v>
                </c:pt>
                <c:pt idx="3">
                  <c:v>0.52908053361551144</c:v>
                </c:pt>
                <c:pt idx="4">
                  <c:v>0.22674880012093351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Aboriginal and Torres Strait Islander people aged 20 - 29 years</c:v>
                </c:pt>
              </c:strCache>
            </c:strRef>
          </c:tx>
          <c:spPr>
            <a:ln w="12603">
              <a:solidFill>
                <a:schemeClr val="tx1"/>
              </a:solidFill>
              <a:prstDash val="solid"/>
            </a:ln>
          </c:spPr>
          <c:marker>
            <c:symbol val="triangle"/>
            <c:size val="11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Sheet1!$B$4:$F$4</c:f>
              <c:numCache>
                <c:formatCode>0.0</c:formatCode>
                <c:ptCount val="5"/>
                <c:pt idx="0">
                  <c:v>9.5019775990878106</c:v>
                </c:pt>
                <c:pt idx="1">
                  <c:v>9.5019775990878106</c:v>
                </c:pt>
                <c:pt idx="2">
                  <c:v>4.7509887995439053</c:v>
                </c:pt>
                <c:pt idx="3">
                  <c:v>5.9387359994298814</c:v>
                </c:pt>
                <c:pt idx="4">
                  <c:v>5.9387359994298814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people aged 20 - 29 years</c:v>
                </c:pt>
              </c:strCache>
            </c:strRef>
          </c:tx>
          <c:spPr>
            <a:ln w="12603">
              <a:solidFill>
                <a:srgbClr val="FF0000"/>
              </a:solidFill>
              <a:prstDash val="solid"/>
            </a:ln>
          </c:spPr>
          <c:marker>
            <c:symbol val="triangle"/>
            <c:size val="11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Sheet1!$B$5:$F$5</c:f>
              <c:numCache>
                <c:formatCode>0.0</c:formatCode>
                <c:ptCount val="5"/>
                <c:pt idx="0">
                  <c:v>2.9705795919060201</c:v>
                </c:pt>
                <c:pt idx="1">
                  <c:v>2.6169391642981568</c:v>
                </c:pt>
                <c:pt idx="2">
                  <c:v>2.1218425656471571</c:v>
                </c:pt>
                <c:pt idx="3">
                  <c:v>1.8035661808000818</c:v>
                </c:pt>
                <c:pt idx="4">
                  <c:v>1.5206538387137991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520000"/>
        <c:axId val="141499712"/>
      </c:lineChart>
      <c:catAx>
        <c:axId val="131520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89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115712545676"/>
              <c:y val="0.78793774319065957"/>
            </c:manualLayout>
          </c:layout>
          <c:overlay val="0"/>
          <c:spPr>
            <a:noFill/>
            <a:ln w="2520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03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38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14997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1499712"/>
        <c:scaling>
          <c:orientation val="minMax"/>
          <c:max val="12"/>
        </c:scaling>
        <c:delete val="0"/>
        <c:axPos val="l"/>
        <c:title>
          <c:tx>
            <c:rich>
              <a:bodyPr/>
              <a:lstStyle/>
              <a:p>
                <a:pPr>
                  <a:defRPr sz="1389" b="1" i="0" u="none" strike="noStrike" baseline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3.5322777101096207E-2"/>
              <c:y val="0.12840466926069988"/>
            </c:manualLayout>
          </c:layout>
          <c:overlay val="0"/>
          <c:spPr>
            <a:noFill/>
            <a:ln w="25207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1260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38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31520000"/>
        <c:crosses val="autoZero"/>
        <c:crossBetween val="midCat"/>
      </c:valAx>
      <c:spPr>
        <a:noFill/>
        <a:ln w="25207">
          <a:noFill/>
        </a:ln>
      </c:spPr>
    </c:plotArea>
    <c:legend>
      <c:legendPos val="r"/>
      <c:layout>
        <c:manualLayout>
          <c:xMode val="edge"/>
          <c:yMode val="edge"/>
          <c:x val="2.4360535931790377E-3"/>
          <c:y val="0.84435797665369994"/>
          <c:w val="0.80998781973203249"/>
          <c:h val="0.142023346303502"/>
        </c:manualLayout>
      </c:layout>
      <c:overlay val="0"/>
      <c:spPr>
        <a:solidFill>
          <a:schemeClr val="bg1"/>
        </a:solidFill>
        <a:ln w="25207">
          <a:noFill/>
        </a:ln>
      </c:spPr>
      <c:txPr>
        <a:bodyPr/>
        <a:lstStyle/>
        <a:p>
          <a:pPr>
            <a:defRPr sz="1092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33009708737945"/>
          <c:y val="4.1782729805014227E-2"/>
          <c:w val="0.65048543689320792"/>
          <c:h val="0.7075208913649030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NSW</c:v>
                </c:pt>
              </c:strCache>
            </c:strRef>
          </c:tx>
          <c:spPr>
            <a:ln w="16999">
              <a:solidFill>
                <a:srgbClr val="FF0000"/>
              </a:solidFill>
              <a:prstDash val="solid"/>
            </a:ln>
          </c:spPr>
          <c:marker>
            <c:symbol val="diamond"/>
            <c:size val="16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0.78694740000000063</c:v>
                </c:pt>
                <c:pt idx="1">
                  <c:v>2.9110460999999925</c:v>
                </c:pt>
                <c:pt idx="2">
                  <c:v>2.8320098999999925</c:v>
                </c:pt>
                <c:pt idx="3">
                  <c:v>1.3303161000000001</c:v>
                </c:pt>
                <c:pt idx="4">
                  <c:v>1.8154744999999968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NT</c:v>
                </c:pt>
              </c:strCache>
            </c:strRef>
          </c:tx>
          <c:spPr>
            <a:ln w="16999">
              <a:solidFill>
                <a:srgbClr val="008000"/>
              </a:solidFill>
              <a:prstDash val="solid"/>
            </a:ln>
          </c:spPr>
          <c:marker>
            <c:symbol val="circle"/>
            <c:size val="16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5.4978510000000007</c:v>
                </c:pt>
                <c:pt idx="1">
                  <c:v>12.322829</c:v>
                </c:pt>
                <c:pt idx="2">
                  <c:v>0</c:v>
                </c:pt>
                <c:pt idx="3">
                  <c:v>1.8567639999999999</c:v>
                </c:pt>
                <c:pt idx="4">
                  <c:v>1.2052909999999968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QLD</c:v>
                </c:pt>
              </c:strCache>
            </c:strRef>
          </c:tx>
          <c:spPr>
            <a:ln w="16999">
              <a:solidFill>
                <a:srgbClr val="99CC00"/>
              </a:solidFill>
              <a:prstDash val="solid"/>
            </a:ln>
          </c:spPr>
          <c:marker>
            <c:symbol val="triangle"/>
            <c:size val="16"/>
            <c:spPr>
              <a:solidFill>
                <a:srgbClr val="99CC00"/>
              </a:solidFill>
              <a:ln>
                <a:solidFill>
                  <a:srgbClr val="99CC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4.5248673999999873</c:v>
                </c:pt>
                <c:pt idx="1">
                  <c:v>4.7058806999999945</c:v>
                </c:pt>
                <c:pt idx="2">
                  <c:v>2.1002087</c:v>
                </c:pt>
                <c:pt idx="3">
                  <c:v>7.2250740999999863</c:v>
                </c:pt>
                <c:pt idx="4">
                  <c:v>5.0301153999999872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SA</c:v>
                </c:pt>
              </c:strCache>
            </c:strRef>
          </c:tx>
          <c:spPr>
            <a:ln w="16999">
              <a:solidFill>
                <a:srgbClr val="800080"/>
              </a:solidFill>
              <a:prstDash val="solid"/>
            </a:ln>
          </c:spPr>
          <c:marker>
            <c:symbol val="diamond"/>
            <c:size val="16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2.4994139999999967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TAS</c:v>
                </c:pt>
              </c:strCache>
            </c:strRef>
          </c:tx>
          <c:spPr>
            <a:ln w="16999">
              <a:solidFill>
                <a:srgbClr val="00FFFF"/>
              </a:solidFill>
              <a:prstDash val="solid"/>
            </a:ln>
          </c:spPr>
          <c:marker>
            <c:symbol val="triangle"/>
            <c:size val="16"/>
            <c:spPr>
              <a:solidFill>
                <a:srgbClr val="00FFFF"/>
              </a:solidFill>
              <a:ln>
                <a:solidFill>
                  <a:srgbClr val="00FFFF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Sheet1!$F$2:$F$6</c:f>
              <c:numCache>
                <c:formatCode>General</c:formatCode>
                <c:ptCount val="5"/>
                <c:pt idx="0">
                  <c:v>6.9141859999999795</c:v>
                </c:pt>
                <c:pt idx="1">
                  <c:v>0</c:v>
                </c:pt>
                <c:pt idx="2">
                  <c:v>11.389460000000023</c:v>
                </c:pt>
                <c:pt idx="3">
                  <c:v>0</c:v>
                </c:pt>
                <c:pt idx="4">
                  <c:v>6.9141859999999795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VIC</c:v>
                </c:pt>
              </c:strCache>
            </c:strRef>
          </c:tx>
          <c:spPr>
            <a:ln w="16999">
              <a:solidFill>
                <a:srgbClr val="FF6600"/>
              </a:solidFill>
              <a:prstDash val="solid"/>
            </a:ln>
          </c:spPr>
          <c:marker>
            <c:symbol val="star"/>
            <c:size val="16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Sheet1!$G$2:$G$6</c:f>
              <c:numCache>
                <c:formatCode>General</c:formatCode>
                <c:ptCount val="5"/>
                <c:pt idx="0">
                  <c:v>3.2119840000000002</c:v>
                </c:pt>
                <c:pt idx="1">
                  <c:v>3.1564239999999977</c:v>
                </c:pt>
                <c:pt idx="2">
                  <c:v>8.8279820000000004</c:v>
                </c:pt>
                <c:pt idx="3">
                  <c:v>11.984406000000027</c:v>
                </c:pt>
                <c:pt idx="4">
                  <c:v>3.2119840000000002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WA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Sheet1!$H$2:$H$6</c:f>
              <c:numCache>
                <c:formatCode>General</c:formatCode>
                <c:ptCount val="5"/>
                <c:pt idx="0">
                  <c:v>3.9392849999999977</c:v>
                </c:pt>
                <c:pt idx="1">
                  <c:v>3.7957640000000001</c:v>
                </c:pt>
                <c:pt idx="2">
                  <c:v>0</c:v>
                </c:pt>
                <c:pt idx="3">
                  <c:v>2.650836</c:v>
                </c:pt>
                <c:pt idx="4">
                  <c:v>0.94054470000000001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338176"/>
        <c:axId val="148571840"/>
      </c:lineChart>
      <c:catAx>
        <c:axId val="140338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72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35436893203883696"/>
              <c:y val="0.85236768802228358"/>
            </c:manualLayout>
          </c:layout>
          <c:overlay val="0"/>
          <c:spPr>
            <a:noFill/>
            <a:ln w="339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6999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472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571840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8571840"/>
        <c:scaling>
          <c:orientation val="minMax"/>
          <c:max val="14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305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per 100 000</a:t>
                </a:r>
              </a:p>
            </c:rich>
          </c:tx>
          <c:layout>
            <c:manualLayout>
              <c:xMode val="edge"/>
              <c:yMode val="edge"/>
              <c:x val="1.941747572815547E-2"/>
              <c:y val="6.4066852367688013E-2"/>
            </c:manualLayout>
          </c:layout>
          <c:overlay val="0"/>
          <c:spPr>
            <a:noFill/>
            <a:ln w="339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6999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472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0338176"/>
        <c:crosses val="autoZero"/>
        <c:crossBetween val="midCat"/>
        <c:majorUnit val="2"/>
        <c:minorUnit val="1"/>
      </c:valAx>
      <c:spPr>
        <a:noFill/>
        <a:ln w="33997">
          <a:noFill/>
        </a:ln>
      </c:spPr>
    </c:plotArea>
    <c:legend>
      <c:legendPos val="r"/>
      <c:layout>
        <c:manualLayout>
          <c:xMode val="edge"/>
          <c:yMode val="edge"/>
          <c:x val="0"/>
          <c:y val="0.89969172268799291"/>
          <c:w val="1"/>
          <c:h val="0.100308277312009"/>
        </c:manualLayout>
      </c:layout>
      <c:overlay val="0"/>
      <c:spPr>
        <a:noFill/>
        <a:ln w="33997">
          <a:noFill/>
        </a:ln>
      </c:spPr>
      <c:txPr>
        <a:bodyPr/>
        <a:lstStyle/>
        <a:p>
          <a:pPr>
            <a:defRPr sz="1472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57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2564102564102"/>
          <c:y val="2.8132992327365811E-2"/>
          <c:w val="0.76034526014288206"/>
          <c:h val="0.7510198557018952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NSW</c:v>
                </c:pt>
              </c:strCache>
            </c:strRef>
          </c:tx>
          <c:spPr>
            <a:ln w="14462">
              <a:solidFill>
                <a:srgbClr val="FF0000"/>
              </a:solidFill>
              <a:prstDash val="solid"/>
            </a:ln>
          </c:spPr>
          <c:marker>
            <c:symbol val="diamond"/>
            <c:size val="1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0.82793700000000003</c:v>
                </c:pt>
                <c:pt idx="1">
                  <c:v>0.59362420000000005</c:v>
                </c:pt>
                <c:pt idx="2">
                  <c:v>0.49500040000000084</c:v>
                </c:pt>
                <c:pt idx="3">
                  <c:v>0.48854050000000032</c:v>
                </c:pt>
                <c:pt idx="4">
                  <c:v>0.41651950000000032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NT</c:v>
                </c:pt>
              </c:strCache>
            </c:strRef>
          </c:tx>
          <c:spPr>
            <a:ln w="14462">
              <a:solidFill>
                <a:srgbClr val="008000"/>
              </a:solidFill>
              <a:prstDash val="solid"/>
            </a:ln>
          </c:spPr>
          <c:marker>
            <c:symbol val="circle"/>
            <c:size val="13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3.1798823999999977</c:v>
                </c:pt>
                <c:pt idx="1">
                  <c:v>2.4748915</c:v>
                </c:pt>
                <c:pt idx="2">
                  <c:v>2.3251789999999977</c:v>
                </c:pt>
                <c:pt idx="3">
                  <c:v>1.1625895000000028</c:v>
                </c:pt>
                <c:pt idx="4">
                  <c:v>1.5712701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QLD</c:v>
                </c:pt>
              </c:strCache>
            </c:strRef>
          </c:tx>
          <c:spPr>
            <a:ln w="14462">
              <a:solidFill>
                <a:srgbClr val="99CC00"/>
              </a:solidFill>
              <a:prstDash val="solid"/>
            </a:ln>
          </c:spPr>
          <c:marker>
            <c:symbol val="triangle"/>
            <c:size val="13"/>
            <c:spPr>
              <a:solidFill>
                <a:srgbClr val="99CC00"/>
              </a:solidFill>
              <a:ln>
                <a:solidFill>
                  <a:srgbClr val="99CC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1.4723955</c:v>
                </c:pt>
                <c:pt idx="1">
                  <c:v>0.93913429999999998</c:v>
                </c:pt>
                <c:pt idx="2">
                  <c:v>1.0825194</c:v>
                </c:pt>
                <c:pt idx="3">
                  <c:v>1.1318858000000001</c:v>
                </c:pt>
                <c:pt idx="4">
                  <c:v>0.91563229999999951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SA</c:v>
                </c:pt>
              </c:strCache>
            </c:strRef>
          </c:tx>
          <c:spPr>
            <a:ln w="14462">
              <a:solidFill>
                <a:srgbClr val="800080"/>
              </a:solidFill>
              <a:prstDash val="solid"/>
            </a:ln>
          </c:spPr>
          <c:marker>
            <c:symbol val="diamond"/>
            <c:size val="13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0.71455279999999854</c:v>
                </c:pt>
                <c:pt idx="1">
                  <c:v>0.75630440000000065</c:v>
                </c:pt>
                <c:pt idx="2">
                  <c:v>0.60474200000000156</c:v>
                </c:pt>
                <c:pt idx="3">
                  <c:v>1.3490602999999968</c:v>
                </c:pt>
                <c:pt idx="4">
                  <c:v>0.63531360000000003</c:v>
                </c:pt>
              </c:numCache>
            </c:numRef>
          </c:val>
          <c:smooth val="0"/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TAS</c:v>
                </c:pt>
              </c:strCache>
            </c:strRef>
          </c:tx>
          <c:spPr>
            <a:ln w="14462">
              <a:solidFill>
                <a:srgbClr val="00FFFF"/>
              </a:solidFill>
              <a:prstDash val="solid"/>
            </a:ln>
          </c:spPr>
          <c:marker>
            <c:symbol val="triangle"/>
            <c:size val="13"/>
            <c:spPr>
              <a:solidFill>
                <a:srgbClr val="00FFFF"/>
              </a:solidFill>
              <a:ln>
                <a:solidFill>
                  <a:srgbClr val="00FFFF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Sheet1!$F$2:$F$6</c:f>
              <c:numCache>
                <c:formatCode>General</c:formatCode>
                <c:ptCount val="5"/>
                <c:pt idx="0">
                  <c:v>1.9313427000000001</c:v>
                </c:pt>
                <c:pt idx="1">
                  <c:v>2.7517179999999999</c:v>
                </c:pt>
                <c:pt idx="2">
                  <c:v>1.702142</c:v>
                </c:pt>
                <c:pt idx="3">
                  <c:v>1.423043099999997</c:v>
                </c:pt>
                <c:pt idx="4">
                  <c:v>2.9263922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VIC</c:v>
                </c:pt>
              </c:strCache>
            </c:strRef>
          </c:tx>
          <c:spPr>
            <a:ln w="14462">
              <a:solidFill>
                <a:srgbClr val="FF6600"/>
              </a:solidFill>
              <a:prstDash val="solid"/>
            </a:ln>
          </c:spPr>
          <c:marker>
            <c:symbol val="star"/>
            <c:size val="13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Sheet1!$G$2:$G$6</c:f>
              <c:numCache>
                <c:formatCode>General</c:formatCode>
                <c:ptCount val="5"/>
                <c:pt idx="0">
                  <c:v>1.5392591999999998</c:v>
                </c:pt>
                <c:pt idx="1">
                  <c:v>1.6093515</c:v>
                </c:pt>
                <c:pt idx="2">
                  <c:v>1.6086141</c:v>
                </c:pt>
                <c:pt idx="3">
                  <c:v>1.2235228999999967</c:v>
                </c:pt>
                <c:pt idx="4">
                  <c:v>1.240909899999997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WA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Sheet1!$H$2:$H$6</c:f>
              <c:numCache>
                <c:formatCode>General</c:formatCode>
                <c:ptCount val="5"/>
                <c:pt idx="0">
                  <c:v>1.7642323</c:v>
                </c:pt>
                <c:pt idx="1">
                  <c:v>2.0916633999999967</c:v>
                </c:pt>
                <c:pt idx="2">
                  <c:v>1.6977694999999973</c:v>
                </c:pt>
                <c:pt idx="3">
                  <c:v>1.3933301999999999</c:v>
                </c:pt>
                <c:pt idx="4">
                  <c:v>0.76571340000000065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8665344"/>
        <c:axId val="148573568"/>
      </c:lineChart>
      <c:catAx>
        <c:axId val="1486653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6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30769230769230832"/>
              <c:y val="0.87979539641944526"/>
            </c:manualLayout>
          </c:layout>
          <c:overlay val="0"/>
          <c:spPr>
            <a:noFill/>
            <a:ln w="2892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46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90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57356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8573568"/>
        <c:scaling>
          <c:orientation val="minMax"/>
          <c:max val="14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0847">
            <a:noFill/>
          </a:ln>
        </c:spPr>
        <c:txPr>
          <a:bodyPr rot="0" vert="horz"/>
          <a:lstStyle/>
          <a:p>
            <a:pPr>
              <a:defRPr sz="939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665344"/>
        <c:crosses val="autoZero"/>
        <c:crossBetween val="midCat"/>
        <c:majorUnit val="2"/>
        <c:minorUnit val="1"/>
      </c:valAx>
      <c:spPr>
        <a:noFill/>
        <a:ln w="2892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250913520097436"/>
          <c:y val="3.95010395010396E-2"/>
          <c:w val="0.85140073081607803"/>
          <c:h val="0.744282744282741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709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4.1827003513468286</c:v>
                </c:pt>
                <c:pt idx="1">
                  <c:v>3.0271230222796319</c:v>
                </c:pt>
                <c:pt idx="2">
                  <c:v>5.0680641008747482</c:v>
                </c:pt>
                <c:pt idx="3">
                  <c:v>2.537491435966404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709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0.86139787952809677</c:v>
                </c:pt>
                <c:pt idx="1">
                  <c:v>0.94476460009033003</c:v>
                </c:pt>
                <c:pt idx="2">
                  <c:v>0.90330870687971199</c:v>
                </c:pt>
                <c:pt idx="3">
                  <c:v>1.9586259846992171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448704"/>
        <c:axId val="148575872"/>
      </c:barChart>
      <c:catAx>
        <c:axId val="141448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51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7259439707673601"/>
              <c:y val="0.88149688149688199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42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4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5758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857587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51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 dirty="0"/>
                  <a:t>Rate per 100 </a:t>
                </a:r>
                <a:r>
                  <a:rPr lang="it-IT" dirty="0" smtClean="0"/>
                  <a:t>000</a:t>
                </a:r>
                <a:endParaRPr lang="it-IT" dirty="0"/>
              </a:p>
            </c:rich>
          </c:tx>
          <c:layout>
            <c:manualLayout>
              <c:xMode val="edge"/>
              <c:yMode val="edge"/>
              <c:x val="3.2886723507917388E-2"/>
              <c:y val="0.25155925155925202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70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4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1448704"/>
        <c:crosses val="autoZero"/>
        <c:crossBetween val="between"/>
      </c:valAx>
      <c:spPr>
        <a:noFill/>
        <a:ln w="27417">
          <a:noFill/>
        </a:ln>
      </c:spPr>
    </c:plotArea>
    <c:legend>
      <c:legendPos val="r"/>
      <c:layout>
        <c:manualLayout>
          <c:xMode val="edge"/>
          <c:yMode val="edge"/>
          <c:x val="0"/>
          <c:y val="0.94178794178793646"/>
          <c:w val="0.87576126674786903"/>
          <c:h val="6.0291060291060308E-2"/>
        </c:manualLayout>
      </c:layout>
      <c:overlay val="0"/>
      <c:spPr>
        <a:noFill/>
        <a:ln w="27417">
          <a:noFill/>
        </a:ln>
      </c:spPr>
      <c:txPr>
        <a:bodyPr/>
        <a:lstStyle/>
        <a:p>
          <a:pPr>
            <a:defRPr sz="1387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82051282051287"/>
          <c:y val="4.1782729805014227E-2"/>
          <c:w val="0.78205128205128205"/>
          <c:h val="0.727019498607242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1</c:v>
                </c:pt>
                <c:pt idx="1">
                  <c:v>8</c:v>
                </c:pt>
                <c:pt idx="2">
                  <c:v>68</c:v>
                </c:pt>
                <c:pt idx="3">
                  <c:v>44</c:v>
                </c:pt>
                <c:pt idx="4">
                  <c:v>30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</c:v>
                </c:pt>
                <c:pt idx="1">
                  <c:v>7</c:v>
                </c:pt>
                <c:pt idx="2">
                  <c:v>26</c:v>
                </c:pt>
                <c:pt idx="3">
                  <c:v>25</c:v>
                </c:pt>
                <c:pt idx="4">
                  <c:v>13</c:v>
                </c:pt>
                <c:pt idx="5">
                  <c:v>9</c:v>
                </c:pt>
                <c:pt idx="6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411904"/>
        <c:axId val="148971520"/>
      </c:barChart>
      <c:catAx>
        <c:axId val="148411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7948717948718084"/>
              <c:y val="0.85236768802228358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971520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8971520"/>
        <c:scaling>
          <c:orientation val="minMax"/>
          <c:max val="35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398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Number of diagnoses</a:t>
                </a:r>
              </a:p>
            </c:rich>
          </c:tx>
          <c:layout>
            <c:manualLayout>
              <c:xMode val="edge"/>
              <c:yMode val="edge"/>
              <c:x val="8.0713849275429773E-3"/>
              <c:y val="0.18941501422269957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411904"/>
        <c:crosses val="autoZero"/>
        <c:crossBetween val="between"/>
        <c:majorUnit val="50"/>
        <c:minorUnit val="5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"/>
          <c:y val="0.91364902506963863"/>
          <c:w val="0.94102564102564101"/>
          <c:h val="8.9136490250697267E-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282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100038499183"/>
          <c:y val="4.8601947047406113E-2"/>
          <c:w val="0.85260770975056699"/>
          <c:h val="0.751308900523563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4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</c:v>
                </c:pt>
                <c:pt idx="1">
                  <c:v>14</c:v>
                </c:pt>
                <c:pt idx="2">
                  <c:v>181</c:v>
                </c:pt>
                <c:pt idx="3">
                  <c:v>333</c:v>
                </c:pt>
                <c:pt idx="4">
                  <c:v>298</c:v>
                </c:pt>
                <c:pt idx="5">
                  <c:v>274</c:v>
                </c:pt>
                <c:pt idx="6">
                  <c:v>47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48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</c:v>
                </c:pt>
                <c:pt idx="1">
                  <c:v>21</c:v>
                </c:pt>
                <c:pt idx="2">
                  <c:v>132</c:v>
                </c:pt>
                <c:pt idx="3">
                  <c:v>166</c:v>
                </c:pt>
                <c:pt idx="4">
                  <c:v>130</c:v>
                </c:pt>
                <c:pt idx="5">
                  <c:v>102</c:v>
                </c:pt>
                <c:pt idx="6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413952"/>
        <c:axId val="148973248"/>
      </c:barChart>
      <c:catAx>
        <c:axId val="148413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9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3764172335600932"/>
              <c:y val="0.88743455497382151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9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97324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8973248"/>
        <c:scaling>
          <c:orientation val="minMax"/>
          <c:max val="3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413952"/>
        <c:crosses val="autoZero"/>
        <c:crossBetween val="between"/>
        <c:majorUnit val="50"/>
        <c:minorUnit val="50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82051282051287"/>
          <c:y val="4.1899441340782106E-2"/>
          <c:w val="0.78205128205128205"/>
          <c:h val="0.726256983240222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3.2196786760681193</c:v>
                </c:pt>
                <c:pt idx="1">
                  <c:v>84.763721127357499</c:v>
                </c:pt>
                <c:pt idx="2">
                  <c:v>460.86072517790592</c:v>
                </c:pt>
                <c:pt idx="3">
                  <c:v>393.38399642378192</c:v>
                </c:pt>
                <c:pt idx="4">
                  <c:v>313.02170283806339</c:v>
                </c:pt>
                <c:pt idx="5">
                  <c:v>78.051826412738052</c:v>
                </c:pt>
                <c:pt idx="6">
                  <c:v>21.584286639326521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</c:v>
                </c:pt>
                <c:pt idx="1">
                  <c:v>79.626891138664021</c:v>
                </c:pt>
                <c:pt idx="2">
                  <c:v>173.35644752633743</c:v>
                </c:pt>
                <c:pt idx="3">
                  <c:v>211.32713440405757</c:v>
                </c:pt>
                <c:pt idx="4">
                  <c:v>119.76047904191638</c:v>
                </c:pt>
                <c:pt idx="5">
                  <c:v>124.63647694225149</c:v>
                </c:pt>
                <c:pt idx="6">
                  <c:v>67.408156386922812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910080"/>
        <c:axId val="148975552"/>
      </c:barChart>
      <c:catAx>
        <c:axId val="148910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7948717948718084"/>
              <c:y val="0.85195530726257218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97555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8975552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1.0256410256410303E-2"/>
              <c:y val="4.7486033519553134E-2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910080"/>
        <c:crosses val="autoZero"/>
        <c:crossBetween val="between"/>
        <c:majorUnit val="50"/>
        <c:minorUnit val="5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"/>
          <c:y val="0.91340782122904951"/>
          <c:w val="0.94102564102564101"/>
          <c:h val="8.9385474860335185E-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282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181405895692"/>
          <c:y val="3.9267015706806387E-2"/>
          <c:w val="0.85260770975056699"/>
          <c:h val="0.751308900523563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4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0.7225346515576635</c:v>
                </c:pt>
                <c:pt idx="1">
                  <c:v>9.6677738569583802</c:v>
                </c:pt>
                <c:pt idx="2">
                  <c:v>58.759747300622557</c:v>
                </c:pt>
                <c:pt idx="3">
                  <c:v>112.9092961987204</c:v>
                </c:pt>
                <c:pt idx="4">
                  <c:v>94.389225691606967</c:v>
                </c:pt>
                <c:pt idx="5">
                  <c:v>95.132943079946386</c:v>
                </c:pt>
                <c:pt idx="6">
                  <c:v>11.41289171108386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48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0.25384898523868327</c:v>
                </c:pt>
                <c:pt idx="1">
                  <c:v>15.449582861262773</c:v>
                </c:pt>
                <c:pt idx="2">
                  <c:v>45.057038114158161</c:v>
                </c:pt>
                <c:pt idx="3">
                  <c:v>56.500059563315745</c:v>
                </c:pt>
                <c:pt idx="4">
                  <c:v>41.134424133883044</c:v>
                </c:pt>
                <c:pt idx="5">
                  <c:v>34.870721926504913</c:v>
                </c:pt>
                <c:pt idx="6">
                  <c:v>6.0497244134468104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911104"/>
        <c:axId val="148977280"/>
      </c:barChart>
      <c:catAx>
        <c:axId val="1489111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9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3764172335600932"/>
              <c:y val="0.88743455497382151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9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977280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8977280"/>
        <c:scaling>
          <c:orientation val="minMax"/>
          <c:max val="5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911104"/>
        <c:crosses val="autoZero"/>
        <c:crossBetween val="between"/>
        <c:majorUnit val="50"/>
        <c:minorUnit val="50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80267965895318"/>
          <c:y val="3.95010395010396E-2"/>
          <c:w val="0.84165651644336492"/>
          <c:h val="0.7588357588357590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2960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0</c:formatCode>
                <c:ptCount val="5"/>
                <c:pt idx="0">
                  <c:v>135.59012137435599</c:v>
                </c:pt>
                <c:pt idx="1">
                  <c:v>130.72917848891981</c:v>
                </c:pt>
                <c:pt idx="2">
                  <c:v>128.3691842597207</c:v>
                </c:pt>
                <c:pt idx="3">
                  <c:v>143.2736768743321</c:v>
                </c:pt>
                <c:pt idx="4">
                  <c:v>141.64364484393559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2960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0</c:formatCode>
                <c:ptCount val="5"/>
                <c:pt idx="0">
                  <c:v>49.321136476528373</c:v>
                </c:pt>
                <c:pt idx="1">
                  <c:v>51.714470902807022</c:v>
                </c:pt>
                <c:pt idx="2">
                  <c:v>44.269376039091</c:v>
                </c:pt>
                <c:pt idx="3">
                  <c:v>41.175419553053104</c:v>
                </c:pt>
                <c:pt idx="4">
                  <c:v>39.786429928434323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348352"/>
        <c:axId val="148856832"/>
      </c:lineChart>
      <c:catAx>
        <c:axId val="149348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15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0426309378806256"/>
              <c:y val="0.86486486486486502"/>
            </c:manualLayout>
          </c:layout>
          <c:overlay val="0"/>
          <c:spPr>
            <a:noFill/>
            <a:ln w="2592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960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42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8568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8856832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429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
per 100 000</a:t>
                </a:r>
              </a:p>
            </c:rich>
          </c:tx>
          <c:layout>
            <c:manualLayout>
              <c:xMode val="edge"/>
              <c:yMode val="edge"/>
              <c:x val="0"/>
              <c:y val="0.20997920997921021"/>
            </c:manualLayout>
          </c:layout>
          <c:overlay val="0"/>
          <c:spPr>
            <a:noFill/>
            <a:ln w="25920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1296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56" b="0" i="0" u="none" strike="noStrike" baseline="0">
                <a:solidFill>
                  <a:srgbClr val="003366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9348352"/>
        <c:crosses val="autoZero"/>
        <c:crossBetween val="midCat"/>
      </c:valAx>
      <c:spPr>
        <a:noFill/>
        <a:ln w="25920">
          <a:noFill/>
        </a:ln>
      </c:spPr>
    </c:plotArea>
    <c:legend>
      <c:legendPos val="r"/>
      <c:layout>
        <c:manualLayout>
          <c:xMode val="edge"/>
          <c:yMode val="edge"/>
          <c:x val="0.11936662606577418"/>
          <c:y val="0.94178794178793646"/>
          <c:w val="0.74919717638798444"/>
          <c:h val="6.0291126677953305E-2"/>
        </c:manualLayout>
      </c:layout>
      <c:overlay val="0"/>
      <c:spPr>
        <a:noFill/>
        <a:ln w="25920">
          <a:noFill/>
        </a:ln>
      </c:spPr>
      <c:txPr>
        <a:bodyPr/>
        <a:lstStyle/>
        <a:p>
          <a:pPr>
            <a:defRPr sz="1689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3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85714285714451"/>
          <c:y val="3.9267015706806387E-2"/>
          <c:w val="0.82993197278911957"/>
          <c:h val="0.75130890052356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4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 formatCode="General">
                  <c:v>19</c:v>
                </c:pt>
                <c:pt idx="1">
                  <c:v>2310</c:v>
                </c:pt>
                <c:pt idx="2">
                  <c:v>9178</c:v>
                </c:pt>
                <c:pt idx="3">
                  <c:v>2260</c:v>
                </c:pt>
                <c:pt idx="4" formatCode="General">
                  <c:v>982</c:v>
                </c:pt>
                <c:pt idx="5" formatCode="General">
                  <c:v>396</c:v>
                </c:pt>
                <c:pt idx="6" formatCode="General">
                  <c:v>150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48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#,##0</c:formatCode>
                <c:ptCount val="7"/>
                <c:pt idx="0" formatCode="General">
                  <c:v>166</c:v>
                </c:pt>
                <c:pt idx="1">
                  <c:v>7001</c:v>
                </c:pt>
                <c:pt idx="2">
                  <c:v>11470</c:v>
                </c:pt>
                <c:pt idx="3">
                  <c:v>1898</c:v>
                </c:pt>
                <c:pt idx="4" formatCode="General">
                  <c:v>561</c:v>
                </c:pt>
                <c:pt idx="5" formatCode="General">
                  <c:v>135</c:v>
                </c:pt>
                <c:pt idx="6" formatCode="General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055232"/>
        <c:axId val="40428672"/>
      </c:barChart>
      <c:catAx>
        <c:axId val="41055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9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Age group</a:t>
                </a:r>
              </a:p>
            </c:rich>
          </c:tx>
          <c:layout>
            <c:manualLayout>
              <c:xMode val="edge"/>
              <c:yMode val="edge"/>
              <c:x val="0.44897959183673508"/>
              <c:y val="0.88743455497382151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9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42867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40428672"/>
        <c:scaling>
          <c:orientation val="minMax"/>
          <c:max val="120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1055232"/>
        <c:crosses val="autoZero"/>
        <c:crossBetween val="between"/>
        <c:majorUnit val="1000"/>
        <c:minorUnit val="100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93057247259518"/>
          <c:y val="3.5019455252918302E-2"/>
          <c:w val="0.82947624847746559"/>
          <c:h val="0.7042801556420225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people aged 15 - 19 years</c:v>
                </c:pt>
              </c:strCache>
            </c:strRef>
          </c:tx>
          <c:spPr>
            <a:ln w="13464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65.829173295298702</c:v>
                </c:pt>
                <c:pt idx="1">
                  <c:v>54.85764441274867</c:v>
                </c:pt>
                <c:pt idx="2">
                  <c:v>93.257995501673165</c:v>
                </c:pt>
                <c:pt idx="3">
                  <c:v>82.286466619123374</c:v>
                </c:pt>
                <c:pt idx="4">
                  <c:v>82.286466619123374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 people aged 15 - 19 years</c:v>
                </c:pt>
              </c:strCache>
            </c:strRef>
          </c:tx>
          <c:spPr>
            <a:ln w="13464">
              <a:solidFill>
                <a:srgbClr val="FF0000"/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14.248210959011413</c:v>
                </c:pt>
                <c:pt idx="1">
                  <c:v>18.878879520690191</c:v>
                </c:pt>
                <c:pt idx="2">
                  <c:v>10.686158219258592</c:v>
                </c:pt>
                <c:pt idx="3">
                  <c:v>14.248210959011413</c:v>
                </c:pt>
                <c:pt idx="4">
                  <c:v>12.467184589135057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Aboriginal and Torres Strait Islander people aged 20 - 29 years</c:v>
                </c:pt>
              </c:strCache>
            </c:strRef>
          </c:tx>
          <c:spPr>
            <a:ln w="13464">
              <a:solidFill>
                <a:schemeClr val="tx1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231.90938728867681</c:v>
                </c:pt>
                <c:pt idx="1">
                  <c:v>278.96346586898716</c:v>
                </c:pt>
                <c:pt idx="2">
                  <c:v>289.0464827076263</c:v>
                </c:pt>
                <c:pt idx="3">
                  <c:v>228.5483816757974</c:v>
                </c:pt>
                <c:pt idx="4">
                  <c:v>315.93452761066112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people aged 20 - 29 years</c:v>
                </c:pt>
              </c:strCache>
            </c:strRef>
          </c:tx>
          <c:spPr>
            <a:ln w="13464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Sheet1!$B$5:$F$5</c:f>
              <c:numCache>
                <c:formatCode>0.0</c:formatCode>
                <c:ptCount val="5"/>
                <c:pt idx="0" formatCode="General">
                  <c:v>81.198543750707174</c:v>
                </c:pt>
                <c:pt idx="1">
                  <c:v>75.541268161518758</c:v>
                </c:pt>
                <c:pt idx="2">
                  <c:v>64.393107441646862</c:v>
                </c:pt>
                <c:pt idx="3">
                  <c:v>56.239974974875174</c:v>
                </c:pt>
                <c:pt idx="4">
                  <c:v>52.080213512236234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350400"/>
        <c:axId val="148859136"/>
      </c:lineChart>
      <c:catAx>
        <c:axId val="149350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0060901339829988"/>
              <c:y val="0.81322957198443602"/>
            </c:manualLayout>
          </c:layout>
          <c:overlay val="0"/>
          <c:spPr>
            <a:noFill/>
            <a:ln w="2692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3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84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8591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88591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84" b="1" i="0" u="none" strike="noStrike" baseline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1.0962241169305701E-2"/>
              <c:y val="0.13813229571984401"/>
            </c:manualLayout>
          </c:layout>
          <c:overlay val="0"/>
          <c:spPr>
            <a:noFill/>
            <a:ln w="2692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46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84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9350400"/>
        <c:crosses val="autoZero"/>
        <c:crossBetween val="midCat"/>
      </c:valAx>
      <c:spPr>
        <a:noFill/>
        <a:ln w="26927">
          <a:noFill/>
        </a:ln>
      </c:spPr>
    </c:plotArea>
    <c:legend>
      <c:legendPos val="b"/>
      <c:layout>
        <c:manualLayout>
          <c:xMode val="edge"/>
          <c:yMode val="edge"/>
          <c:x val="0"/>
          <c:y val="0.86770428015564205"/>
          <c:w val="0.98441869158878492"/>
          <c:h val="0.13229578432608124"/>
        </c:manualLayout>
      </c:layout>
      <c:overlay val="0"/>
      <c:spPr>
        <a:solidFill>
          <a:schemeClr val="bg1"/>
        </a:solidFill>
        <a:ln w="26927">
          <a:noFill/>
        </a:ln>
      </c:spPr>
      <c:txPr>
        <a:bodyPr/>
        <a:lstStyle/>
        <a:p>
          <a:pPr>
            <a:defRPr sz="10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3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82051282051287"/>
          <c:y val="4.1782729805014227E-2"/>
          <c:w val="0.72820512820512961"/>
          <c:h val="0.7075208913649030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NT</c:v>
                </c:pt>
              </c:strCache>
            </c:strRef>
          </c:tx>
          <c:spPr>
            <a:ln w="14139">
              <a:solidFill>
                <a:srgbClr val="008000"/>
              </a:solidFill>
              <a:prstDash val="solid"/>
            </a:ln>
          </c:spPr>
          <c:marker>
            <c:symbol val="circle"/>
            <c:size val="13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Sheet1!$B$2:$B$6</c:f>
              <c:numCache>
                <c:formatCode>0</c:formatCode>
                <c:ptCount val="5"/>
                <c:pt idx="0">
                  <c:v>57.35192399999999</c:v>
                </c:pt>
                <c:pt idx="1">
                  <c:v>52.757853999999995</c:v>
                </c:pt>
                <c:pt idx="2">
                  <c:v>52.482118000000092</c:v>
                </c:pt>
                <c:pt idx="3">
                  <c:v>47.617576000000007</c:v>
                </c:pt>
                <c:pt idx="4">
                  <c:v>84.428744999999978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</c:v>
                </c:pt>
              </c:strCache>
            </c:strRef>
          </c:tx>
          <c:spPr>
            <a:ln w="14139">
              <a:solidFill>
                <a:srgbClr val="800080"/>
              </a:solidFill>
              <a:prstDash val="solid"/>
            </a:ln>
          </c:spPr>
          <c:marker>
            <c:symbol val="diamond"/>
            <c:size val="13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Sheet1!$C$2:$C$6</c:f>
              <c:numCache>
                <c:formatCode>0</c:formatCode>
                <c:ptCount val="5"/>
                <c:pt idx="0">
                  <c:v>227.49190300000001</c:v>
                </c:pt>
                <c:pt idx="1">
                  <c:v>165.19977699999998</c:v>
                </c:pt>
                <c:pt idx="2">
                  <c:v>171.52348000000001</c:v>
                </c:pt>
                <c:pt idx="3">
                  <c:v>244.82523300000037</c:v>
                </c:pt>
                <c:pt idx="4">
                  <c:v>144.90847300000001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TAS</c:v>
                </c:pt>
              </c:strCache>
            </c:strRef>
          </c:tx>
          <c:spPr>
            <a:ln w="14139">
              <a:solidFill>
                <a:srgbClr val="FF6600"/>
              </a:solidFill>
              <a:prstDash val="solid"/>
            </a:ln>
          </c:spPr>
          <c:marker>
            <c:symbol val="star"/>
            <c:size val="13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Sheet1!$D$2:$D$6</c:f>
              <c:numCache>
                <c:formatCode>0</c:formatCode>
                <c:ptCount val="5"/>
                <c:pt idx="0">
                  <c:v>45.928871000000001</c:v>
                </c:pt>
                <c:pt idx="1">
                  <c:v>117.71066600000022</c:v>
                </c:pt>
                <c:pt idx="2">
                  <c:v>67.136954000000003</c:v>
                </c:pt>
                <c:pt idx="3">
                  <c:v>80.279105999999999</c:v>
                </c:pt>
                <c:pt idx="4">
                  <c:v>65.482579000000001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WA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triangle"/>
            <c:size val="11"/>
            <c:spPr>
              <a:solidFill>
                <a:srgbClr val="0070C0"/>
              </a:solidFill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Sheet1!$E$2:$E$6</c:f>
              <c:numCache>
                <c:formatCode>0</c:formatCode>
                <c:ptCount val="5"/>
                <c:pt idx="0">
                  <c:v>189.092793</c:v>
                </c:pt>
                <c:pt idx="1">
                  <c:v>188.70282</c:v>
                </c:pt>
                <c:pt idx="2">
                  <c:v>193.37476209999963</c:v>
                </c:pt>
                <c:pt idx="3">
                  <c:v>200.24911699999998</c:v>
                </c:pt>
                <c:pt idx="4">
                  <c:v>209.65576999999999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524480"/>
        <c:axId val="148861440"/>
      </c:lineChart>
      <c:catAx>
        <c:axId val="149524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3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41794871794871996"/>
              <c:y val="0.85236768802228358"/>
            </c:manualLayout>
          </c:layout>
          <c:overlay val="0"/>
          <c:spPr>
            <a:noFill/>
            <a:ln w="2827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139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3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861440"/>
        <c:crossesAt val="1"/>
        <c:auto val="1"/>
        <c:lblAlgn val="ctr"/>
        <c:lblOffset val="100"/>
        <c:tickLblSkip val="1"/>
        <c:tickMarkSkip val="1"/>
        <c:noMultiLvlLbl val="0"/>
      </c:catAx>
      <c:valAx>
        <c:axId val="148861440"/>
        <c:scaling>
          <c:orientation val="minMax"/>
          <c:max val="300"/>
        </c:scaling>
        <c:delete val="0"/>
        <c:axPos val="l"/>
        <c:title>
          <c:tx>
            <c:rich>
              <a:bodyPr/>
              <a:lstStyle/>
              <a:p>
                <a:pPr>
                  <a:defRPr sz="1197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per 100 000</a:t>
                </a:r>
              </a:p>
            </c:rich>
          </c:tx>
          <c:layout>
            <c:manualLayout>
              <c:xMode val="edge"/>
              <c:yMode val="edge"/>
              <c:x val="7.6923076923077014E-3"/>
              <c:y val="4.4568245125348439E-2"/>
            </c:manualLayout>
          </c:layout>
          <c:overlay val="0"/>
          <c:spPr>
            <a:noFill/>
            <a:ln w="28279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14139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33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9524480"/>
        <c:crosses val="autoZero"/>
        <c:crossBetween val="midCat"/>
        <c:majorUnit val="60"/>
        <c:minorUnit val="20"/>
      </c:valAx>
      <c:spPr>
        <a:noFill/>
        <a:ln w="28279">
          <a:noFill/>
        </a:ln>
      </c:spPr>
    </c:plotArea>
    <c:legend>
      <c:legendPos val="r"/>
      <c:layout>
        <c:manualLayout>
          <c:xMode val="edge"/>
          <c:yMode val="edge"/>
          <c:x val="0"/>
          <c:y val="0.91364902506963863"/>
          <c:w val="1"/>
          <c:h val="8.9136469548449865E-2"/>
        </c:manualLayout>
      </c:layout>
      <c:overlay val="0"/>
      <c:spPr>
        <a:noFill/>
        <a:ln w="28279">
          <a:noFill/>
        </a:ln>
      </c:spPr>
      <c:txPr>
        <a:bodyPr/>
        <a:lstStyle/>
        <a:p>
          <a:pPr>
            <a:defRPr sz="1225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5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45454545454502"/>
          <c:y val="3.9164490861618793E-2"/>
          <c:w val="0.80454545454545756"/>
          <c:h val="0.7519582245430872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NT</c:v>
                </c:pt>
              </c:strCache>
            </c:strRef>
          </c:tx>
          <c:spPr>
            <a:ln w="12879">
              <a:solidFill>
                <a:srgbClr val="008000"/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Sheet1!$B$2:$B$6</c:f>
              <c:numCache>
                <c:formatCode>0</c:formatCode>
                <c:ptCount val="5"/>
                <c:pt idx="0">
                  <c:v>114.82246149999995</c:v>
                </c:pt>
                <c:pt idx="1">
                  <c:v>107.58826350000002</c:v>
                </c:pt>
                <c:pt idx="2">
                  <c:v>81.577751999999919</c:v>
                </c:pt>
                <c:pt idx="3">
                  <c:v>86.794162400000275</c:v>
                </c:pt>
                <c:pt idx="4">
                  <c:v>94.563891499999983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</c:v>
                </c:pt>
              </c:strCache>
            </c:strRef>
          </c:tx>
          <c:spPr>
            <a:ln w="12879">
              <a:solidFill>
                <a:srgbClr val="800080"/>
              </a:solidFill>
              <a:prstDash val="solid"/>
            </a:ln>
          </c:spPr>
          <c:marker>
            <c:symbol val="diamond"/>
            <c:size val="12"/>
            <c:spPr>
              <a:solidFill>
                <a:srgbClr val="80008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Sheet1!$C$2:$C$6</c:f>
              <c:numCache>
                <c:formatCode>0</c:formatCode>
                <c:ptCount val="5"/>
                <c:pt idx="0">
                  <c:v>37.273078600000012</c:v>
                </c:pt>
                <c:pt idx="1">
                  <c:v>35.340703000000005</c:v>
                </c:pt>
                <c:pt idx="2">
                  <c:v>33.406551400000005</c:v>
                </c:pt>
                <c:pt idx="3">
                  <c:v>30.3548611000001</c:v>
                </c:pt>
                <c:pt idx="4">
                  <c:v>27.647746899999941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TAS</c:v>
                </c:pt>
              </c:strCache>
            </c:strRef>
          </c:tx>
          <c:spPr>
            <a:ln w="12879">
              <a:solidFill>
                <a:srgbClr val="FF6600"/>
              </a:solidFill>
              <a:prstDash val="solid"/>
            </a:ln>
          </c:spPr>
          <c:marker>
            <c:symbol val="star"/>
            <c:size val="10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Sheet1!$D$2:$D$6</c:f>
              <c:numCache>
                <c:formatCode>0</c:formatCode>
                <c:ptCount val="5"/>
                <c:pt idx="0">
                  <c:v>61.623516000000116</c:v>
                </c:pt>
                <c:pt idx="1">
                  <c:v>75.999664700000309</c:v>
                </c:pt>
                <c:pt idx="2">
                  <c:v>63.10897640000001</c:v>
                </c:pt>
                <c:pt idx="3">
                  <c:v>56.4462343</c:v>
                </c:pt>
                <c:pt idx="4">
                  <c:v>50.016600999999994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WA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triangle"/>
            <c:size val="10"/>
            <c:spPr>
              <a:solidFill>
                <a:srgbClr val="0070C0"/>
              </a:solidFill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Sheet1!$E$2:$E$6</c:f>
              <c:numCache>
                <c:formatCode>0</c:formatCode>
                <c:ptCount val="5"/>
                <c:pt idx="0">
                  <c:v>50.483285199999997</c:v>
                </c:pt>
                <c:pt idx="1">
                  <c:v>54.12602230000013</c:v>
                </c:pt>
                <c:pt idx="2">
                  <c:v>45.571402300000003</c:v>
                </c:pt>
                <c:pt idx="3">
                  <c:v>42.344393699999998</c:v>
                </c:pt>
                <c:pt idx="4">
                  <c:v>41.99855920000013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524992"/>
        <c:axId val="148863168"/>
      </c:lineChart>
      <c:catAx>
        <c:axId val="149524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2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 of diagnosis</a:t>
                </a:r>
              </a:p>
            </c:rich>
          </c:tx>
          <c:layout>
            <c:manualLayout>
              <c:xMode val="edge"/>
              <c:yMode val="edge"/>
              <c:x val="0.35227272727272896"/>
              <c:y val="0.89033942558746659"/>
            </c:manualLayout>
          </c:layout>
          <c:overlay val="0"/>
          <c:spPr>
            <a:noFill/>
            <a:ln w="2575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879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217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886316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8863168"/>
        <c:scaling>
          <c:orientation val="minMax"/>
          <c:max val="300"/>
          <c:min val="0"/>
        </c:scaling>
        <c:delete val="0"/>
        <c:axPos val="l"/>
        <c:numFmt formatCode="0" sourceLinked="1"/>
        <c:majorTickMark val="out"/>
        <c:minorTickMark val="none"/>
        <c:tickLblPos val="nextTo"/>
        <c:spPr>
          <a:ln w="9659">
            <a:noFill/>
          </a:ln>
        </c:spPr>
        <c:txPr>
          <a:bodyPr rot="0" vert="horz"/>
          <a:lstStyle/>
          <a:p>
            <a:pPr>
              <a:defRPr sz="1217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9524992"/>
        <c:crosses val="autoZero"/>
        <c:crossBetween val="midCat"/>
        <c:majorUnit val="60"/>
        <c:minorUnit val="20"/>
      </c:valAx>
      <c:spPr>
        <a:noFill/>
        <a:ln w="2575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6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250913520097436"/>
          <c:y val="3.95010395010396E-2"/>
          <c:w val="0.85140073081607803"/>
          <c:h val="0.744282744282741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709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275.50711474417074</c:v>
                </c:pt>
                <c:pt idx="1">
                  <c:v>335.00837520937944</c:v>
                </c:pt>
                <c:pt idx="2">
                  <c:v>176.62369856222111</c:v>
                </c:pt>
                <c:pt idx="3">
                  <c:v>109.5146311547223</c:v>
                </c:pt>
                <c:pt idx="4">
                  <c:v>16.028530784796889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709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35.12986488794332</c:v>
                </c:pt>
                <c:pt idx="1">
                  <c:v>46.808457285192965</c:v>
                </c:pt>
                <c:pt idx="2">
                  <c:v>50.756147369962896</c:v>
                </c:pt>
                <c:pt idx="3">
                  <c:v>64.212878534918858</c:v>
                </c:pt>
                <c:pt idx="4">
                  <c:v>86.413449074983305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7254656"/>
        <c:axId val="149013056"/>
      </c:barChart>
      <c:catAx>
        <c:axId val="157254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51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7259439707673601"/>
              <c:y val="0.88149688149688199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42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4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490130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9013056"/>
        <c:scaling>
          <c:orientation val="minMax"/>
          <c:max val="450"/>
        </c:scaling>
        <c:delete val="0"/>
        <c:axPos val="l"/>
        <c:title>
          <c:tx>
            <c:rich>
              <a:bodyPr/>
              <a:lstStyle/>
              <a:p>
                <a:pPr>
                  <a:defRPr sz="151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 dirty="0"/>
                  <a:t>Rate per 100 </a:t>
                </a:r>
                <a:r>
                  <a:rPr lang="it-IT" dirty="0" smtClean="0"/>
                  <a:t>000</a:t>
                </a:r>
                <a:endParaRPr lang="it-IT" dirty="0"/>
              </a:p>
            </c:rich>
          </c:tx>
          <c:layout>
            <c:manualLayout>
              <c:xMode val="edge"/>
              <c:yMode val="edge"/>
              <c:x val="3.2886723507917388E-2"/>
              <c:y val="0.25155925155925202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70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4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157254656"/>
        <c:crosses val="autoZero"/>
        <c:crossBetween val="between"/>
      </c:valAx>
      <c:spPr>
        <a:noFill/>
        <a:ln w="27417">
          <a:noFill/>
        </a:ln>
      </c:spPr>
    </c:plotArea>
    <c:legend>
      <c:legendPos val="r"/>
      <c:layout>
        <c:manualLayout>
          <c:xMode val="edge"/>
          <c:yMode val="edge"/>
          <c:x val="0"/>
          <c:y val="0.94178794178793646"/>
          <c:w val="0.87576126674786903"/>
          <c:h val="6.0291060291060308E-2"/>
        </c:manualLayout>
      </c:layout>
      <c:overlay val="0"/>
      <c:spPr>
        <a:noFill/>
        <a:ln w="27417">
          <a:noFill/>
        </a:ln>
      </c:spPr>
      <c:txPr>
        <a:bodyPr/>
        <a:lstStyle/>
        <a:p>
          <a:pPr>
            <a:defRPr sz="1387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538461538461487"/>
          <c:y val="4.17827298050144E-2"/>
          <c:w val="0.72564102564103106"/>
          <c:h val="0.7465181058495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547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79.304237489756531</c:v>
                </c:pt>
                <c:pt idx="1">
                  <c:v>4044.6908020093542</c:v>
                </c:pt>
                <c:pt idx="2">
                  <c:v>3748.9349616586187</c:v>
                </c:pt>
                <c:pt idx="3">
                  <c:v>1252.625262526253</c:v>
                </c:pt>
                <c:pt idx="4">
                  <c:v>349.82935153583696</c:v>
                </c:pt>
                <c:pt idx="5">
                  <c:v>240.71962498416227</c:v>
                </c:pt>
                <c:pt idx="6">
                  <c:v>17.202821262687081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5473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367.78832958225706</c:v>
                </c:pt>
                <c:pt idx="1">
                  <c:v>8721.958484594601</c:v>
                </c:pt>
                <c:pt idx="2">
                  <c:v>5381.2901795610915</c:v>
                </c:pt>
                <c:pt idx="3">
                  <c:v>1329.5814280689372</c:v>
                </c:pt>
                <c:pt idx="4">
                  <c:v>494.48459490300417</c:v>
                </c:pt>
                <c:pt idx="5">
                  <c:v>91.095422455021549</c:v>
                </c:pt>
                <c:pt idx="6">
                  <c:v>13.517166801838346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054208"/>
        <c:axId val="40430976"/>
      </c:barChart>
      <c:catAx>
        <c:axId val="41054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92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Age group</a:t>
                </a:r>
              </a:p>
            </c:rich>
          </c:tx>
          <c:layout>
            <c:manualLayout>
              <c:xMode val="edge"/>
              <c:yMode val="edge"/>
              <c:x val="0.47435897435897856"/>
              <c:y val="0.86908077994429001"/>
            </c:manualLayout>
          </c:layout>
          <c:overlay val="0"/>
          <c:spPr>
            <a:noFill/>
            <a:ln w="3094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5473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277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43097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40430976"/>
        <c:scaling>
          <c:orientation val="minMax"/>
          <c:max val="9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79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2.5641025641025883E-2"/>
              <c:y val="0.155988857938719"/>
            </c:manualLayout>
          </c:layout>
          <c:overlay val="0"/>
          <c:spPr>
            <a:noFill/>
            <a:ln w="3094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5473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71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1054208"/>
        <c:crosses val="autoZero"/>
        <c:crossBetween val="between"/>
        <c:majorUnit val="1000"/>
        <c:minorUnit val="100"/>
      </c:valAx>
      <c:spPr>
        <a:noFill/>
        <a:ln w="30946">
          <a:noFill/>
        </a:ln>
      </c:spPr>
    </c:plotArea>
    <c:legend>
      <c:legendPos val="r"/>
      <c:layout>
        <c:manualLayout>
          <c:xMode val="edge"/>
          <c:yMode val="edge"/>
          <c:x val="0"/>
          <c:y val="0.91364902506963863"/>
          <c:w val="0.94102564102564101"/>
          <c:h val="8.91364902506976E-2"/>
        </c:manualLayout>
      </c:layout>
      <c:overlay val="0"/>
      <c:spPr>
        <a:noFill/>
        <a:ln w="30946">
          <a:noFill/>
        </a:ln>
      </c:spPr>
      <c:txPr>
        <a:bodyPr/>
        <a:lstStyle/>
        <a:p>
          <a:pPr>
            <a:defRPr sz="1340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7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59287531806602"/>
          <c:y val="4.0540540540540515E-2"/>
          <c:w val="0.88295165394402164"/>
          <c:h val="0.80270270270270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544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2.0624644496259341</c:v>
                </c:pt>
                <c:pt idx="1">
                  <c:v>722.52527274547049</c:v>
                </c:pt>
                <c:pt idx="2">
                  <c:v>1332.158610769613</c:v>
                </c:pt>
                <c:pt idx="3">
                  <c:v>340.3383806820321</c:v>
                </c:pt>
                <c:pt idx="4">
                  <c:v>143.25916048964834</c:v>
                </c:pt>
                <c:pt idx="5">
                  <c:v>64.423450786828312</c:v>
                </c:pt>
                <c:pt idx="6">
                  <c:v>16.696888034008275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5442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19.007967315456789</c:v>
                </c:pt>
                <c:pt idx="1">
                  <c:v>2315.8653814347049</c:v>
                </c:pt>
                <c:pt idx="2">
                  <c:v>1712.1498452049348</c:v>
                </c:pt>
                <c:pt idx="3">
                  <c:v>280.8585570854637</c:v>
                </c:pt>
                <c:pt idx="4">
                  <c:v>79.527541195549759</c:v>
                </c:pt>
                <c:pt idx="5">
                  <c:v>21.28189525524089</c:v>
                </c:pt>
                <c:pt idx="6">
                  <c:v>2.9153782314538135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936832"/>
        <c:axId val="40432704"/>
      </c:barChart>
      <c:catAx>
        <c:axId val="42936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1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Age group</a:t>
                </a:r>
              </a:p>
            </c:rich>
          </c:tx>
          <c:layout>
            <c:manualLayout>
              <c:xMode val="edge"/>
              <c:yMode val="edge"/>
              <c:x val="0.44783715012722575"/>
              <c:y val="0.90810810810810905"/>
            </c:manualLayout>
          </c:layout>
          <c:overlay val="0"/>
          <c:spPr>
            <a:noFill/>
            <a:ln w="3088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5442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277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43270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40432704"/>
        <c:scaling>
          <c:orientation val="minMax"/>
          <c:max val="90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1581">
            <a:noFill/>
          </a:ln>
        </c:spPr>
        <c:txPr>
          <a:bodyPr rot="0" vert="horz"/>
          <a:lstStyle/>
          <a:p>
            <a:pPr>
              <a:defRPr sz="1368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2936832"/>
        <c:crosses val="autoZero"/>
        <c:crossBetween val="between"/>
        <c:majorUnit val="1000"/>
        <c:minorUnit val="500"/>
      </c:valAx>
      <c:spPr>
        <a:noFill/>
        <a:ln w="3088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6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29110840438536"/>
          <c:y val="3.7422037422037605E-2"/>
          <c:w val="0.82216808769792848"/>
          <c:h val="0.7588357588357590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3322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Sheet1!$B$1:$G$1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Sheet1!$B$2:$G$2</c:f>
              <c:numCache>
                <c:formatCode>0</c:formatCode>
                <c:ptCount val="5"/>
                <c:pt idx="0">
                  <c:v>1055.6396261541493</c:v>
                </c:pt>
                <c:pt idx="1">
                  <c:v>1119.5847852995346</c:v>
                </c:pt>
                <c:pt idx="2">
                  <c:v>1049.7285707410661</c:v>
                </c:pt>
                <c:pt idx="3">
                  <c:v>1282.195774401315</c:v>
                </c:pt>
                <c:pt idx="4">
                  <c:v>1342.6654652196585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3322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Sheet1!$B$1:$G$1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Sheet1!$B$3:$G$3</c:f>
              <c:numCache>
                <c:formatCode>0</c:formatCode>
                <c:ptCount val="5"/>
                <c:pt idx="0">
                  <c:v>234.19744688737973</c:v>
                </c:pt>
                <c:pt idx="1">
                  <c:v>259.68892516675868</c:v>
                </c:pt>
                <c:pt idx="2">
                  <c:v>282.7335980974982</c:v>
                </c:pt>
                <c:pt idx="3">
                  <c:v>330.979671395666</c:v>
                </c:pt>
                <c:pt idx="4">
                  <c:v>377.56793473259012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054720"/>
        <c:axId val="40435008"/>
      </c:lineChart>
      <c:catAx>
        <c:axId val="41054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69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2375152253350288"/>
              <c:y val="0.87525987525988325"/>
            </c:manualLayout>
          </c:layout>
          <c:overlay val="0"/>
          <c:spPr>
            <a:noFill/>
            <a:ln w="2664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22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46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0435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0435008"/>
        <c:scaling>
          <c:orientation val="minMax"/>
          <c:max val="14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469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standardised rate per 100 000</a:t>
                </a:r>
              </a:p>
            </c:rich>
          </c:tx>
          <c:layout>
            <c:manualLayout>
              <c:xMode val="edge"/>
              <c:yMode val="edge"/>
              <c:x val="2.1924482338611377E-2"/>
              <c:y val="0.10602910602910602"/>
            </c:manualLayout>
          </c:layout>
          <c:overlay val="0"/>
          <c:spPr>
            <a:noFill/>
            <a:ln w="26643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1332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6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1054720"/>
        <c:crosses val="autoZero"/>
        <c:crossBetween val="midCat"/>
        <c:majorUnit val="150"/>
      </c:valAx>
      <c:spPr>
        <a:noFill/>
        <a:ln w="26643">
          <a:noFill/>
        </a:ln>
      </c:spPr>
    </c:plotArea>
    <c:legend>
      <c:legendPos val="r"/>
      <c:layout>
        <c:manualLayout>
          <c:xMode val="edge"/>
          <c:yMode val="edge"/>
          <c:x val="4.9975460384525114E-3"/>
          <c:y val="0.94178794178793546"/>
          <c:w val="0.99500245396154696"/>
          <c:h val="6.0291060291060308E-2"/>
        </c:manualLayout>
      </c:layout>
      <c:overlay val="0"/>
      <c:spPr>
        <a:noFill/>
        <a:ln w="26643">
          <a:noFill/>
        </a:ln>
      </c:spPr>
      <c:txPr>
        <a:bodyPr/>
        <a:lstStyle/>
        <a:p>
          <a:pPr>
            <a:defRPr sz="1348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88556835392487"/>
          <c:y val="2.8783734627264412E-2"/>
          <c:w val="0.84224316655305964"/>
          <c:h val="0.737962688179467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people aged 15 - 19 years</c:v>
                </c:pt>
              </c:strCache>
            </c:strRef>
          </c:tx>
          <c:spPr>
            <a:ln w="13622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4872.3585625196429</c:v>
                </c:pt>
                <c:pt idx="1">
                  <c:v>5047.332765041052</c:v>
                </c:pt>
                <c:pt idx="2">
                  <c:v>4863.385526492908</c:v>
                </c:pt>
                <c:pt idx="3">
                  <c:v>5823.5003813540316</c:v>
                </c:pt>
                <c:pt idx="4">
                  <c:v>6299.0712907712323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Aboriginal and Torres Strait Islander people aged 20 - 29 years</c:v>
                </c:pt>
              </c:strCache>
            </c:strRef>
          </c:tx>
          <c:spPr>
            <a:ln w="13622">
              <a:solidFill>
                <a:srgbClr val="FF0000"/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3251.1430895677227</c:v>
                </c:pt>
                <c:pt idx="1">
                  <c:v>3453.1122892647686</c:v>
                </c:pt>
                <c:pt idx="2">
                  <c:v>3526.0456113776004</c:v>
                </c:pt>
                <c:pt idx="3">
                  <c:v>4120.7326993744682</c:v>
                </c:pt>
                <c:pt idx="4">
                  <c:v>4575.16339869281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Non-Indigenous people aged 15 - 19 years</c:v>
                </c:pt>
              </c:strCache>
            </c:strRef>
          </c:tx>
          <c:spPr>
            <a:ln w="13622">
              <a:solidFill>
                <a:schemeClr val="tx1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800.94145185509046</c:v>
                </c:pt>
                <c:pt idx="1">
                  <c:v>953.18784986929654</c:v>
                </c:pt>
                <c:pt idx="2">
                  <c:v>1022.799983280228</c:v>
                </c:pt>
                <c:pt idx="3">
                  <c:v>1269.738174779508</c:v>
                </c:pt>
                <c:pt idx="4">
                  <c:v>1499.1527576372391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people aged 20 - 29 years</c:v>
                </c:pt>
              </c:strCache>
            </c:strRef>
          </c:tx>
          <c:spPr>
            <a:ln w="13622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Sheet1!$B$5:$F$5</c:f>
              <c:numCache>
                <c:formatCode>General</c:formatCode>
                <c:ptCount val="5"/>
                <c:pt idx="0">
                  <c:v>973.45230429583239</c:v>
                </c:pt>
                <c:pt idx="1">
                  <c:v>1056.3885567105151</c:v>
                </c:pt>
                <c:pt idx="2">
                  <c:v>1170.3063195658158</c:v>
                </c:pt>
                <c:pt idx="3">
                  <c:v>1323.5212951890351</c:v>
                </c:pt>
                <c:pt idx="4">
                  <c:v>1523.2453316162271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057280"/>
        <c:axId val="94496448"/>
      </c:lineChart>
      <c:catAx>
        <c:axId val="4105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3622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287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94496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449644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87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0"/>
              <c:y val="0.17120623380924757"/>
            </c:manualLayout>
          </c:layout>
          <c:overlay val="0"/>
          <c:spPr>
            <a:noFill/>
            <a:ln w="2724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62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8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41057280"/>
        <c:crosses val="autoZero"/>
        <c:crossBetween val="midCat"/>
      </c:valAx>
      <c:spPr>
        <a:noFill/>
        <a:ln w="27244">
          <a:noFill/>
        </a:ln>
      </c:spPr>
    </c:plotArea>
    <c:legend>
      <c:legendPos val="b"/>
      <c:layout>
        <c:manualLayout>
          <c:xMode val="edge"/>
          <c:yMode val="edge"/>
          <c:x val="0.54637998071558902"/>
          <c:y val="0.86905743323362994"/>
          <c:w val="0.44848194906423472"/>
          <c:h val="9.0972624755186443E-2"/>
        </c:manualLayout>
      </c:layout>
      <c:overlay val="0"/>
      <c:spPr>
        <a:solidFill>
          <a:schemeClr val="bg1"/>
        </a:solidFill>
        <a:ln w="27244">
          <a:noFill/>
        </a:ln>
      </c:spPr>
      <c:txPr>
        <a:bodyPr/>
        <a:lstStyle/>
        <a:p>
          <a:pPr>
            <a:defRPr sz="9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5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0.13465</cdr:x>
      <cdr:y>0.41116</cdr:y>
    </cdr:from>
    <cdr:to>
      <cdr:x>0.97398</cdr:x>
      <cdr:y>0.41116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1109364" y="2160480"/>
          <a:ext cx="6915138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0.0793</cdr:x>
      <cdr:y>0.9092</cdr:y>
    </cdr:from>
    <cdr:to>
      <cdr:x>0.95492</cdr:x>
      <cdr:y>0.97259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60810" y="5002981"/>
          <a:ext cx="7296346" cy="3487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AU" sz="1000" dirty="0" smtClean="0">
              <a:solidFill>
                <a:schemeClr val="tx2"/>
              </a:solidFill>
            </a:rPr>
            <a:t>1. Cases and populations from high prevalence countries were excluded from the non-Indigenous rate.</a:t>
          </a:r>
          <a:endParaRPr lang="en-AU" sz="1000" dirty="0">
            <a:solidFill>
              <a:schemeClr val="tx2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AA53C30-FA03-437A-849F-AEFF1B8792C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228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 Unicode MS" charset="0"/>
                <a:ea typeface="+mn-ea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 Unicode MS" charset="0"/>
                <a:ea typeface="+mn-ea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 Unicode MS" charset="0"/>
                <a:ea typeface="+mn-ea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 Unicode MS" charset="0"/>
              </a:defRPr>
            </a:lvl1pPr>
          </a:lstStyle>
          <a:p>
            <a:fld id="{D0FD18F0-24C0-43A5-93B9-C6694D01D288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12452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8010B-631C-4BE7-B393-A98AAF59C902}" type="slidenum">
              <a:rPr lang="en-AU"/>
              <a:pPr/>
              <a:t>1</a:t>
            </a:fld>
            <a:endParaRPr lang="en-AU" dirty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400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83563" y="85725"/>
            <a:ext cx="839787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grayscl/>
          </a:blip>
          <a:srcRect l="34932" b="26874"/>
          <a:stretch>
            <a:fillRect/>
          </a:stretch>
        </p:blipFill>
        <p:spPr bwMode="auto">
          <a:xfrm>
            <a:off x="0" y="3324225"/>
            <a:ext cx="3403600" cy="3533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22325" y="909638"/>
            <a:ext cx="6705600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4"/>
        </a:buBlip>
        <a:defRPr sz="2800" b="1">
          <a:solidFill>
            <a:schemeClr val="tx2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800" b="1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2C84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002C84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4" Type="http://schemas.openxmlformats.org/officeDocument/2006/relationships/oleObject" Target="../embeddings/Microsoft_Excel_97-2003_Worksheet1.xls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1"/>
          <p:cNvSpPr>
            <a:spLocks noChangeArrowheads="1"/>
          </p:cNvSpPr>
          <p:nvPr/>
        </p:nvSpPr>
        <p:spPr bwMode="auto">
          <a:xfrm>
            <a:off x="6172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</a:pPr>
            <a:endParaRPr lang="en-US" b="0" dirty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79729" y="1874658"/>
            <a:ext cx="446147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 smtClean="0"/>
              <a:t>2012</a:t>
            </a:r>
            <a:endParaRPr lang="en-U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48412" y="166688"/>
            <a:ext cx="7824248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9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Rate of chlamydia diagnoses in 2011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area of </a:t>
            </a:r>
            <a:r>
              <a:rPr lang="en-AU" sz="2200" dirty="0" smtClean="0">
                <a:latin typeface="Optima" pitchFamily="34" charset="0"/>
              </a:rPr>
              <a:t>residence</a:t>
            </a:r>
            <a:r>
              <a:rPr lang="en-AU" sz="2200" dirty="0" smtClean="0"/>
              <a:t> </a:t>
            </a:r>
            <a:endParaRPr lang="en-AU" sz="2200" dirty="0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435372409"/>
              </p:ext>
            </p:extLst>
          </p:nvPr>
        </p:nvGraphicFramePr>
        <p:xfrm>
          <a:off x="319088" y="995363"/>
          <a:ext cx="8412162" cy="5254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5368925" y="6313488"/>
            <a:ext cx="32385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79413" y="6219825"/>
            <a:ext cx="498316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SA, TAS, 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3322674"/>
              </p:ext>
            </p:extLst>
          </p:nvPr>
        </p:nvGraphicFramePr>
        <p:xfrm>
          <a:off x="422275" y="1474788"/>
          <a:ext cx="4375150" cy="491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6585247"/>
              </p:ext>
            </p:extLst>
          </p:nvPr>
        </p:nvGraphicFramePr>
        <p:xfrm>
          <a:off x="4921250" y="1454150"/>
          <a:ext cx="3895725" cy="4703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44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86121" y="153988"/>
            <a:ext cx="7824246" cy="7858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10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Number </a:t>
            </a:r>
            <a:r>
              <a:rPr lang="en-AU" sz="2200" dirty="0">
                <a:latin typeface="Optima" pitchFamily="34" charset="0"/>
              </a:rPr>
              <a:t>of </a:t>
            </a:r>
            <a:r>
              <a:rPr lang="en-AU" sz="2200" dirty="0" smtClean="0">
                <a:latin typeface="Optima" pitchFamily="34" charset="0"/>
              </a:rPr>
              <a:t>gonorrhoea diagnoses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, sex and age group, </a:t>
            </a:r>
            <a:r>
              <a:rPr lang="en-AU" sz="2200" dirty="0" smtClean="0">
                <a:latin typeface="Optima" pitchFamily="34" charset="0"/>
              </a:rPr>
              <a:t>2011</a:t>
            </a:r>
            <a:endParaRPr lang="en-AU" sz="2200" dirty="0">
              <a:latin typeface="Optima" pitchFamily="34" charset="0"/>
            </a:endParaRPr>
          </a:p>
        </p:txBody>
      </p:sp>
      <p:sp>
        <p:nvSpPr>
          <p:cNvPr id="404485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04486" name="Text Box 6"/>
          <p:cNvSpPr txBox="1">
            <a:spLocks noChangeArrowheads="1"/>
          </p:cNvSpPr>
          <p:nvPr/>
        </p:nvSpPr>
        <p:spPr bwMode="auto">
          <a:xfrm>
            <a:off x="1545997" y="1348032"/>
            <a:ext cx="372609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04487" name="Text Box 7"/>
          <p:cNvSpPr txBox="1">
            <a:spLocks noChangeArrowheads="1"/>
          </p:cNvSpPr>
          <p:nvPr/>
        </p:nvSpPr>
        <p:spPr bwMode="auto">
          <a:xfrm>
            <a:off x="6353175" y="1300899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04488" name="Rectangle 8"/>
          <p:cNvSpPr>
            <a:spLocks noChangeArrowheads="1"/>
          </p:cNvSpPr>
          <p:nvPr/>
        </p:nvSpPr>
        <p:spPr bwMode="auto">
          <a:xfrm>
            <a:off x="304800" y="6273800"/>
            <a:ext cx="50879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VIC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133844"/>
              </p:ext>
            </p:extLst>
          </p:nvPr>
        </p:nvGraphicFramePr>
        <p:xfrm>
          <a:off x="277813" y="1698625"/>
          <a:ext cx="4337050" cy="464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771119"/>
              </p:ext>
            </p:extLst>
          </p:nvPr>
        </p:nvGraphicFramePr>
        <p:xfrm>
          <a:off x="4808537" y="1761733"/>
          <a:ext cx="4081463" cy="437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550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85927" y="207963"/>
            <a:ext cx="849593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000" dirty="0" smtClean="0">
                <a:latin typeface="Optima" pitchFamily="34" charset="0"/>
              </a:rPr>
              <a:t>Figure 11</a:t>
            </a:r>
            <a:br>
              <a:rPr lang="en-AU" sz="2000" dirty="0" smtClean="0">
                <a:latin typeface="Optima" pitchFamily="34" charset="0"/>
              </a:rPr>
            </a:br>
            <a:r>
              <a:rPr lang="en-AU" sz="2000" dirty="0" smtClean="0">
                <a:latin typeface="Optima" pitchFamily="34" charset="0"/>
              </a:rPr>
              <a:t>Age </a:t>
            </a:r>
            <a:r>
              <a:rPr lang="en-AU" sz="2000" dirty="0" smtClean="0">
                <a:latin typeface="Optima" pitchFamily="34" charset="0"/>
              </a:rPr>
              <a:t>specific rate </a:t>
            </a:r>
            <a:r>
              <a:rPr lang="en-AU" sz="2000" dirty="0" smtClean="0">
                <a:latin typeface="Optima" pitchFamily="34" charset="0"/>
              </a:rPr>
              <a:t>of gonorrhoea diagnoses in 2011 by </a:t>
            </a:r>
            <a:r>
              <a:rPr lang="en-AU" sz="2000" dirty="0">
                <a:latin typeface="Optima" pitchFamily="34" charset="0"/>
              </a:rPr>
              <a:t>Aboriginal and Torres Strait Islander status</a:t>
            </a:r>
            <a:r>
              <a:rPr lang="en-AU" sz="2000" baseline="30000" dirty="0">
                <a:latin typeface="Optima" pitchFamily="34" charset="0"/>
              </a:rPr>
              <a:t>1</a:t>
            </a:r>
            <a:r>
              <a:rPr lang="en-AU" sz="2000" dirty="0">
                <a:latin typeface="Optima" pitchFamily="34" charset="0"/>
              </a:rPr>
              <a:t>, sex and age </a:t>
            </a:r>
            <a:r>
              <a:rPr lang="en-AU" sz="2000" dirty="0" smtClean="0">
                <a:latin typeface="Optima" pitchFamily="34" charset="0"/>
              </a:rPr>
              <a:t>group</a:t>
            </a:r>
            <a:endParaRPr lang="en-AU" sz="2000" dirty="0">
              <a:latin typeface="Optima" pitchFamily="34" charset="0"/>
            </a:endParaRPr>
          </a:p>
        </p:txBody>
      </p:sp>
      <p:sp>
        <p:nvSpPr>
          <p:cNvPr id="405509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05510" name="Text Box 6"/>
          <p:cNvSpPr txBox="1">
            <a:spLocks noChangeArrowheads="1"/>
          </p:cNvSpPr>
          <p:nvPr/>
        </p:nvSpPr>
        <p:spPr bwMode="auto">
          <a:xfrm>
            <a:off x="1404938" y="1575995"/>
            <a:ext cx="3867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05511" name="Text Box 7"/>
          <p:cNvSpPr txBox="1">
            <a:spLocks noChangeArrowheads="1"/>
          </p:cNvSpPr>
          <p:nvPr/>
        </p:nvSpPr>
        <p:spPr bwMode="auto">
          <a:xfrm>
            <a:off x="6375400" y="1593458"/>
            <a:ext cx="1608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04800" y="6273800"/>
            <a:ext cx="50879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VIC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72239" y="203200"/>
            <a:ext cx="7079530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12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gonorrhoea diagnoses in 2011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263535051"/>
              </p:ext>
            </p:extLst>
          </p:nvPr>
        </p:nvGraphicFramePr>
        <p:xfrm>
          <a:off x="479425" y="1069975"/>
          <a:ext cx="8251825" cy="522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2436" name="Rectangle 4"/>
          <p:cNvSpPr>
            <a:spLocks noChangeArrowheads="1"/>
          </p:cNvSpPr>
          <p:nvPr/>
        </p:nvSpPr>
        <p:spPr bwMode="auto">
          <a:xfrm>
            <a:off x="5540375" y="6324600"/>
            <a:ext cx="34369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04800" y="6273800"/>
            <a:ext cx="50879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VIC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799" y="141402"/>
            <a:ext cx="6297105" cy="82697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13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specific rate of gonorrhoea diagnoses in </a:t>
            </a:r>
            <a:r>
              <a:rPr lang="en-AU" sz="2200" dirty="0">
                <a:latin typeface="Optima" pitchFamily="34" charset="0"/>
              </a:rPr>
              <a:t>selected age groups by </a:t>
            </a:r>
            <a:r>
              <a:rPr lang="en-AU" sz="2200" dirty="0" smtClean="0">
                <a:latin typeface="Optima" pitchFamily="34" charset="0"/>
              </a:rPr>
              <a:t>Aboriginal and </a:t>
            </a:r>
            <a:r>
              <a:rPr lang="en-AU" sz="2200" dirty="0">
                <a:latin typeface="Optima" pitchFamily="34" charset="0"/>
              </a:rPr>
              <a:t>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042353968"/>
              </p:ext>
            </p:extLst>
          </p:nvPr>
        </p:nvGraphicFramePr>
        <p:xfrm>
          <a:off x="252413" y="1169988"/>
          <a:ext cx="8489950" cy="4962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5591175" y="6362700"/>
            <a:ext cx="32385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4800" y="6273800"/>
            <a:ext cx="50879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VIC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346569"/>
              </p:ext>
            </p:extLst>
          </p:nvPr>
        </p:nvGraphicFramePr>
        <p:xfrm>
          <a:off x="433388" y="1560513"/>
          <a:ext cx="4672012" cy="4821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3684460"/>
              </p:ext>
            </p:extLst>
          </p:nvPr>
        </p:nvGraphicFramePr>
        <p:xfrm>
          <a:off x="5051206" y="1650511"/>
          <a:ext cx="3863975" cy="435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34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79563" y="36462"/>
            <a:ext cx="687628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14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gonorrhoea diagnoses by </a:t>
            </a:r>
            <a:r>
              <a:rPr lang="en-AU" sz="2200" dirty="0">
                <a:latin typeface="Optima" pitchFamily="34" charset="0"/>
              </a:rPr>
              <a:t>Aboriginal and Torres Strait Islander status, State/Territory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</a:p>
        </p:txBody>
      </p:sp>
      <p:sp>
        <p:nvSpPr>
          <p:cNvPr id="403461" name="Text Box 5"/>
          <p:cNvSpPr txBox="1">
            <a:spLocks noChangeArrowheads="1"/>
          </p:cNvSpPr>
          <p:nvPr/>
        </p:nvSpPr>
        <p:spPr bwMode="auto">
          <a:xfrm>
            <a:off x="5594350" y="6135688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03462" name="Text Box 6"/>
          <p:cNvSpPr txBox="1">
            <a:spLocks noChangeArrowheads="1"/>
          </p:cNvSpPr>
          <p:nvPr/>
        </p:nvSpPr>
        <p:spPr bwMode="auto">
          <a:xfrm>
            <a:off x="1563688" y="1633882"/>
            <a:ext cx="37084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03463" name="Text Box 7"/>
          <p:cNvSpPr txBox="1">
            <a:spLocks noChangeArrowheads="1"/>
          </p:cNvSpPr>
          <p:nvPr/>
        </p:nvSpPr>
        <p:spPr bwMode="auto">
          <a:xfrm>
            <a:off x="6375400" y="1633593"/>
            <a:ext cx="27686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04800" y="6273800"/>
            <a:ext cx="50879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VIC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4812" y="158750"/>
            <a:ext cx="7073262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15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Rate of gonorrhoea diagnoses in 2011 by Aboriginal </a:t>
            </a:r>
            <a:r>
              <a:rPr lang="en-AU" sz="2200" dirty="0">
                <a:latin typeface="Optima" pitchFamily="34" charset="0"/>
              </a:rPr>
              <a:t>and Torres </a:t>
            </a:r>
            <a:r>
              <a:rPr lang="en-AU" sz="2200" dirty="0" smtClean="0">
                <a:latin typeface="Optima" pitchFamily="34" charset="0"/>
              </a:rPr>
              <a:t>Strait Islander </a:t>
            </a:r>
            <a:r>
              <a:rPr lang="en-AU" sz="2200" dirty="0">
                <a:latin typeface="Optima" pitchFamily="34" charset="0"/>
              </a:rPr>
              <a:t>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area of </a:t>
            </a:r>
            <a:r>
              <a:rPr lang="en-AU" sz="2200" dirty="0" smtClean="0">
                <a:latin typeface="Optima" pitchFamily="34" charset="0"/>
              </a:rPr>
              <a:t>residence</a:t>
            </a:r>
            <a:r>
              <a:rPr lang="en-AU" sz="2200" dirty="0" smtClean="0"/>
              <a:t> </a:t>
            </a:r>
            <a:endParaRPr lang="en-AU" sz="2200" dirty="0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595475850"/>
              </p:ext>
            </p:extLst>
          </p:nvPr>
        </p:nvGraphicFramePr>
        <p:xfrm>
          <a:off x="180975" y="1006475"/>
          <a:ext cx="8550275" cy="528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7556" name="Rectangle 4"/>
          <p:cNvSpPr>
            <a:spLocks noChangeArrowheads="1"/>
          </p:cNvSpPr>
          <p:nvPr/>
        </p:nvSpPr>
        <p:spPr bwMode="auto">
          <a:xfrm>
            <a:off x="5561013" y="6270625"/>
            <a:ext cx="3376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04800" y="6273800"/>
            <a:ext cx="50879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VIC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434483"/>
              </p:ext>
            </p:extLst>
          </p:nvPr>
        </p:nvGraphicFramePr>
        <p:xfrm>
          <a:off x="422275" y="1900238"/>
          <a:ext cx="4354513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867316"/>
              </p:ext>
            </p:extLst>
          </p:nvPr>
        </p:nvGraphicFramePr>
        <p:xfrm>
          <a:off x="4916488" y="1922463"/>
          <a:ext cx="3846512" cy="4081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06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66775" y="404813"/>
            <a:ext cx="8116969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16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Number of infectious syphilis diagnoses in 2011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, sex and age </a:t>
            </a:r>
            <a:r>
              <a:rPr lang="en-AU" sz="2200" dirty="0" smtClean="0">
                <a:latin typeface="Optima" pitchFamily="34" charset="0"/>
              </a:rPr>
              <a:t>group</a:t>
            </a:r>
            <a:endParaRPr lang="en-AU" sz="2200" dirty="0">
              <a:latin typeface="Optima" pitchFamily="34" charset="0"/>
            </a:endParaRPr>
          </a:p>
        </p:txBody>
      </p:sp>
      <p:sp>
        <p:nvSpPr>
          <p:cNvPr id="410629" name="Text Box 5"/>
          <p:cNvSpPr txBox="1">
            <a:spLocks noChangeArrowheads="1"/>
          </p:cNvSpPr>
          <p:nvPr/>
        </p:nvSpPr>
        <p:spPr bwMode="auto">
          <a:xfrm>
            <a:off x="5594350" y="6238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0630" name="Text Box 6"/>
          <p:cNvSpPr txBox="1">
            <a:spLocks noChangeArrowheads="1"/>
          </p:cNvSpPr>
          <p:nvPr/>
        </p:nvSpPr>
        <p:spPr bwMode="auto">
          <a:xfrm>
            <a:off x="1574277" y="1743959"/>
            <a:ext cx="343135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0631" name="Text Box 7"/>
          <p:cNvSpPr txBox="1">
            <a:spLocks noChangeArrowheads="1"/>
          </p:cNvSpPr>
          <p:nvPr/>
        </p:nvSpPr>
        <p:spPr bwMode="auto">
          <a:xfrm>
            <a:off x="6375400" y="1734532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0632" name="Rectangle 8"/>
          <p:cNvSpPr>
            <a:spLocks noChangeArrowheads="1"/>
          </p:cNvSpPr>
          <p:nvPr/>
        </p:nvSpPr>
        <p:spPr bwMode="auto">
          <a:xfrm>
            <a:off x="304800" y="6170613"/>
            <a:ext cx="52895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622628"/>
              </p:ext>
            </p:extLst>
          </p:nvPr>
        </p:nvGraphicFramePr>
        <p:xfrm>
          <a:off x="701675" y="1898650"/>
          <a:ext cx="433705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113015"/>
              </p:ext>
            </p:extLst>
          </p:nvPr>
        </p:nvGraphicFramePr>
        <p:xfrm>
          <a:off x="4916488" y="1922463"/>
          <a:ext cx="4176712" cy="4046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16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50913" y="194953"/>
            <a:ext cx="7580345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17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specific rate of infectious syphilis diagnoses in 2011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, sex and age </a:t>
            </a:r>
            <a:r>
              <a:rPr lang="en-AU" sz="2200" dirty="0" smtClean="0">
                <a:latin typeface="Optima" pitchFamily="34" charset="0"/>
              </a:rPr>
              <a:t>group</a:t>
            </a:r>
            <a:endParaRPr lang="en-AU" sz="2200" dirty="0">
              <a:latin typeface="Optima" pitchFamily="34" charset="0"/>
            </a:endParaRPr>
          </a:p>
        </p:txBody>
      </p:sp>
      <p:sp>
        <p:nvSpPr>
          <p:cNvPr id="411653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1654" name="Text Box 6"/>
          <p:cNvSpPr txBox="1">
            <a:spLocks noChangeArrowheads="1"/>
          </p:cNvSpPr>
          <p:nvPr/>
        </p:nvSpPr>
        <p:spPr bwMode="auto">
          <a:xfrm>
            <a:off x="1851025" y="1583703"/>
            <a:ext cx="342106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1655" name="Text Box 7"/>
          <p:cNvSpPr txBox="1">
            <a:spLocks noChangeArrowheads="1"/>
          </p:cNvSpPr>
          <p:nvPr/>
        </p:nvSpPr>
        <p:spPr bwMode="auto">
          <a:xfrm>
            <a:off x="6375400" y="1593130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04800" y="6170613"/>
            <a:ext cx="52895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2301" y="197964"/>
            <a:ext cx="7070103" cy="994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18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infectious syphilis diagnoses </a:t>
            </a:r>
            <a:r>
              <a:rPr lang="en-AU" sz="2200" dirty="0">
                <a:latin typeface="Optima" pitchFamily="34" charset="0"/>
              </a:rPr>
              <a:t>by Aboriginal and Torres Strait Islander </a:t>
            </a:r>
            <a:r>
              <a:rPr lang="en-AU" sz="2200" dirty="0" smtClean="0">
                <a:latin typeface="Optima" pitchFamily="34" charset="0"/>
              </a:rPr>
              <a:t>status</a:t>
            </a:r>
            <a:r>
              <a:rPr lang="en-AU" sz="2200" baseline="30000" dirty="0" smtClean="0">
                <a:latin typeface="Optima" pitchFamily="34" charset="0"/>
              </a:rPr>
              <a:t>1</a:t>
            </a:r>
            <a:r>
              <a:rPr lang="en-AU" sz="2200" dirty="0" smtClean="0">
                <a:latin typeface="Optima" pitchFamily="34" charset="0"/>
              </a:rPr>
              <a:t> </a:t>
            </a:r>
            <a:r>
              <a:rPr lang="en-AU" sz="2200" dirty="0">
                <a:latin typeface="Optima" pitchFamily="34" charset="0"/>
              </a:rPr>
              <a:t>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558085621"/>
              </p:ext>
            </p:extLst>
          </p:nvPr>
        </p:nvGraphicFramePr>
        <p:xfrm>
          <a:off x="479425" y="1196975"/>
          <a:ext cx="8251825" cy="495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8580" name="Rectangle 4"/>
          <p:cNvSpPr>
            <a:spLocks noChangeArrowheads="1"/>
          </p:cNvSpPr>
          <p:nvPr/>
        </p:nvSpPr>
        <p:spPr bwMode="auto">
          <a:xfrm>
            <a:off x="5508625" y="6270625"/>
            <a:ext cx="330676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04800" y="6170613"/>
            <a:ext cx="52895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3" name="Rectangle 3"/>
          <p:cNvSpPr>
            <a:spLocks noChangeArrowheads="1"/>
          </p:cNvSpPr>
          <p:nvPr/>
        </p:nvSpPr>
        <p:spPr bwMode="auto">
          <a:xfrm>
            <a:off x="1350962" y="268288"/>
            <a:ext cx="764063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Figure 1</a:t>
            </a:r>
          </a:p>
          <a:p>
            <a:pPr>
              <a:spcBef>
                <a:spcPct val="0"/>
              </a:spcBef>
            </a:pP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Area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of residence,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2011,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by Aboriginal and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Torres Strait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Islander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status</a:t>
            </a:r>
            <a:endParaRPr lang="en-AU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4724" name="Text Box 4"/>
          <p:cNvSpPr txBox="1">
            <a:spLocks noChangeArrowheads="1"/>
          </p:cNvSpPr>
          <p:nvPr/>
        </p:nvSpPr>
        <p:spPr bwMode="auto">
          <a:xfrm>
            <a:off x="5321300" y="6221413"/>
            <a:ext cx="36703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1400" b="0" dirty="0">
                <a:latin typeface="Optima" pitchFamily="34" charset="0"/>
              </a:rPr>
              <a:t>Source: Australian Bureau of Statistics 2006</a:t>
            </a:r>
            <a:endParaRPr lang="en-US" sz="1400" b="0" dirty="0">
              <a:latin typeface="Optima" pitchFamily="34" charset="0"/>
            </a:endParaRPr>
          </a:p>
        </p:txBody>
      </p:sp>
      <p:graphicFrame>
        <p:nvGraphicFramePr>
          <p:cNvPr id="3" name="Chart Placeholder 2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796022055"/>
              </p:ext>
            </p:extLst>
          </p:nvPr>
        </p:nvGraphicFramePr>
        <p:xfrm>
          <a:off x="457200" y="1240972"/>
          <a:ext cx="8229600" cy="4885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4501" y="124745"/>
            <a:ext cx="8069802" cy="103823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+mn-lt"/>
              </a:rPr>
              <a:t>Figure 19</a:t>
            </a:r>
            <a:br>
              <a:rPr lang="en-AU" sz="1800" dirty="0" smtClean="0">
                <a:latin typeface="+mn-lt"/>
              </a:rPr>
            </a:br>
            <a:r>
              <a:rPr lang="en-AU" sz="1800" dirty="0" smtClean="0">
                <a:latin typeface="+mn-lt"/>
              </a:rPr>
              <a:t>Age specific rate of infectious syphilis diagnoses </a:t>
            </a:r>
            <a:r>
              <a:rPr lang="en-AU" sz="1800" dirty="0">
                <a:latin typeface="+mn-lt"/>
              </a:rPr>
              <a:t>in selected age groups </a:t>
            </a:r>
            <a:r>
              <a:rPr lang="en-AU" sz="1800" dirty="0" smtClean="0">
                <a:latin typeface="+mn-lt"/>
              </a:rPr>
              <a:t>in 2011 by </a:t>
            </a:r>
            <a:r>
              <a:rPr lang="en-AU" sz="1800" dirty="0">
                <a:latin typeface="+mn-lt"/>
              </a:rPr>
              <a:t>Aboriginal and Torres Strait Islander </a:t>
            </a:r>
            <a:r>
              <a:rPr lang="en-AU" sz="1800" dirty="0" smtClean="0">
                <a:latin typeface="+mn-lt"/>
              </a:rPr>
              <a:t>status</a:t>
            </a:r>
            <a:r>
              <a:rPr lang="en-AU" sz="1800" baseline="30000" dirty="0" smtClean="0">
                <a:latin typeface="+mn-lt"/>
              </a:rPr>
              <a:t>1</a:t>
            </a:r>
            <a:r>
              <a:rPr lang="en-AU" sz="1800" dirty="0" smtClean="0">
                <a:latin typeface="+mn-lt"/>
              </a:rPr>
              <a:t> </a:t>
            </a:r>
            <a:r>
              <a:rPr lang="en-AU" sz="1800" dirty="0">
                <a:latin typeface="+mn-lt"/>
              </a:rPr>
              <a:t>and year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389159329"/>
              </p:ext>
            </p:extLst>
          </p:nvPr>
        </p:nvGraphicFramePr>
        <p:xfrm>
          <a:off x="304800" y="1044574"/>
          <a:ext cx="8662988" cy="5214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2676" name="Rectangle 4"/>
          <p:cNvSpPr>
            <a:spLocks noChangeArrowheads="1"/>
          </p:cNvSpPr>
          <p:nvPr/>
        </p:nvSpPr>
        <p:spPr bwMode="auto">
          <a:xfrm>
            <a:off x="5686425" y="6288088"/>
            <a:ext cx="328136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04800" y="6170613"/>
            <a:ext cx="52895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78879"/>
              </p:ext>
            </p:extLst>
          </p:nvPr>
        </p:nvGraphicFramePr>
        <p:xfrm>
          <a:off x="701675" y="1603375"/>
          <a:ext cx="4140200" cy="459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795148"/>
              </p:ext>
            </p:extLst>
          </p:nvPr>
        </p:nvGraphicFramePr>
        <p:xfrm>
          <a:off x="4737100" y="1824038"/>
          <a:ext cx="4176713" cy="4041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9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28725" y="103984"/>
            <a:ext cx="7274252" cy="11589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20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infectious syphilis diagnoses </a:t>
            </a:r>
            <a:r>
              <a:rPr lang="en-AU" sz="2200" dirty="0">
                <a:latin typeface="Optima" pitchFamily="34" charset="0"/>
              </a:rPr>
              <a:t>by Aboriginal and Torres Strait Islander status, State/Territory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</a:p>
        </p:txBody>
      </p:sp>
      <p:sp>
        <p:nvSpPr>
          <p:cNvPr id="409605" name="Text Box 5"/>
          <p:cNvSpPr txBox="1">
            <a:spLocks noChangeArrowheads="1"/>
          </p:cNvSpPr>
          <p:nvPr/>
        </p:nvSpPr>
        <p:spPr bwMode="auto">
          <a:xfrm>
            <a:off x="5807075" y="6230938"/>
            <a:ext cx="3336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09606" name="Text Box 6"/>
          <p:cNvSpPr txBox="1">
            <a:spLocks noChangeArrowheads="1"/>
          </p:cNvSpPr>
          <p:nvPr/>
        </p:nvSpPr>
        <p:spPr bwMode="auto">
          <a:xfrm>
            <a:off x="1712913" y="1480007"/>
            <a:ext cx="355917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09607" name="Text Box 7"/>
          <p:cNvSpPr txBox="1">
            <a:spLocks noChangeArrowheads="1"/>
          </p:cNvSpPr>
          <p:nvPr/>
        </p:nvSpPr>
        <p:spPr bwMode="auto">
          <a:xfrm>
            <a:off x="6375400" y="1461155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04800" y="6170613"/>
            <a:ext cx="52895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1984" y="216817"/>
            <a:ext cx="6606504" cy="8672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21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Rate of infectious syphilis diagnoses in 2011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area of </a:t>
            </a:r>
            <a:r>
              <a:rPr lang="en-AU" sz="2200" dirty="0" smtClean="0">
                <a:latin typeface="Optima" pitchFamily="34" charset="0"/>
              </a:rPr>
              <a:t>residence</a:t>
            </a:r>
            <a:r>
              <a:rPr lang="en-AU" sz="2200" dirty="0" smtClean="0"/>
              <a:t> </a:t>
            </a:r>
            <a:endParaRPr lang="en-AU" sz="2200" dirty="0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261812700"/>
              </p:ext>
            </p:extLst>
          </p:nvPr>
        </p:nvGraphicFramePr>
        <p:xfrm>
          <a:off x="415925" y="1346200"/>
          <a:ext cx="8315325" cy="4803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3700" name="Rectangle 4"/>
          <p:cNvSpPr>
            <a:spLocks noChangeArrowheads="1"/>
          </p:cNvSpPr>
          <p:nvPr/>
        </p:nvSpPr>
        <p:spPr bwMode="auto">
          <a:xfrm>
            <a:off x="5667375" y="6270625"/>
            <a:ext cx="3327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04800" y="6170613"/>
            <a:ext cx="52895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92238" y="179109"/>
            <a:ext cx="7299275" cy="10131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22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new HIV diagnoses by </a:t>
            </a:r>
            <a:r>
              <a:rPr lang="en-AU" sz="2200" dirty="0">
                <a:latin typeface="Optima" pitchFamily="34" charset="0"/>
              </a:rPr>
              <a:t>Aboriginal and Torres Strait Islander </a:t>
            </a:r>
            <a:r>
              <a:rPr lang="en-AU" sz="2200" dirty="0" smtClean="0">
                <a:latin typeface="Optima" pitchFamily="34" charset="0"/>
              </a:rPr>
              <a:t>status</a:t>
            </a:r>
            <a:r>
              <a:rPr lang="en-AU" sz="2200" baseline="30000" dirty="0" smtClean="0">
                <a:latin typeface="Optima" pitchFamily="34" charset="0"/>
              </a:rPr>
              <a:t>1</a:t>
            </a:r>
            <a:r>
              <a:rPr lang="en-AU" sz="2200" dirty="0" smtClean="0">
                <a:latin typeface="Optima" pitchFamily="34" charset="0"/>
              </a:rPr>
              <a:t> </a:t>
            </a:r>
            <a:r>
              <a:rPr lang="en-AU" sz="2200" dirty="0">
                <a:latin typeface="Optima" pitchFamily="34" charset="0"/>
              </a:rPr>
              <a:t>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744796721"/>
              </p:ext>
            </p:extLst>
          </p:nvPr>
        </p:nvGraphicFramePr>
        <p:xfrm>
          <a:off x="358219" y="1081087"/>
          <a:ext cx="8373031" cy="5640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8036" name="Rectangle 4"/>
          <p:cNvSpPr>
            <a:spLocks noChangeArrowheads="1"/>
          </p:cNvSpPr>
          <p:nvPr/>
        </p:nvSpPr>
        <p:spPr bwMode="auto">
          <a:xfrm>
            <a:off x="5613400" y="6363842"/>
            <a:ext cx="330200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057086" y="6386768"/>
            <a:ext cx="3005757" cy="27337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AU" sz="1000" b="0" dirty="0" smtClean="0">
                <a:solidFill>
                  <a:schemeClr val="tx2"/>
                </a:solidFill>
              </a:rPr>
              <a:t>1 Cases and populations from high prevalence </a:t>
            </a:r>
          </a:p>
          <a:p>
            <a:r>
              <a:rPr lang="en-AU" sz="1000" b="0" dirty="0" smtClean="0">
                <a:solidFill>
                  <a:schemeClr val="tx2"/>
                </a:solidFill>
              </a:rPr>
              <a:t>countries were excluded from the non-Indigenous rate.</a:t>
            </a:r>
            <a:endParaRPr lang="en-AU" sz="1000" b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0581" y="176213"/>
            <a:ext cx="7126663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000" dirty="0" smtClean="0">
                <a:latin typeface="Optima" pitchFamily="34" charset="0"/>
              </a:rPr>
              <a:t>Figure 23</a:t>
            </a:r>
            <a:br>
              <a:rPr lang="en-AU" sz="2000" dirty="0" smtClean="0">
                <a:latin typeface="Optima" pitchFamily="34" charset="0"/>
              </a:rPr>
            </a:br>
            <a:r>
              <a:rPr lang="en-AU" sz="2000" dirty="0" smtClean="0">
                <a:latin typeface="Optima" pitchFamily="34" charset="0"/>
              </a:rPr>
              <a:t>Rate of new HIV diagnoses </a:t>
            </a:r>
            <a:r>
              <a:rPr lang="en-AU" sz="2000" dirty="0">
                <a:latin typeface="Optima" pitchFamily="34" charset="0"/>
              </a:rPr>
              <a:t>by Aboriginal and Torres Strait Islander </a:t>
            </a:r>
            <a:r>
              <a:rPr lang="en-AU" sz="2000" dirty="0" smtClean="0">
                <a:latin typeface="Optima" pitchFamily="34" charset="0"/>
              </a:rPr>
              <a:t>status</a:t>
            </a:r>
            <a:r>
              <a:rPr lang="en-AU" sz="2000" baseline="30000" dirty="0" smtClean="0">
                <a:latin typeface="Optima" pitchFamily="34" charset="0"/>
              </a:rPr>
              <a:t>1</a:t>
            </a:r>
            <a:r>
              <a:rPr lang="en-AU" sz="2000" dirty="0" smtClean="0">
                <a:latin typeface="Optima" pitchFamily="34" charset="0"/>
              </a:rPr>
              <a:t>, </a:t>
            </a:r>
            <a:r>
              <a:rPr lang="en-AU" sz="2000" dirty="0">
                <a:latin typeface="Optima" pitchFamily="34" charset="0"/>
              </a:rPr>
              <a:t>sex and year</a:t>
            </a:r>
            <a:r>
              <a:rPr lang="en-AU" sz="2000" dirty="0"/>
              <a:t> </a:t>
            </a: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755393112"/>
              </p:ext>
            </p:extLst>
          </p:nvPr>
        </p:nvGraphicFramePr>
        <p:xfrm>
          <a:off x="272445" y="1171576"/>
          <a:ext cx="8332787" cy="5502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084" name="Rectangle 4"/>
          <p:cNvSpPr>
            <a:spLocks noChangeArrowheads="1"/>
          </p:cNvSpPr>
          <p:nvPr/>
        </p:nvSpPr>
        <p:spPr bwMode="auto">
          <a:xfrm>
            <a:off x="5326144" y="6429080"/>
            <a:ext cx="3519406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2" name="Object 3"/>
          <p:cNvGraphicFramePr>
            <a:graphicFrameLocks noChangeAspect="1"/>
          </p:cNvGraphicFramePr>
          <p:nvPr/>
        </p:nvGraphicFramePr>
        <p:xfrm>
          <a:off x="273050" y="906463"/>
          <a:ext cx="4489450" cy="553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Worksheet" r:id="rId4" imgW="4324318" imgH="5171998" progId="Excel.Sheet.8">
                  <p:embed/>
                </p:oleObj>
              </mc:Choice>
              <mc:Fallback>
                <p:oleObj name="Worksheet" r:id="rId4" imgW="4324318" imgH="5171998" progId="Excel.Sheet.8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906463"/>
                        <a:ext cx="4489450" cy="553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5950" y="382588"/>
            <a:ext cx="8188325" cy="776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000" dirty="0" smtClean="0">
                <a:latin typeface="Optima" pitchFamily="34" charset="0"/>
                <a:ea typeface="ＭＳ Ｐゴシック" pitchFamily="-111" charset="-128"/>
              </a:rPr>
              <a:t>Figure 24</a:t>
            </a:r>
            <a:br>
              <a:rPr lang="en-US" sz="2000" dirty="0" smtClean="0">
                <a:latin typeface="Optima" pitchFamily="34" charset="0"/>
                <a:ea typeface="ＭＳ Ｐゴシック" pitchFamily="-111" charset="-128"/>
              </a:rPr>
            </a:br>
            <a:r>
              <a:rPr lang="en-US" sz="2000" dirty="0" smtClean="0">
                <a:latin typeface="Optima" pitchFamily="34" charset="0"/>
                <a:ea typeface="ＭＳ Ｐゴシック" pitchFamily="-111" charset="-128"/>
              </a:rPr>
              <a:t>New HIV diagnoses, 2007 - 2011, by Aboriginal and Torres Strait Islander status</a:t>
            </a:r>
            <a:r>
              <a:rPr lang="en-US" sz="2000" baseline="30000" dirty="0" smtClean="0">
                <a:latin typeface="Optima" pitchFamily="34" charset="0"/>
                <a:ea typeface="ＭＳ Ｐゴシック" pitchFamily="-111" charset="-128"/>
              </a:rPr>
              <a:t>1</a:t>
            </a:r>
            <a:r>
              <a:rPr lang="en-US" sz="2000" dirty="0" smtClean="0">
                <a:latin typeface="Optima" pitchFamily="34" charset="0"/>
                <a:ea typeface="ＭＳ Ｐゴシック" pitchFamily="-111" charset="-128"/>
              </a:rPr>
              <a:t> and HIV exposure category</a:t>
            </a:r>
          </a:p>
        </p:txBody>
      </p:sp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4387850" y="1698625"/>
          <a:ext cx="4448175" cy="444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Worksheet" r:id="rId7" imgW="10753722" imgH="10401300" progId="Excel.Sheet.8">
                  <p:embed/>
                </p:oleObj>
              </mc:Choice>
              <mc:Fallback>
                <p:oleObj name="Worksheet" r:id="rId7" imgW="10753722" imgH="10401300" progId="Excel.Sheet.8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7850" y="1698625"/>
                        <a:ext cx="4448175" cy="444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518150" y="6391275"/>
            <a:ext cx="3201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AU" sz="1200" b="0">
                <a:latin typeface="Optima" pitchFamily="34" charset="0"/>
              </a:rPr>
              <a:t>Source: State and Territory health authorities</a:t>
            </a: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4387850" y="5918200"/>
            <a:ext cx="4611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AU" sz="1200" b="0">
                <a:solidFill>
                  <a:schemeClr val="tx2"/>
                </a:solidFill>
                <a:latin typeface="Optima" pitchFamily="34" charset="0"/>
              </a:rPr>
              <a:t>1. The non-Indigenous category  excludes cases whose exposure to HIV  was categorised as “Person from a high prevalence country”. </a:t>
            </a:r>
          </a:p>
        </p:txBody>
      </p:sp>
    </p:spTree>
    <p:extLst>
      <p:ext uri="{BB962C8B-B14F-4D97-AF65-F5344CB8AC3E}">
        <p14:creationId xmlns:p14="http://schemas.microsoft.com/office/powerpoint/2010/main" val="343753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3313" y="83663"/>
            <a:ext cx="7115175" cy="994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000" dirty="0" smtClean="0">
                <a:latin typeface="Optima" pitchFamily="34" charset="0"/>
              </a:rPr>
              <a:t>Figure 25</a:t>
            </a:r>
            <a:br>
              <a:rPr lang="en-AU" sz="2000" dirty="0" smtClean="0">
                <a:latin typeface="Optima" pitchFamily="34" charset="0"/>
              </a:rPr>
            </a:br>
            <a:r>
              <a:rPr lang="en-AU" sz="2000" dirty="0" smtClean="0">
                <a:latin typeface="Optima" pitchFamily="34" charset="0"/>
              </a:rPr>
              <a:t>Rate of new HIV diagnoses in 2011 by </a:t>
            </a:r>
            <a:r>
              <a:rPr lang="en-AU" sz="2000" dirty="0">
                <a:latin typeface="Optima" pitchFamily="34" charset="0"/>
              </a:rPr>
              <a:t>Aboriginal and Torres Strait Islander status and area of </a:t>
            </a:r>
            <a:r>
              <a:rPr lang="en-AU" sz="2000" dirty="0" smtClean="0">
                <a:latin typeface="Optima" pitchFamily="34" charset="0"/>
              </a:rPr>
              <a:t>residence</a:t>
            </a:r>
            <a:r>
              <a:rPr lang="en-AU" sz="2000" dirty="0" smtClean="0"/>
              <a:t> </a:t>
            </a:r>
            <a:endParaRPr lang="en-AU" sz="2000" dirty="0"/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0420281"/>
              </p:ext>
            </p:extLst>
          </p:nvPr>
        </p:nvGraphicFramePr>
        <p:xfrm>
          <a:off x="246063" y="1346200"/>
          <a:ext cx="8485187" cy="494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5421313" y="6270625"/>
            <a:ext cx="3376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19372" y="235671"/>
            <a:ext cx="6353077" cy="61274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000" dirty="0" smtClean="0">
                <a:latin typeface="Optima" pitchFamily="34" charset="0"/>
              </a:rPr>
              <a:t>Figure 26</a:t>
            </a:r>
            <a:br>
              <a:rPr lang="en-AU" sz="2000" dirty="0" smtClean="0">
                <a:latin typeface="Optima" pitchFamily="34" charset="0"/>
              </a:rPr>
            </a:br>
            <a:r>
              <a:rPr lang="en-AU" sz="2000" dirty="0" smtClean="0">
                <a:latin typeface="Optima" pitchFamily="34" charset="0"/>
              </a:rPr>
              <a:t>HIV </a:t>
            </a:r>
            <a:r>
              <a:rPr lang="en-AU" sz="2000" dirty="0">
                <a:latin typeface="Optima" pitchFamily="34" charset="0"/>
              </a:rPr>
              <a:t>prevalence </a:t>
            </a:r>
            <a:r>
              <a:rPr lang="en-AU" sz="2000" dirty="0" smtClean="0">
                <a:latin typeface="Optima" pitchFamily="34" charset="0"/>
              </a:rPr>
              <a:t>in selected </a:t>
            </a:r>
            <a:r>
              <a:rPr lang="en-AU" sz="2000" dirty="0">
                <a:latin typeface="Optima" pitchFamily="34" charset="0"/>
              </a:rPr>
              <a:t>countries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205377891"/>
              </p:ext>
            </p:extLst>
          </p:nvPr>
        </p:nvGraphicFramePr>
        <p:xfrm>
          <a:off x="776288" y="1220788"/>
          <a:ext cx="7924800" cy="5411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893063"/>
              </p:ext>
            </p:extLst>
          </p:nvPr>
        </p:nvGraphicFramePr>
        <p:xfrm>
          <a:off x="727075" y="1709738"/>
          <a:ext cx="7585075" cy="4432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07103"/>
              </p:ext>
            </p:extLst>
          </p:nvPr>
        </p:nvGraphicFramePr>
        <p:xfrm>
          <a:off x="701675" y="1898650"/>
          <a:ext cx="4337050" cy="4244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592604"/>
              </p:ext>
            </p:extLst>
          </p:nvPr>
        </p:nvGraphicFramePr>
        <p:xfrm>
          <a:off x="4814888" y="1922463"/>
          <a:ext cx="4140200" cy="3843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779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9938" y="150829"/>
            <a:ext cx="8814062" cy="10302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27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Number </a:t>
            </a:r>
            <a:r>
              <a:rPr lang="en-AU" sz="2200" dirty="0">
                <a:latin typeface="Optima" pitchFamily="34" charset="0"/>
              </a:rPr>
              <a:t>of </a:t>
            </a:r>
            <a:r>
              <a:rPr lang="en-AU" sz="2200" dirty="0" smtClean="0">
                <a:latin typeface="Optima" pitchFamily="34" charset="0"/>
              </a:rPr>
              <a:t>newly acquired hepatitis B diagnoses in 2011,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, sex and age </a:t>
            </a:r>
            <a:r>
              <a:rPr lang="en-AU" sz="2200" dirty="0" smtClean="0">
                <a:latin typeface="Optima" pitchFamily="34" charset="0"/>
              </a:rPr>
              <a:t>group</a:t>
            </a:r>
            <a:endParaRPr lang="en-AU" sz="2200" dirty="0">
              <a:latin typeface="Optima" pitchFamily="34" charset="0"/>
            </a:endParaRPr>
          </a:p>
        </p:txBody>
      </p:sp>
      <p:sp>
        <p:nvSpPr>
          <p:cNvPr id="417797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7798" name="Text Box 6"/>
          <p:cNvSpPr txBox="1">
            <a:spLocks noChangeArrowheads="1"/>
          </p:cNvSpPr>
          <p:nvPr/>
        </p:nvSpPr>
        <p:spPr bwMode="auto">
          <a:xfrm>
            <a:off x="1638300" y="1677971"/>
            <a:ext cx="363378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7799" name="Text Box 7"/>
          <p:cNvSpPr txBox="1">
            <a:spLocks noChangeArrowheads="1"/>
          </p:cNvSpPr>
          <p:nvPr/>
        </p:nvSpPr>
        <p:spPr bwMode="auto">
          <a:xfrm>
            <a:off x="6375400" y="1640263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7800" name="Rectangle 8"/>
          <p:cNvSpPr>
            <a:spLocks noChangeArrowheads="1"/>
          </p:cNvSpPr>
          <p:nvPr/>
        </p:nvSpPr>
        <p:spPr bwMode="auto">
          <a:xfrm>
            <a:off x="260350" y="6218238"/>
            <a:ext cx="53546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, TAS,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102572"/>
              </p:ext>
            </p:extLst>
          </p:nvPr>
        </p:nvGraphicFramePr>
        <p:xfrm>
          <a:off x="701675" y="1622425"/>
          <a:ext cx="4337050" cy="452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487237"/>
              </p:ext>
            </p:extLst>
          </p:nvPr>
        </p:nvGraphicFramePr>
        <p:xfrm>
          <a:off x="4916488" y="1849438"/>
          <a:ext cx="4176712" cy="4081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88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232" y="24362"/>
            <a:ext cx="8653806" cy="11401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28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specific rate of newly </a:t>
            </a:r>
            <a:r>
              <a:rPr lang="en-AU" sz="2200" dirty="0">
                <a:latin typeface="Optima" pitchFamily="34" charset="0"/>
              </a:rPr>
              <a:t>acquired hepatitis B </a:t>
            </a:r>
            <a:r>
              <a:rPr lang="en-AU" sz="2200" dirty="0" smtClean="0">
                <a:latin typeface="Optima" pitchFamily="34" charset="0"/>
              </a:rPr>
              <a:t>diagnoses in 2011,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, </a:t>
            </a:r>
            <a:r>
              <a:rPr lang="en-AU" sz="2200" dirty="0" smtClean="0">
                <a:latin typeface="Optima" pitchFamily="34" charset="0"/>
              </a:rPr>
              <a:t>sex </a:t>
            </a:r>
            <a:r>
              <a:rPr lang="en-AU" sz="2200" dirty="0">
                <a:latin typeface="Optima" pitchFamily="34" charset="0"/>
              </a:rPr>
              <a:t>and age </a:t>
            </a:r>
            <a:r>
              <a:rPr lang="en-AU" sz="2200" dirty="0" smtClean="0">
                <a:latin typeface="Optima" pitchFamily="34" charset="0"/>
              </a:rPr>
              <a:t>group</a:t>
            </a:r>
            <a:endParaRPr lang="en-AU" sz="2200" dirty="0">
              <a:latin typeface="Optima" pitchFamily="34" charset="0"/>
            </a:endParaRPr>
          </a:p>
        </p:txBody>
      </p:sp>
      <p:sp>
        <p:nvSpPr>
          <p:cNvPr id="418821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8822" name="Text Box 6"/>
          <p:cNvSpPr txBox="1">
            <a:spLocks noChangeArrowheads="1"/>
          </p:cNvSpPr>
          <p:nvPr/>
        </p:nvSpPr>
        <p:spPr bwMode="auto">
          <a:xfrm>
            <a:off x="1649413" y="1420813"/>
            <a:ext cx="3613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8823" name="Text Box 7"/>
          <p:cNvSpPr txBox="1">
            <a:spLocks noChangeArrowheads="1"/>
          </p:cNvSpPr>
          <p:nvPr/>
        </p:nvSpPr>
        <p:spPr bwMode="auto">
          <a:xfrm>
            <a:off x="6375400" y="1461155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60350" y="6218238"/>
            <a:ext cx="53546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, TAS,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45326205"/>
              </p:ext>
            </p:extLst>
          </p:nvPr>
        </p:nvGraphicFramePr>
        <p:xfrm>
          <a:off x="727537" y="1317625"/>
          <a:ext cx="8238909" cy="5254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6227" name="Rectangle 3"/>
          <p:cNvSpPr>
            <a:spLocks noChangeArrowheads="1"/>
          </p:cNvSpPr>
          <p:nvPr/>
        </p:nvSpPr>
        <p:spPr bwMode="auto">
          <a:xfrm>
            <a:off x="1201738" y="257175"/>
            <a:ext cx="70024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Figure 2</a:t>
            </a:r>
          </a:p>
          <a:p>
            <a:pPr>
              <a:spcBef>
                <a:spcPct val="0"/>
              </a:spcBef>
            </a:pP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Reporting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of Aboriginal and Torres Strait Islander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status at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diagnosis of selected sexually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transmissible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infections, by State/Territory,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2011</a:t>
            </a:r>
            <a:endParaRPr lang="en-AU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36228" name="Text Box 4"/>
          <p:cNvSpPr txBox="1">
            <a:spLocks noChangeArrowheads="1"/>
          </p:cNvSpPr>
          <p:nvPr/>
        </p:nvSpPr>
        <p:spPr bwMode="auto">
          <a:xfrm>
            <a:off x="5514679" y="6238875"/>
            <a:ext cx="3337089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AU" sz="1400" b="0" dirty="0">
                <a:latin typeface="Optima" pitchFamily="34" charset="0"/>
              </a:rPr>
              <a:t>Source: State/Territory health authorities</a:t>
            </a:r>
            <a:r>
              <a:rPr lang="en-AU" dirty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4438" y="166688"/>
            <a:ext cx="7222552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29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newly acquired hepatitis B diagnoses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65331377"/>
              </p:ext>
            </p:extLst>
          </p:nvPr>
        </p:nvGraphicFramePr>
        <p:xfrm>
          <a:off x="520700" y="1069975"/>
          <a:ext cx="8210550" cy="5011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5748" name="Rectangle 4"/>
          <p:cNvSpPr>
            <a:spLocks noChangeArrowheads="1"/>
          </p:cNvSpPr>
          <p:nvPr/>
        </p:nvSpPr>
        <p:spPr bwMode="auto">
          <a:xfrm>
            <a:off x="5378450" y="6270625"/>
            <a:ext cx="3584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60350" y="6218238"/>
            <a:ext cx="53546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, TAS,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1038" y="3840"/>
            <a:ext cx="7944488" cy="10131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30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specific rate of newly acquired hepatitis B diagnoses in </a:t>
            </a:r>
            <a:r>
              <a:rPr lang="en-AU" sz="2200" dirty="0">
                <a:latin typeface="Optima" pitchFamily="34" charset="0"/>
              </a:rPr>
              <a:t>selected age groups </a:t>
            </a:r>
            <a:r>
              <a:rPr lang="en-AU" sz="2200" dirty="0" smtClean="0">
                <a:latin typeface="Optima" pitchFamily="34" charset="0"/>
              </a:rPr>
              <a:t>by </a:t>
            </a:r>
            <a:r>
              <a:rPr lang="en-AU" sz="2200" dirty="0">
                <a:latin typeface="Optima" pitchFamily="34" charset="0"/>
              </a:rPr>
              <a:t>Aboriginal and Torres Strait Islander status 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589510391"/>
              </p:ext>
            </p:extLst>
          </p:nvPr>
        </p:nvGraphicFramePr>
        <p:xfrm>
          <a:off x="417513" y="1255713"/>
          <a:ext cx="8281987" cy="485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44" name="Rectangle 4"/>
          <p:cNvSpPr>
            <a:spLocks noChangeArrowheads="1"/>
          </p:cNvSpPr>
          <p:nvPr/>
        </p:nvSpPr>
        <p:spPr bwMode="auto">
          <a:xfrm>
            <a:off x="5475288" y="6394450"/>
            <a:ext cx="34083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60350" y="6218238"/>
            <a:ext cx="53546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, TAS,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880952"/>
              </p:ext>
            </p:extLst>
          </p:nvPr>
        </p:nvGraphicFramePr>
        <p:xfrm>
          <a:off x="177800" y="1603375"/>
          <a:ext cx="5278438" cy="4608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062605"/>
              </p:ext>
            </p:extLst>
          </p:nvPr>
        </p:nvGraphicFramePr>
        <p:xfrm>
          <a:off x="4856163" y="1730375"/>
          <a:ext cx="4237037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67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12837" y="11078"/>
            <a:ext cx="7524725" cy="111182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31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newly acquired hepatitis B diagnoses by </a:t>
            </a:r>
            <a:r>
              <a:rPr lang="en-AU" sz="2200" dirty="0">
                <a:latin typeface="Optima" pitchFamily="34" charset="0"/>
              </a:rPr>
              <a:t>Aboriginal and Torres Strait Islander status, State/Territory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</a:p>
        </p:txBody>
      </p:sp>
      <p:sp>
        <p:nvSpPr>
          <p:cNvPr id="416773" name="Text Box 5"/>
          <p:cNvSpPr txBox="1">
            <a:spLocks noChangeArrowheads="1"/>
          </p:cNvSpPr>
          <p:nvPr/>
        </p:nvSpPr>
        <p:spPr bwMode="auto">
          <a:xfrm>
            <a:off x="5594350" y="6135688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6774" name="Text Box 6"/>
          <p:cNvSpPr txBox="1">
            <a:spLocks noChangeArrowheads="1"/>
          </p:cNvSpPr>
          <p:nvPr/>
        </p:nvSpPr>
        <p:spPr bwMode="auto">
          <a:xfrm>
            <a:off x="1244338" y="1461154"/>
            <a:ext cx="372358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6775" name="Text Box 7"/>
          <p:cNvSpPr txBox="1">
            <a:spLocks noChangeArrowheads="1"/>
          </p:cNvSpPr>
          <p:nvPr/>
        </p:nvSpPr>
        <p:spPr bwMode="auto">
          <a:xfrm>
            <a:off x="6375400" y="1432873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60350" y="6218238"/>
            <a:ext cx="53546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, TAS,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3313" y="169682"/>
            <a:ext cx="7569347" cy="102253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32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Rate of diagnosis of newly acquired hepatitis B diagnoses in 2011, </a:t>
            </a:r>
            <a:r>
              <a:rPr lang="en-AU" sz="2200" dirty="0">
                <a:latin typeface="Optima" pitchFamily="34" charset="0"/>
              </a:rPr>
              <a:t>by Aboriginal and Torres Strait Islander </a:t>
            </a:r>
            <a:r>
              <a:rPr lang="en-AU" sz="2200" dirty="0" smtClean="0">
                <a:latin typeface="Optima" pitchFamily="34" charset="0"/>
              </a:rPr>
              <a:t>status</a:t>
            </a:r>
            <a:r>
              <a:rPr lang="en-AU" sz="2200" baseline="30000" dirty="0" smtClean="0">
                <a:latin typeface="Optima" pitchFamily="34" charset="0"/>
              </a:rPr>
              <a:t>1</a:t>
            </a:r>
            <a:r>
              <a:rPr lang="en-AU" sz="2200" dirty="0" smtClean="0">
                <a:latin typeface="Optima" pitchFamily="34" charset="0"/>
              </a:rPr>
              <a:t> </a:t>
            </a:r>
            <a:r>
              <a:rPr lang="en-AU" sz="2200" dirty="0">
                <a:latin typeface="Optima" pitchFamily="34" charset="0"/>
              </a:rPr>
              <a:t>and area of </a:t>
            </a:r>
            <a:r>
              <a:rPr lang="en-AU" sz="2200" dirty="0" smtClean="0">
                <a:latin typeface="Optima" pitchFamily="34" charset="0"/>
              </a:rPr>
              <a:t>residence</a:t>
            </a:r>
            <a:endParaRPr lang="en-AU" sz="2200" dirty="0"/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698143130"/>
              </p:ext>
            </p:extLst>
          </p:nvPr>
        </p:nvGraphicFramePr>
        <p:xfrm>
          <a:off x="246063" y="1346200"/>
          <a:ext cx="8485187" cy="494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5421313" y="6270625"/>
            <a:ext cx="3376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60350" y="6218238"/>
            <a:ext cx="53546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, TAS,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478206"/>
              </p:ext>
            </p:extLst>
          </p:nvPr>
        </p:nvGraphicFramePr>
        <p:xfrm>
          <a:off x="533000" y="1889772"/>
          <a:ext cx="4337050" cy="4244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295643"/>
              </p:ext>
            </p:extLst>
          </p:nvPr>
        </p:nvGraphicFramePr>
        <p:xfrm>
          <a:off x="4792200" y="1931341"/>
          <a:ext cx="4176712" cy="4081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29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44524" y="161925"/>
            <a:ext cx="8150683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33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Number </a:t>
            </a:r>
            <a:r>
              <a:rPr lang="en-AU" sz="2200" dirty="0">
                <a:latin typeface="Optima" pitchFamily="34" charset="0"/>
              </a:rPr>
              <a:t>of </a:t>
            </a:r>
            <a:r>
              <a:rPr lang="en-AU" sz="2200" dirty="0" smtClean="0">
                <a:latin typeface="Optima" pitchFamily="34" charset="0"/>
              </a:rPr>
              <a:t>hepatitis </a:t>
            </a:r>
            <a:r>
              <a:rPr lang="en-AU" sz="2200" dirty="0">
                <a:latin typeface="Optima" pitchFamily="34" charset="0"/>
              </a:rPr>
              <a:t>C </a:t>
            </a:r>
            <a:r>
              <a:rPr lang="en-AU" sz="2200" dirty="0" smtClean="0">
                <a:latin typeface="Optima" pitchFamily="34" charset="0"/>
              </a:rPr>
              <a:t>antibody diagnoses in 2011,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, sex and age </a:t>
            </a:r>
            <a:r>
              <a:rPr lang="en-AU" sz="2200" dirty="0" smtClean="0">
                <a:latin typeface="Optima" pitchFamily="34" charset="0"/>
              </a:rPr>
              <a:t>group</a:t>
            </a:r>
            <a:endParaRPr lang="en-AU" sz="2200" dirty="0">
              <a:latin typeface="Optima" pitchFamily="34" charset="0"/>
            </a:endParaRPr>
          </a:p>
        </p:txBody>
      </p:sp>
      <p:sp>
        <p:nvSpPr>
          <p:cNvPr id="422917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22918" name="Text Box 6"/>
          <p:cNvSpPr txBox="1">
            <a:spLocks noChangeArrowheads="1"/>
          </p:cNvSpPr>
          <p:nvPr/>
        </p:nvSpPr>
        <p:spPr bwMode="auto">
          <a:xfrm>
            <a:off x="1851025" y="1381125"/>
            <a:ext cx="34210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22919" name="Text Box 7"/>
          <p:cNvSpPr txBox="1">
            <a:spLocks noChangeArrowheads="1"/>
          </p:cNvSpPr>
          <p:nvPr/>
        </p:nvSpPr>
        <p:spPr bwMode="auto">
          <a:xfrm>
            <a:off x="6375400" y="1398588"/>
            <a:ext cx="1608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22920" name="Rectangle 8"/>
          <p:cNvSpPr>
            <a:spLocks noChangeArrowheads="1"/>
          </p:cNvSpPr>
          <p:nvPr/>
        </p:nvSpPr>
        <p:spPr bwMode="auto">
          <a:xfrm>
            <a:off x="411163" y="6230938"/>
            <a:ext cx="47371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213629"/>
              </p:ext>
            </p:extLst>
          </p:nvPr>
        </p:nvGraphicFramePr>
        <p:xfrm>
          <a:off x="701675" y="1538288"/>
          <a:ext cx="4337050" cy="460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094584"/>
              </p:ext>
            </p:extLst>
          </p:nvPr>
        </p:nvGraphicFramePr>
        <p:xfrm>
          <a:off x="4916488" y="1773238"/>
          <a:ext cx="4176712" cy="4230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394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50888" y="7177"/>
            <a:ext cx="7921772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34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specific rate of hepatitis </a:t>
            </a:r>
            <a:r>
              <a:rPr lang="en-AU" sz="2200" dirty="0">
                <a:latin typeface="Optima" pitchFamily="34" charset="0"/>
              </a:rPr>
              <a:t>C </a:t>
            </a:r>
            <a:r>
              <a:rPr lang="en-AU" sz="2200" dirty="0" smtClean="0">
                <a:latin typeface="Optima" pitchFamily="34" charset="0"/>
              </a:rPr>
              <a:t>antibody diagnoses in 2011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, sex and age </a:t>
            </a:r>
            <a:r>
              <a:rPr lang="en-AU" sz="2200" dirty="0" smtClean="0">
                <a:latin typeface="Optima" pitchFamily="34" charset="0"/>
              </a:rPr>
              <a:t>group</a:t>
            </a:r>
            <a:endParaRPr lang="en-AU" sz="2200" dirty="0">
              <a:latin typeface="Optima" pitchFamily="34" charset="0"/>
            </a:endParaRPr>
          </a:p>
        </p:txBody>
      </p:sp>
      <p:sp>
        <p:nvSpPr>
          <p:cNvPr id="423941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23942" name="Text Box 6"/>
          <p:cNvSpPr txBox="1">
            <a:spLocks noChangeArrowheads="1"/>
          </p:cNvSpPr>
          <p:nvPr/>
        </p:nvSpPr>
        <p:spPr bwMode="auto">
          <a:xfrm>
            <a:off x="1734533" y="1310325"/>
            <a:ext cx="353755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23943" name="Text Box 7"/>
          <p:cNvSpPr txBox="1">
            <a:spLocks noChangeArrowheads="1"/>
          </p:cNvSpPr>
          <p:nvPr/>
        </p:nvSpPr>
        <p:spPr bwMode="auto">
          <a:xfrm>
            <a:off x="6375400" y="1300898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23944" name="Rectangle 8"/>
          <p:cNvSpPr>
            <a:spLocks noChangeArrowheads="1"/>
          </p:cNvSpPr>
          <p:nvPr/>
        </p:nvSpPr>
        <p:spPr bwMode="auto">
          <a:xfrm>
            <a:off x="325438" y="6176963"/>
            <a:ext cx="491966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2812" y="166688"/>
            <a:ext cx="7126664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35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hepatitis </a:t>
            </a:r>
            <a:r>
              <a:rPr lang="en-AU" sz="2200" dirty="0">
                <a:latin typeface="Optima" pitchFamily="34" charset="0"/>
              </a:rPr>
              <a:t>C antibody </a:t>
            </a:r>
            <a:r>
              <a:rPr lang="en-AU" sz="2200" dirty="0" smtClean="0">
                <a:latin typeface="Optima" pitchFamily="34" charset="0"/>
              </a:rPr>
              <a:t>diagnoses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453562552"/>
              </p:ext>
            </p:extLst>
          </p:nvPr>
        </p:nvGraphicFramePr>
        <p:xfrm>
          <a:off x="755650" y="1296219"/>
          <a:ext cx="7975600" cy="5104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0868" name="Rectangle 4"/>
          <p:cNvSpPr>
            <a:spLocks noChangeArrowheads="1"/>
          </p:cNvSpPr>
          <p:nvPr/>
        </p:nvSpPr>
        <p:spPr bwMode="auto">
          <a:xfrm>
            <a:off x="5559425" y="6334125"/>
            <a:ext cx="33670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20869" name="Rectangle 5"/>
          <p:cNvSpPr>
            <a:spLocks noChangeArrowheads="1"/>
          </p:cNvSpPr>
          <p:nvPr/>
        </p:nvSpPr>
        <p:spPr bwMode="auto">
          <a:xfrm>
            <a:off x="261938" y="6315075"/>
            <a:ext cx="475932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03337" y="176213"/>
            <a:ext cx="7369323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36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specific rate of hepatitis </a:t>
            </a:r>
            <a:r>
              <a:rPr lang="en-AU" sz="2200" dirty="0">
                <a:latin typeface="Optima" pitchFamily="34" charset="0"/>
              </a:rPr>
              <a:t>C </a:t>
            </a:r>
            <a:r>
              <a:rPr lang="en-AU" sz="2200" dirty="0" smtClean="0">
                <a:latin typeface="Optima" pitchFamily="34" charset="0"/>
              </a:rPr>
              <a:t>antibody diagnoses in </a:t>
            </a:r>
            <a:r>
              <a:rPr lang="en-AU" sz="2200" dirty="0">
                <a:latin typeface="Optima" pitchFamily="34" charset="0"/>
              </a:rPr>
              <a:t>selected age groups by 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03999180"/>
              </p:ext>
            </p:extLst>
          </p:nvPr>
        </p:nvGraphicFramePr>
        <p:xfrm>
          <a:off x="328613" y="1079500"/>
          <a:ext cx="8493125" cy="518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4964" name="Rectangle 4"/>
          <p:cNvSpPr>
            <a:spLocks noChangeArrowheads="1"/>
          </p:cNvSpPr>
          <p:nvPr/>
        </p:nvSpPr>
        <p:spPr bwMode="auto">
          <a:xfrm>
            <a:off x="5708650" y="6405563"/>
            <a:ext cx="32972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24965" name="Rectangle 5"/>
          <p:cNvSpPr>
            <a:spLocks noChangeArrowheads="1"/>
          </p:cNvSpPr>
          <p:nvPr/>
        </p:nvSpPr>
        <p:spPr bwMode="auto">
          <a:xfrm>
            <a:off x="438150" y="6272213"/>
            <a:ext cx="455612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950819"/>
              </p:ext>
            </p:extLst>
          </p:nvPr>
        </p:nvGraphicFramePr>
        <p:xfrm>
          <a:off x="701675" y="1422400"/>
          <a:ext cx="4140200" cy="497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5019962"/>
              </p:ext>
            </p:extLst>
          </p:nvPr>
        </p:nvGraphicFramePr>
        <p:xfrm>
          <a:off x="4668838" y="1619250"/>
          <a:ext cx="4244975" cy="455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189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28725" y="29147"/>
            <a:ext cx="7415654" cy="94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37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hepatitis </a:t>
            </a:r>
            <a:r>
              <a:rPr lang="en-AU" sz="2200" dirty="0">
                <a:latin typeface="Optima" pitchFamily="34" charset="0"/>
              </a:rPr>
              <a:t>C antibody </a:t>
            </a:r>
            <a:r>
              <a:rPr lang="en-AU" sz="2200" dirty="0" smtClean="0">
                <a:latin typeface="Optima" pitchFamily="34" charset="0"/>
              </a:rPr>
              <a:t>diagnoses by </a:t>
            </a:r>
            <a:r>
              <a:rPr lang="en-AU" sz="2200" dirty="0">
                <a:latin typeface="Optima" pitchFamily="34" charset="0"/>
              </a:rPr>
              <a:t>Aboriginal and Torres Strait Islander status, State/Territory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</a:p>
        </p:txBody>
      </p:sp>
      <p:sp>
        <p:nvSpPr>
          <p:cNvPr id="421893" name="Text Box 5"/>
          <p:cNvSpPr txBox="1">
            <a:spLocks noChangeArrowheads="1"/>
          </p:cNvSpPr>
          <p:nvPr/>
        </p:nvSpPr>
        <p:spPr bwMode="auto">
          <a:xfrm>
            <a:off x="5594350" y="63277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21894" name="Text Box 6"/>
          <p:cNvSpPr txBox="1">
            <a:spLocks noChangeArrowheads="1"/>
          </p:cNvSpPr>
          <p:nvPr/>
        </p:nvSpPr>
        <p:spPr bwMode="auto">
          <a:xfrm>
            <a:off x="1851025" y="1338606"/>
            <a:ext cx="342106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21895" name="Text Box 7"/>
          <p:cNvSpPr txBox="1">
            <a:spLocks noChangeArrowheads="1"/>
          </p:cNvSpPr>
          <p:nvPr/>
        </p:nvSpPr>
        <p:spPr bwMode="auto">
          <a:xfrm>
            <a:off x="6375400" y="1329179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21896" name="Rectangle 8"/>
          <p:cNvSpPr>
            <a:spLocks noChangeArrowheads="1"/>
          </p:cNvSpPr>
          <p:nvPr/>
        </p:nvSpPr>
        <p:spPr bwMode="auto">
          <a:xfrm>
            <a:off x="411163" y="6315075"/>
            <a:ext cx="47704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3313" y="179110"/>
            <a:ext cx="7607054" cy="10131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smtClean="0">
                <a:latin typeface="Optima" pitchFamily="34" charset="0"/>
              </a:rPr>
              <a:t>Figure 38</a:t>
            </a:r>
            <a:r>
              <a:rPr lang="en-AU" sz="2200" dirty="0" smtClean="0">
                <a:latin typeface="Optima" pitchFamily="34" charset="0"/>
              </a:rPr>
              <a:t/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Rate of hepatitis C </a:t>
            </a:r>
            <a:r>
              <a:rPr lang="en-AU" sz="2200" dirty="0">
                <a:latin typeface="Optima" pitchFamily="34" charset="0"/>
              </a:rPr>
              <a:t>antibody </a:t>
            </a:r>
            <a:r>
              <a:rPr lang="en-AU" sz="2200" dirty="0" smtClean="0">
                <a:latin typeface="Optima" pitchFamily="34" charset="0"/>
              </a:rPr>
              <a:t>diagnoses in 2011, by </a:t>
            </a:r>
            <a:r>
              <a:rPr lang="en-AU" sz="2200" dirty="0">
                <a:latin typeface="Optima" pitchFamily="34" charset="0"/>
              </a:rPr>
              <a:t>Aboriginal and Torres Strait Islander </a:t>
            </a:r>
            <a:r>
              <a:rPr lang="en-AU" sz="2200" dirty="0" smtClean="0">
                <a:latin typeface="Optima" pitchFamily="34" charset="0"/>
              </a:rPr>
              <a:t>status</a:t>
            </a:r>
            <a:r>
              <a:rPr lang="en-AU" sz="2200" baseline="30000" dirty="0" smtClean="0">
                <a:latin typeface="Optima" pitchFamily="34" charset="0"/>
              </a:rPr>
              <a:t>1</a:t>
            </a:r>
            <a:r>
              <a:rPr lang="en-AU" sz="2200" dirty="0" smtClean="0">
                <a:latin typeface="Optima" pitchFamily="34" charset="0"/>
              </a:rPr>
              <a:t> </a:t>
            </a:r>
            <a:r>
              <a:rPr lang="en-AU" sz="2200" dirty="0">
                <a:latin typeface="Optima" pitchFamily="34" charset="0"/>
              </a:rPr>
              <a:t>and area of </a:t>
            </a:r>
            <a:r>
              <a:rPr lang="en-AU" sz="2200" dirty="0" smtClean="0">
                <a:latin typeface="Optima" pitchFamily="34" charset="0"/>
              </a:rPr>
              <a:t>residence</a:t>
            </a:r>
            <a:r>
              <a:rPr lang="en-AU" sz="2200" dirty="0" smtClean="0"/>
              <a:t> </a:t>
            </a:r>
            <a:endParaRPr lang="en-AU" sz="2200" dirty="0"/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932692652"/>
              </p:ext>
            </p:extLst>
          </p:nvPr>
        </p:nvGraphicFramePr>
        <p:xfrm>
          <a:off x="246063" y="1346200"/>
          <a:ext cx="8485187" cy="494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5421313" y="6270625"/>
            <a:ext cx="3376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11163" y="6315075"/>
            <a:ext cx="47704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43025" y="407988"/>
            <a:ext cx="6861175" cy="7683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3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Reporting </a:t>
            </a:r>
            <a:r>
              <a:rPr lang="en-AU" sz="1800" dirty="0">
                <a:latin typeface="Optima" pitchFamily="34" charset="0"/>
              </a:rPr>
              <a:t>of Aboriginal and Torres Strait Islander </a:t>
            </a:r>
            <a:r>
              <a:rPr lang="en-AU" sz="1800" dirty="0" smtClean="0">
                <a:latin typeface="Optima" pitchFamily="34" charset="0"/>
              </a:rPr>
              <a:t>status</a:t>
            </a:r>
            <a:r>
              <a:rPr lang="en-AU" sz="1800" dirty="0">
                <a:latin typeface="Optima" pitchFamily="34" charset="0"/>
              </a:rPr>
              <a:t/>
            </a:r>
            <a:br>
              <a:rPr lang="en-AU" sz="1800" dirty="0">
                <a:latin typeface="Optima" pitchFamily="34" charset="0"/>
              </a:rPr>
            </a:br>
            <a:r>
              <a:rPr lang="en-AU" sz="1800" dirty="0">
                <a:latin typeface="Optima" pitchFamily="34" charset="0"/>
              </a:rPr>
              <a:t>at diagnosis of viral hepatitis by State/Territory, </a:t>
            </a:r>
            <a:r>
              <a:rPr lang="en-AU" sz="1800" dirty="0" smtClean="0">
                <a:latin typeface="Optima" pitchFamily="34" charset="0"/>
              </a:rPr>
              <a:t>2011</a:t>
            </a:r>
            <a:endParaRPr lang="en-AU" sz="1800" dirty="0">
              <a:latin typeface="Optima" pitchFamily="34" charset="0"/>
            </a:endParaRP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908181196"/>
              </p:ext>
            </p:extLst>
          </p:nvPr>
        </p:nvGraphicFramePr>
        <p:xfrm>
          <a:off x="508000" y="1200150"/>
          <a:ext cx="8202613" cy="528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5988" name="Text Box 4"/>
          <p:cNvSpPr txBox="1">
            <a:spLocks noChangeArrowheads="1"/>
          </p:cNvSpPr>
          <p:nvPr/>
        </p:nvSpPr>
        <p:spPr bwMode="auto">
          <a:xfrm>
            <a:off x="5521325" y="6242050"/>
            <a:ext cx="32924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1400" b="0" dirty="0">
                <a:latin typeface="Optima" pitchFamily="34" charset="0"/>
              </a:rPr>
              <a:t>Source: State/Territory health authorities</a:t>
            </a:r>
            <a:endParaRPr lang="en-US" sz="1400" b="0" dirty="0">
              <a:latin typeface="Optima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85390" y="3373760"/>
            <a:ext cx="6408712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934789"/>
              </p:ext>
            </p:extLst>
          </p:nvPr>
        </p:nvGraphicFramePr>
        <p:xfrm>
          <a:off x="323850" y="1812925"/>
          <a:ext cx="4337050" cy="446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407166"/>
              </p:ext>
            </p:extLst>
          </p:nvPr>
        </p:nvGraphicFramePr>
        <p:xfrm>
          <a:off x="4548188" y="1793875"/>
          <a:ext cx="4176712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629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28700" y="169683"/>
            <a:ext cx="7596826" cy="95210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4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smtClean="0">
                <a:latin typeface="Optima" pitchFamily="34" charset="0"/>
              </a:rPr>
              <a:t>Number of chlamydia </a:t>
            </a:r>
            <a:r>
              <a:rPr lang="en-AU" sz="2200" dirty="0" smtClean="0">
                <a:latin typeface="Optima" pitchFamily="34" charset="0"/>
              </a:rPr>
              <a:t>diagnoses in 2011 </a:t>
            </a:r>
            <a:r>
              <a:rPr lang="en-AU" sz="2200" dirty="0">
                <a:latin typeface="Optima" pitchFamily="34" charset="0"/>
              </a:rPr>
              <a:t>by 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, sex and age group</a:t>
            </a:r>
          </a:p>
        </p:txBody>
      </p:sp>
      <p:sp>
        <p:nvSpPr>
          <p:cNvPr id="396293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6294" name="Text Box 6"/>
          <p:cNvSpPr txBox="1">
            <a:spLocks noChangeArrowheads="1"/>
          </p:cNvSpPr>
          <p:nvPr/>
        </p:nvSpPr>
        <p:spPr bwMode="auto">
          <a:xfrm>
            <a:off x="1543050" y="1381125"/>
            <a:ext cx="34845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6295" name="Text Box 7"/>
          <p:cNvSpPr txBox="1">
            <a:spLocks noChangeArrowheads="1"/>
          </p:cNvSpPr>
          <p:nvPr/>
        </p:nvSpPr>
        <p:spPr bwMode="auto">
          <a:xfrm>
            <a:off x="6375400" y="1398588"/>
            <a:ext cx="1608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6296" name="Rectangle 8"/>
          <p:cNvSpPr>
            <a:spLocks noChangeArrowheads="1"/>
          </p:cNvSpPr>
          <p:nvPr/>
        </p:nvSpPr>
        <p:spPr bwMode="auto">
          <a:xfrm>
            <a:off x="379413" y="6219825"/>
            <a:ext cx="498316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SA, TAS, 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77212"/>
              </p:ext>
            </p:extLst>
          </p:nvPr>
        </p:nvGraphicFramePr>
        <p:xfrm>
          <a:off x="296863" y="1409700"/>
          <a:ext cx="4540250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776770"/>
              </p:ext>
            </p:extLst>
          </p:nvPr>
        </p:nvGraphicFramePr>
        <p:xfrm>
          <a:off x="4251325" y="1336675"/>
          <a:ext cx="456565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73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25864" y="168275"/>
            <a:ext cx="8210746" cy="99122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5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specific rate of chlamydia diagnoses in 2011 </a:t>
            </a:r>
            <a:r>
              <a:rPr lang="en-AU" sz="2200" dirty="0">
                <a:latin typeface="Optima" pitchFamily="34" charset="0"/>
              </a:rPr>
              <a:t>by 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, sex and age group</a:t>
            </a:r>
          </a:p>
        </p:txBody>
      </p:sp>
      <p:sp>
        <p:nvSpPr>
          <p:cNvPr id="397317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7318" name="Text Box 6"/>
          <p:cNvSpPr txBox="1">
            <a:spLocks noChangeArrowheads="1"/>
          </p:cNvSpPr>
          <p:nvPr/>
        </p:nvSpPr>
        <p:spPr bwMode="auto">
          <a:xfrm>
            <a:off x="1628775" y="1290172"/>
            <a:ext cx="364331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7319" name="Text Box 7"/>
          <p:cNvSpPr txBox="1">
            <a:spLocks noChangeArrowheads="1"/>
          </p:cNvSpPr>
          <p:nvPr/>
        </p:nvSpPr>
        <p:spPr bwMode="auto">
          <a:xfrm>
            <a:off x="6375400" y="1318451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79413" y="6219825"/>
            <a:ext cx="498316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SA, TAS, 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8474" y="174324"/>
            <a:ext cx="8474697" cy="7271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6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chlamydia diagnoses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347810196"/>
              </p:ext>
            </p:extLst>
          </p:nvPr>
        </p:nvGraphicFramePr>
        <p:xfrm>
          <a:off x="320511" y="998733"/>
          <a:ext cx="8625525" cy="5090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4244" name="Rectangle 4"/>
          <p:cNvSpPr>
            <a:spLocks noChangeArrowheads="1"/>
          </p:cNvSpPr>
          <p:nvPr/>
        </p:nvSpPr>
        <p:spPr bwMode="auto">
          <a:xfrm>
            <a:off x="5297488" y="6413500"/>
            <a:ext cx="33972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79413" y="6219825"/>
            <a:ext cx="498316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SA, TAS, 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9038" y="184150"/>
            <a:ext cx="7511902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7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specific rate of chlamydia diagnoses in  </a:t>
            </a:r>
            <a:r>
              <a:rPr lang="en-AU" sz="2200" dirty="0">
                <a:latin typeface="Optima" pitchFamily="34" charset="0"/>
              </a:rPr>
              <a:t>selected age </a:t>
            </a:r>
            <a:r>
              <a:rPr lang="en-AU" sz="2200" dirty="0" smtClean="0">
                <a:latin typeface="Optima" pitchFamily="34" charset="0"/>
              </a:rPr>
              <a:t>groups by </a:t>
            </a:r>
            <a:r>
              <a:rPr lang="en-AU" sz="2200" dirty="0">
                <a:latin typeface="Optima" pitchFamily="34" charset="0"/>
              </a:rPr>
              <a:t>Aboriginal and Torres Strait Islander status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  <a:r>
              <a:rPr lang="en-AU" sz="22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985439324"/>
              </p:ext>
            </p:extLst>
          </p:nvPr>
        </p:nvGraphicFramePr>
        <p:xfrm>
          <a:off x="226242" y="1366886"/>
          <a:ext cx="8634954" cy="5401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8340" name="Rectangle 4"/>
          <p:cNvSpPr>
            <a:spLocks noChangeArrowheads="1"/>
          </p:cNvSpPr>
          <p:nvPr/>
        </p:nvSpPr>
        <p:spPr bwMode="auto">
          <a:xfrm>
            <a:off x="5388799" y="6553200"/>
            <a:ext cx="3755201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 and Territory health authorities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6396335"/>
            <a:ext cx="5128591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SA, TAS, 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7088938"/>
              </p:ext>
            </p:extLst>
          </p:nvPr>
        </p:nvGraphicFramePr>
        <p:xfrm>
          <a:off x="401638" y="1349375"/>
          <a:ext cx="4430712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4645275"/>
              </p:ext>
            </p:extLst>
          </p:nvPr>
        </p:nvGraphicFramePr>
        <p:xfrm>
          <a:off x="4944862" y="603250"/>
          <a:ext cx="4021339" cy="5459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526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12874" y="723"/>
            <a:ext cx="8131126" cy="89999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200" dirty="0" smtClean="0">
                <a:latin typeface="Optima" pitchFamily="34" charset="0"/>
              </a:rPr>
              <a:t>Figure 8</a:t>
            </a:r>
            <a:br>
              <a:rPr lang="en-AU" sz="2200" dirty="0" smtClean="0">
                <a:latin typeface="Optima" pitchFamily="34" charset="0"/>
              </a:rPr>
            </a:br>
            <a:r>
              <a:rPr lang="en-AU" sz="2200" dirty="0" smtClean="0">
                <a:latin typeface="Optima" pitchFamily="34" charset="0"/>
              </a:rPr>
              <a:t>Age standardised rate of chlamydia diagnoses by </a:t>
            </a:r>
            <a:r>
              <a:rPr lang="en-AU" sz="2200" dirty="0">
                <a:latin typeface="Optima" pitchFamily="34" charset="0"/>
              </a:rPr>
              <a:t>Aboriginal and Torres Strait Islander status, State/Territory</a:t>
            </a:r>
            <a:r>
              <a:rPr lang="en-AU" sz="2200" baseline="30000" dirty="0">
                <a:latin typeface="Optima" pitchFamily="34" charset="0"/>
              </a:rPr>
              <a:t>1</a:t>
            </a:r>
            <a:r>
              <a:rPr lang="en-AU" sz="2200" dirty="0">
                <a:latin typeface="Optima" pitchFamily="34" charset="0"/>
              </a:rPr>
              <a:t> and year</a:t>
            </a:r>
          </a:p>
        </p:txBody>
      </p:sp>
      <p:sp>
        <p:nvSpPr>
          <p:cNvPr id="395269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5270" name="Text Box 6"/>
          <p:cNvSpPr txBox="1">
            <a:spLocks noChangeArrowheads="1"/>
          </p:cNvSpPr>
          <p:nvPr/>
        </p:nvSpPr>
        <p:spPr bwMode="auto">
          <a:xfrm>
            <a:off x="1446213" y="1206630"/>
            <a:ext cx="368617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5271" name="Text Box 7"/>
          <p:cNvSpPr txBox="1">
            <a:spLocks noChangeArrowheads="1"/>
          </p:cNvSpPr>
          <p:nvPr/>
        </p:nvSpPr>
        <p:spPr bwMode="auto">
          <a:xfrm>
            <a:off x="6375400" y="1173163"/>
            <a:ext cx="1608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79413" y="6219825"/>
            <a:ext cx="498316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SA, TAS, VIC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and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141464"/>
      </a:dk1>
      <a:lt1>
        <a:srgbClr val="FFFFFF"/>
      </a:lt1>
      <a:dk2>
        <a:srgbClr val="1C2686"/>
      </a:dk2>
      <a:lt2>
        <a:srgbClr val="B2B2B2"/>
      </a:lt2>
      <a:accent1>
        <a:srgbClr val="000099"/>
      </a:accent1>
      <a:accent2>
        <a:srgbClr val="CC3300"/>
      </a:accent2>
      <a:accent3>
        <a:srgbClr val="FFFFFF"/>
      </a:accent3>
      <a:accent4>
        <a:srgbClr val="0F0F54"/>
      </a:accent4>
      <a:accent5>
        <a:srgbClr val="AAAACA"/>
      </a:accent5>
      <a:accent6>
        <a:srgbClr val="B92D00"/>
      </a:accent6>
      <a:hlink>
        <a:srgbClr val="FFFFCC"/>
      </a:hlink>
      <a:folHlink>
        <a:srgbClr val="CCCCFF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141464"/>
        </a:dk1>
        <a:lt1>
          <a:srgbClr val="FFFFFF"/>
        </a:lt1>
        <a:dk2>
          <a:srgbClr val="362D65"/>
        </a:dk2>
        <a:lt2>
          <a:srgbClr val="808080"/>
        </a:lt2>
        <a:accent1>
          <a:srgbClr val="003399"/>
        </a:accent1>
        <a:accent2>
          <a:srgbClr val="CC3300"/>
        </a:accent2>
        <a:accent3>
          <a:srgbClr val="FFFFFF"/>
        </a:accent3>
        <a:accent4>
          <a:srgbClr val="0F0F54"/>
        </a:accent4>
        <a:accent5>
          <a:srgbClr val="AAADCA"/>
        </a:accent5>
        <a:accent6>
          <a:srgbClr val="B92D00"/>
        </a:accent6>
        <a:hlink>
          <a:srgbClr val="FFFF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141464"/>
    </a:dk1>
    <a:lt1>
      <a:srgbClr val="FFFFFF"/>
    </a:lt1>
    <a:dk2>
      <a:srgbClr val="1C2686"/>
    </a:dk2>
    <a:lt2>
      <a:srgbClr val="B2B2B2"/>
    </a:lt2>
    <a:accent1>
      <a:srgbClr val="000099"/>
    </a:accent1>
    <a:accent2>
      <a:srgbClr val="CC3300"/>
    </a:accent2>
    <a:accent3>
      <a:srgbClr val="FFFFFF"/>
    </a:accent3>
    <a:accent4>
      <a:srgbClr val="0F0F54"/>
    </a:accent4>
    <a:accent5>
      <a:srgbClr val="AAAACA"/>
    </a:accent5>
    <a:accent6>
      <a:srgbClr val="B92D00"/>
    </a:accent6>
    <a:hlink>
      <a:srgbClr val="FFFFCC"/>
    </a:hlink>
    <a:folHlink>
      <a:srgbClr val="CCCCFF"/>
    </a:folHlink>
  </a:clrScheme>
  <a:fontScheme name="Blank Presentatio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141464"/>
    </a:dk1>
    <a:lt1>
      <a:srgbClr val="FFFFFF"/>
    </a:lt1>
    <a:dk2>
      <a:srgbClr val="1C2686"/>
    </a:dk2>
    <a:lt2>
      <a:srgbClr val="B2B2B2"/>
    </a:lt2>
    <a:accent1>
      <a:srgbClr val="000099"/>
    </a:accent1>
    <a:accent2>
      <a:srgbClr val="CC3300"/>
    </a:accent2>
    <a:accent3>
      <a:srgbClr val="FFFFFF"/>
    </a:accent3>
    <a:accent4>
      <a:srgbClr val="0F0F54"/>
    </a:accent4>
    <a:accent5>
      <a:srgbClr val="AAAACA"/>
    </a:accent5>
    <a:accent6>
      <a:srgbClr val="B92D00"/>
    </a:accent6>
    <a:hlink>
      <a:srgbClr val="FFFFCC"/>
    </a:hlink>
    <a:folHlink>
      <a:srgbClr val="CCCCFF"/>
    </a:folHlink>
  </a:clrScheme>
  <a:fontScheme name="Blank Presentatio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6730</TotalTime>
  <Words>1707</Words>
  <Application>Microsoft Office PowerPoint</Application>
  <PresentationFormat>On-screen Show (4:3)</PresentationFormat>
  <Paragraphs>229</Paragraphs>
  <Slides>39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Blank Presentation</vt:lpstr>
      <vt:lpstr>Worksheet</vt:lpstr>
      <vt:lpstr>PowerPoint Presentation</vt:lpstr>
      <vt:lpstr>PowerPoint Presentation</vt:lpstr>
      <vt:lpstr>PowerPoint Presentation</vt:lpstr>
      <vt:lpstr>Figure 3 Reporting of Aboriginal and Torres Strait Islander status at diagnosis of viral hepatitis by State/Territory, 2011</vt:lpstr>
      <vt:lpstr>Figure 4 Number of chlamydia diagnoses in 2011 by Aboriginal and Torres Strait Islander status1, sex and age group</vt:lpstr>
      <vt:lpstr>Figure 5 Age specific rate of chlamydia diagnoses in 2011 by Aboriginal and Torres Strait Islander status1, sex and age group</vt:lpstr>
      <vt:lpstr>Figure 6 Age standardised rate of chlamydia diagnoses by Aboriginal and Torres Strait Islander status1 and year </vt:lpstr>
      <vt:lpstr>Figure 7 Age specific rate of chlamydia diagnoses in  selected age groups by Aboriginal and Torres Strait Islander status1 and year </vt:lpstr>
      <vt:lpstr>Figure 8 Age standardised rate of chlamydia diagnoses by Aboriginal and Torres Strait Islander status, State/Territory1 and year</vt:lpstr>
      <vt:lpstr>Figure 9 Rate of chlamydia diagnoses in 2011 by Aboriginal and Torres Strait Islander status1 and area of residence </vt:lpstr>
      <vt:lpstr>Figure 10 Number of gonorrhoea diagnoses by Aboriginal and Torres Strait Islander status1, sex and age group, 2011</vt:lpstr>
      <vt:lpstr>Figure 11 Age specific rate of gonorrhoea diagnoses in 2011 by Aboriginal and Torres Strait Islander status1, sex and age group</vt:lpstr>
      <vt:lpstr>Figure 12 Age standardised rate of gonorrhoea diagnoses in 2011 by Aboriginal and Torres Strait Islander status1 and year </vt:lpstr>
      <vt:lpstr>Figure 13 Age specific rate of gonorrhoea diagnoses in selected age groups by Aboriginal and Torres Strait Islander status1 and year </vt:lpstr>
      <vt:lpstr>Figure 14 Age standardised rate of gonorrhoea diagnoses by Aboriginal and Torres Strait Islander status, State/Territory1 and year</vt:lpstr>
      <vt:lpstr>Figure 15 Rate of gonorrhoea diagnoses in 2011 by Aboriginal and Torres Strait Islander status1 and area of residence </vt:lpstr>
      <vt:lpstr>Figure 16 Number of infectious syphilis diagnoses in 2011 by Aboriginal and Torres Strait Islander status1, sex and age group</vt:lpstr>
      <vt:lpstr>Figure 17 Age specific rate of infectious syphilis diagnoses in 2011 by Aboriginal and Torres Strait Islander status1, sex and age group</vt:lpstr>
      <vt:lpstr>Figure 18 Age standardised rate of infectious syphilis diagnoses by Aboriginal and Torres Strait Islander status1 and year </vt:lpstr>
      <vt:lpstr>Figure 19 Age specific rate of infectious syphilis diagnoses in selected age groups in 2011 by Aboriginal and Torres Strait Islander status1 and year </vt:lpstr>
      <vt:lpstr>Figure 20 Age standardised rate of infectious syphilis diagnoses by Aboriginal and Torres Strait Islander status, State/Territory1 and year</vt:lpstr>
      <vt:lpstr>Figure 21 Rate of infectious syphilis diagnoses in 2011 by Aboriginal and Torres Strait Islander status1 and area of residence </vt:lpstr>
      <vt:lpstr>Figure 22 Age standardised rate of new HIV diagnoses by Aboriginal and Torres Strait Islander status1 and year </vt:lpstr>
      <vt:lpstr>Figure 23 Rate of new HIV diagnoses by Aboriginal and Torres Strait Islander status1, sex and year </vt:lpstr>
      <vt:lpstr>Figure 24 New HIV diagnoses, 2007 - 2011, by Aboriginal and Torres Strait Islander status1 and HIV exposure category</vt:lpstr>
      <vt:lpstr>Figure 25 Rate of new HIV diagnoses in 2011 by Aboriginal and Torres Strait Islander status and area of residence </vt:lpstr>
      <vt:lpstr>Figure 26 HIV prevalence in selected countries</vt:lpstr>
      <vt:lpstr>Figure 27 Number of newly acquired hepatitis B diagnoses in 2011, by Aboriginal and Torres Strait Islander status1, sex and age group</vt:lpstr>
      <vt:lpstr>Figure 28 Age specific rate of newly acquired hepatitis B diagnoses in 2011, by Aboriginal and Torres Strait Islander status1, sex and age group</vt:lpstr>
      <vt:lpstr>Figure 29 Age standardised rate of newly acquired hepatitis B diagnoses by Aboriginal and Torres Strait Islander status1 and year </vt:lpstr>
      <vt:lpstr>Figure 30 Age specific rate of newly acquired hepatitis B diagnoses in selected age groups by Aboriginal and Torres Strait Islander status and year </vt:lpstr>
      <vt:lpstr>Figure 31 Age standardised rate of newly acquired hepatitis B diagnoses by Aboriginal and Torres Strait Islander status, State/Territory1 and year</vt:lpstr>
      <vt:lpstr>Figure 32 Rate of diagnosis of newly acquired hepatitis B diagnoses in 2011, by Aboriginal and Torres Strait Islander status1 and area of residence</vt:lpstr>
      <vt:lpstr>Figure 33 Number of hepatitis C antibody diagnoses in 2011, by Aboriginal and Torres Strait Islander status1, sex and age group</vt:lpstr>
      <vt:lpstr>Figure 34 Age specific rate of hepatitis C antibody diagnoses in 2011 by Aboriginal and Torres Strait Islander status1, sex and age group</vt:lpstr>
      <vt:lpstr>Figure 35 Age standardised rate of hepatitis C antibody diagnoses by Aboriginal and Torres Strait Islander status1 and year </vt:lpstr>
      <vt:lpstr>Figure 36 Age specific rate of hepatitis C antibody diagnoses in selected age groups by Aboriginal and Torres Strait Islander status1 and year </vt:lpstr>
      <vt:lpstr>Figure 37 Age standardised rate of hepatitis C antibody diagnoses by Aboriginal and Torres Strait Islander status, State/Territory1 and year</vt:lpstr>
      <vt:lpstr>Figure 38 Rate of hepatitis C antibody diagnoses in 2011, by Aboriginal and Torres Strait Islander status1 and area of residence </vt:lpstr>
    </vt:vector>
  </TitlesOfParts>
  <Company>NCHECR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Centre in HIV Epidemiology and Clinical Research</dc:title>
  <dc:creator>Mstewart</dc:creator>
  <cp:lastModifiedBy>Ann Mcdonald</cp:lastModifiedBy>
  <cp:revision>317</cp:revision>
  <cp:lastPrinted>2002-10-16T14:47:54Z</cp:lastPrinted>
  <dcterms:created xsi:type="dcterms:W3CDTF">2002-09-06T03:46:26Z</dcterms:created>
  <dcterms:modified xsi:type="dcterms:W3CDTF">2012-10-15T03:01:29Z</dcterms:modified>
</cp:coreProperties>
</file>