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5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6.xml" ContentType="application/vnd.openxmlformats-officedocument.presentationml.notesSlide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notesSlides/notesSlide7.xml" ContentType="application/vnd.openxmlformats-officedocument.presentationml.notesSlide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8.xml" ContentType="application/vnd.openxmlformats-officedocument.presentationml.notesSlide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notesSlides/notesSlide9.xml" ContentType="application/vnd.openxmlformats-officedocument.presentationml.notesSlide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notesSlides/notesSlide10.xml" ContentType="application/vnd.openxmlformats-officedocument.presentationml.notesSlide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notesSlides/notesSlide11.xml" ContentType="application/vnd.openxmlformats-officedocument.presentationml.notesSlide+xml"/>
  <Override PartName="/ppt/charts/chart49.xml" ContentType="application/vnd.openxmlformats-officedocument.drawingml.chart+xml"/>
  <Override PartName="/ppt/theme/themeOverride1.xml" ContentType="application/vnd.openxmlformats-officedocument.themeOverride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theme/themeOverride2.xml" ContentType="application/vnd.openxmlformats-officedocument.themeOverride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49"/>
  </p:notesMasterIdLst>
  <p:handoutMasterIdLst>
    <p:handoutMasterId r:id="rId50"/>
  </p:handoutMasterIdLst>
  <p:sldIdLst>
    <p:sldId id="277" r:id="rId2"/>
    <p:sldId id="283" r:id="rId3"/>
    <p:sldId id="284" r:id="rId4"/>
    <p:sldId id="285" r:id="rId5"/>
    <p:sldId id="288" r:id="rId6"/>
    <p:sldId id="286" r:id="rId7"/>
    <p:sldId id="287" r:id="rId8"/>
    <p:sldId id="289" r:id="rId9"/>
    <p:sldId id="338" r:id="rId10"/>
    <p:sldId id="291" r:id="rId11"/>
    <p:sldId id="326" r:id="rId12"/>
    <p:sldId id="294" r:id="rId13"/>
    <p:sldId id="295" r:id="rId14"/>
    <p:sldId id="296" r:id="rId15"/>
    <p:sldId id="297" r:id="rId16"/>
    <p:sldId id="344" r:id="rId17"/>
    <p:sldId id="299" r:id="rId18"/>
    <p:sldId id="300" r:id="rId19"/>
    <p:sldId id="302" r:id="rId20"/>
    <p:sldId id="301" r:id="rId21"/>
    <p:sldId id="303" r:id="rId22"/>
    <p:sldId id="341" r:id="rId23"/>
    <p:sldId id="305" r:id="rId24"/>
    <p:sldId id="333" r:id="rId25"/>
    <p:sldId id="332" r:id="rId26"/>
    <p:sldId id="334" r:id="rId27"/>
    <p:sldId id="309" r:id="rId28"/>
    <p:sldId id="310" r:id="rId29"/>
    <p:sldId id="354" r:id="rId30"/>
    <p:sldId id="361" r:id="rId31"/>
    <p:sldId id="313" r:id="rId32"/>
    <p:sldId id="311" r:id="rId33"/>
    <p:sldId id="312" r:id="rId34"/>
    <p:sldId id="342" r:id="rId35"/>
    <p:sldId id="362" r:id="rId36"/>
    <p:sldId id="316" r:id="rId37"/>
    <p:sldId id="336" r:id="rId38"/>
    <p:sldId id="337" r:id="rId39"/>
    <p:sldId id="355" r:id="rId40"/>
    <p:sldId id="317" r:id="rId41"/>
    <p:sldId id="318" r:id="rId42"/>
    <p:sldId id="356" r:id="rId43"/>
    <p:sldId id="363" r:id="rId44"/>
    <p:sldId id="322" r:id="rId45"/>
    <p:sldId id="358" r:id="rId46"/>
    <p:sldId id="364" r:id="rId47"/>
    <p:sldId id="360" r:id="rId48"/>
  </p:sldIdLst>
  <p:sldSz cx="9144000" cy="6858000" type="screen4x3"/>
  <p:notesSz cx="6807200" cy="9906000"/>
  <p:defaultTextStyle>
    <a:defPPr>
      <a:defRPr lang="en-AU"/>
    </a:defPPr>
    <a:lvl1pPr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w Nakhla" initials="A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1AC53"/>
    <a:srgbClr val="8460A0"/>
    <a:srgbClr val="296DDD"/>
    <a:srgbClr val="45A5B3"/>
    <a:srgbClr val="50E8FF"/>
    <a:srgbClr val="B6F6DC"/>
    <a:srgbClr val="99FF99"/>
    <a:srgbClr val="00CC99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3307" autoAdjust="0"/>
    <p:restoredTop sz="88721" autoAdjust="0"/>
  </p:normalViewPr>
  <p:slideViewPr>
    <p:cSldViewPr snapToGrid="0">
      <p:cViewPr>
        <p:scale>
          <a:sx n="120" d="100"/>
          <a:sy n="120" d="100"/>
        </p:scale>
        <p:origin x="-952" y="-7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3690"/>
    </p:cViewPr>
  </p:sorterViewPr>
  <p:notesViewPr>
    <p:cSldViewPr snapToGrid="0">
      <p:cViewPr varScale="1">
        <p:scale>
          <a:sx n="66" d="100"/>
          <a:sy n="66" d="100"/>
        </p:scale>
        <p:origin x="1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commentAuthors" Target="commentAuthors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1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Non-Indigenous</c:v>
                </c:pt>
              </c:strCache>
            </c:strRef>
          </c:tx>
          <c:spPr>
            <a:ln>
              <a:solidFill>
                <a:srgbClr val="141464"/>
              </a:solidFill>
            </a:ln>
          </c:spPr>
          <c:invertIfNegative val="0"/>
          <c:cat>
            <c:strRef>
              <c:f>Sheet1!$B$1:$J$1</c:f>
              <c:strCache>
                <c:ptCount val="9"/>
                <c:pt idx="0">
                  <c:v>Very remote</c:v>
                </c:pt>
                <c:pt idx="1">
                  <c:v>Remote</c:v>
                </c:pt>
                <c:pt idx="2">
                  <c:v>Outer regional</c:v>
                </c:pt>
                <c:pt idx="3">
                  <c:v>Inner regional </c:v>
                </c:pt>
                <c:pt idx="4">
                  <c:v>Major cities</c:v>
                </c:pt>
                <c:pt idx="5">
                  <c:v>Column2</c:v>
                </c:pt>
                <c:pt idx="6">
                  <c:v>Column3</c:v>
                </c:pt>
                <c:pt idx="7">
                  <c:v>Column4</c:v>
                </c:pt>
                <c:pt idx="8">
                  <c:v>Column5</c:v>
                </c:pt>
              </c:strCache>
            </c:strRef>
          </c:cat>
          <c:val>
            <c:numRef>
              <c:f>Sheet1!$B$2:$F$2</c:f>
              <c:numCache>
                <c:formatCode>0%</c:formatCode>
                <c:ptCount val="5"/>
                <c:pt idx="0">
                  <c:v>0.00516661426877351</c:v>
                </c:pt>
                <c:pt idx="1">
                  <c:v>0.0159898098803413</c:v>
                </c:pt>
                <c:pt idx="2">
                  <c:v>0.0811551875636589</c:v>
                </c:pt>
                <c:pt idx="3">
                  <c:v>0.184706248006106</c:v>
                </c:pt>
                <c:pt idx="4">
                  <c:v>0.71298214028112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Aboriginal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141464"/>
              </a:solidFill>
            </a:ln>
          </c:spPr>
          <c:invertIfNegative val="0"/>
          <c:cat>
            <c:strRef>
              <c:f>Sheet1!$B$1:$J$1</c:f>
              <c:strCache>
                <c:ptCount val="9"/>
                <c:pt idx="0">
                  <c:v>Very remote</c:v>
                </c:pt>
                <c:pt idx="1">
                  <c:v>Remote</c:v>
                </c:pt>
                <c:pt idx="2">
                  <c:v>Outer regional</c:v>
                </c:pt>
                <c:pt idx="3">
                  <c:v>Inner regional </c:v>
                </c:pt>
                <c:pt idx="4">
                  <c:v>Major cities</c:v>
                </c:pt>
                <c:pt idx="5">
                  <c:v>Column2</c:v>
                </c:pt>
                <c:pt idx="6">
                  <c:v>Column3</c:v>
                </c:pt>
                <c:pt idx="7">
                  <c:v>Column4</c:v>
                </c:pt>
                <c:pt idx="8">
                  <c:v>Column5</c:v>
                </c:pt>
              </c:strCache>
            </c:strRef>
          </c:cat>
          <c:val>
            <c:numRef>
              <c:f>Sheet1!$B$3:$F$3</c:f>
              <c:numCache>
                <c:formatCode>0%</c:formatCode>
                <c:ptCount val="5"/>
                <c:pt idx="0">
                  <c:v>0.138054808917554</c:v>
                </c:pt>
                <c:pt idx="1">
                  <c:v>0.0751067345925102</c:v>
                </c:pt>
                <c:pt idx="2">
                  <c:v>0.213518022740629</c:v>
                </c:pt>
                <c:pt idx="3">
                  <c:v>0.223473270031169</c:v>
                </c:pt>
                <c:pt idx="4">
                  <c:v>0.349847163718138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4116312"/>
        <c:axId val="-2084110680"/>
      </c:barChart>
      <c:catAx>
        <c:axId val="-208411631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0">
                <a:latin typeface="Optima"/>
                <a:cs typeface="Optima"/>
              </a:defRPr>
            </a:pPr>
            <a:endParaRPr lang="en-US"/>
          </a:p>
        </c:txPr>
        <c:crossAx val="-2084110680"/>
        <c:crosses val="autoZero"/>
        <c:auto val="1"/>
        <c:lblAlgn val="ctr"/>
        <c:lblOffset val="100"/>
        <c:noMultiLvlLbl val="0"/>
      </c:catAx>
      <c:valAx>
        <c:axId val="-208411068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Optima"/>
                <a:cs typeface="Optima"/>
              </a:defRPr>
            </a:pPr>
            <a:endParaRPr lang="en-US"/>
          </a:p>
        </c:txPr>
        <c:crossAx val="-20841163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00135207057451151"/>
          <c:y val="0.915643233674337"/>
          <c:w val="0.995752527461845"/>
          <c:h val="0.0635592214185236"/>
        </c:manualLayout>
      </c:layout>
      <c:overlay val="0"/>
      <c:txPr>
        <a:bodyPr/>
        <a:lstStyle/>
        <a:p>
          <a:pPr>
            <a:defRPr sz="1400">
              <a:latin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a!$B$3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strRef>
              <c:f>a!$A$4:$A$8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strCache>
            </c:strRef>
          </c:cat>
          <c:val>
            <c:numRef>
              <c:f>a!$B$4:$B$8</c:f>
              <c:numCache>
                <c:formatCode>General</c:formatCode>
                <c:ptCount val="5"/>
                <c:pt idx="0">
                  <c:v>1565.850469173467</c:v>
                </c:pt>
                <c:pt idx="1">
                  <c:v>1709.946433979645</c:v>
                </c:pt>
                <c:pt idx="2">
                  <c:v>1764.102336927677</c:v>
                </c:pt>
                <c:pt idx="3">
                  <c:v>1767.622231350155</c:v>
                </c:pt>
                <c:pt idx="4">
                  <c:v>1955.989745890327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a!$C$3</c:f>
              <c:strCache>
                <c:ptCount val="1"/>
                <c:pt idx="0">
                  <c:v>QLD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strRef>
              <c:f>a!$A$4:$A$8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strCache>
            </c:strRef>
          </c:cat>
          <c:val>
            <c:numRef>
              <c:f>a!$C$4:$C$8</c:f>
              <c:numCache>
                <c:formatCode>General</c:formatCode>
                <c:ptCount val="5"/>
                <c:pt idx="0">
                  <c:v>1001.543928211532</c:v>
                </c:pt>
                <c:pt idx="1">
                  <c:v>1264.14966795445</c:v>
                </c:pt>
                <c:pt idx="2">
                  <c:v>1281.664215638799</c:v>
                </c:pt>
                <c:pt idx="3">
                  <c:v>1207.10789956655</c:v>
                </c:pt>
                <c:pt idx="4">
                  <c:v>1131.004405034471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a!$D$3</c:f>
              <c:strCache>
                <c:ptCount val="1"/>
                <c:pt idx="0">
                  <c:v>SA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4"/>
            <c:spPr>
              <a:solidFill>
                <a:schemeClr val="accent2">
                  <a:lumMod val="60000"/>
                  <a:lumOff val="40000"/>
                </a:schemeClr>
              </a:solidFill>
            </c:spPr>
          </c:marker>
          <c:cat>
            <c:strRef>
              <c:f>a!$A$4:$A$8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strCache>
            </c:strRef>
          </c:cat>
          <c:val>
            <c:numRef>
              <c:f>a!$D$4:$D$8</c:f>
              <c:numCache>
                <c:formatCode>General</c:formatCode>
                <c:ptCount val="5"/>
                <c:pt idx="0">
                  <c:v>425.602730636205</c:v>
                </c:pt>
                <c:pt idx="1">
                  <c:v>632.4849957302678</c:v>
                </c:pt>
                <c:pt idx="2">
                  <c:v>638.0081906578255</c:v>
                </c:pt>
                <c:pt idx="3">
                  <c:v>644.4117114843402</c:v>
                </c:pt>
                <c:pt idx="4">
                  <c:v>682.6096590325013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a!$E$3</c:f>
              <c:strCache>
                <c:ptCount val="1"/>
                <c:pt idx="0">
                  <c:v>TAS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strRef>
              <c:f>a!$A$4:$A$8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strCache>
            </c:strRef>
          </c:cat>
          <c:val>
            <c:numRef>
              <c:f>a!$E$4:$E$8</c:f>
              <c:numCache>
                <c:formatCode>General</c:formatCode>
                <c:ptCount val="5"/>
                <c:pt idx="0">
                  <c:v>86.43986696745585</c:v>
                </c:pt>
                <c:pt idx="1">
                  <c:v>108.5446850616652</c:v>
                </c:pt>
                <c:pt idx="2">
                  <c:v>128.7625252564435</c:v>
                </c:pt>
                <c:pt idx="3">
                  <c:v>121.1984782332861</c:v>
                </c:pt>
                <c:pt idx="4">
                  <c:v>139.4177477790936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a!$F$3</c:f>
              <c:strCache>
                <c:ptCount val="1"/>
                <c:pt idx="0">
                  <c:v>WA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strRef>
              <c:f>a!$A$4:$A$8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strCache>
            </c:strRef>
          </c:cat>
          <c:val>
            <c:numRef>
              <c:f>a!$F$4:$F$8</c:f>
              <c:numCache>
                <c:formatCode>General</c:formatCode>
                <c:ptCount val="5"/>
                <c:pt idx="0">
                  <c:v>1083.89431831759</c:v>
                </c:pt>
                <c:pt idx="1">
                  <c:v>1360.754468021995</c:v>
                </c:pt>
                <c:pt idx="2">
                  <c:v>1369.770794489481</c:v>
                </c:pt>
                <c:pt idx="3">
                  <c:v>1337.632108160612</c:v>
                </c:pt>
                <c:pt idx="4">
                  <c:v>1270.062693215215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4206264"/>
        <c:axId val="-2084209768"/>
      </c:lineChart>
      <c:catAx>
        <c:axId val="-208420626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 lang="en-AU" sz="1600" b="1" kern="1200">
                <a:solidFill>
                  <a:schemeClr val="tx2"/>
                </a:solidFill>
                <a:latin typeface="Optima" pitchFamily="34" charset="0"/>
                <a:ea typeface="ＭＳ Ｐゴシック" charset="-128"/>
                <a:cs typeface="+mn-cs"/>
              </a:defRPr>
            </a:pPr>
            <a:endParaRPr lang="en-US"/>
          </a:p>
        </c:txPr>
        <c:crossAx val="-2084209768"/>
        <c:crosses val="autoZero"/>
        <c:auto val="1"/>
        <c:lblAlgn val="ctr"/>
        <c:lblOffset val="100"/>
        <c:noMultiLvlLbl val="0"/>
      </c:catAx>
      <c:valAx>
        <c:axId val="-2084209768"/>
        <c:scaling>
          <c:orientation val="minMax"/>
          <c:max val="2200.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baseline="0" dirty="0" smtClean="0">
                    <a:effectLst/>
                    <a:latin typeface="Optima" pitchFamily="34" charset="0"/>
                  </a:rPr>
                  <a:t>Age </a:t>
                </a:r>
                <a:r>
                  <a:rPr lang="en-US" sz="1600" b="1" i="0" baseline="0" dirty="0" err="1" smtClean="0">
                    <a:effectLst/>
                    <a:latin typeface="Optima" pitchFamily="34" charset="0"/>
                  </a:rPr>
                  <a:t>standardised</a:t>
                </a:r>
                <a:r>
                  <a:rPr lang="en-US" sz="1600" b="1" i="0" baseline="0" dirty="0" smtClean="0">
                    <a:effectLst/>
                    <a:latin typeface="Optima" pitchFamily="34" charset="0"/>
                  </a:rPr>
                  <a:t> rate per 100 000</a:t>
                </a:r>
                <a:endParaRPr lang="en-AU" sz="1600" dirty="0" smtClean="0">
                  <a:effectLst/>
                  <a:latin typeface="Optima" pitchFamily="34" charset="0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+mn-lt"/>
                    <a:ea typeface="+mn-ea"/>
                    <a:cs typeface="+mn-cs"/>
                  </a:defRPr>
                </a:pP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 lang="en-AU" sz="1400" b="1" kern="1200">
                <a:solidFill>
                  <a:schemeClr val="tx2"/>
                </a:solidFill>
                <a:latin typeface="Optima" pitchFamily="34" charset="0"/>
                <a:ea typeface="ＭＳ Ｐゴシック" charset="-128"/>
                <a:cs typeface="+mn-cs"/>
              </a:defRPr>
            </a:pPr>
            <a:endParaRPr lang="en-US"/>
          </a:p>
        </c:txPr>
        <c:crossAx val="-2084206264"/>
        <c:crosses val="autoZero"/>
        <c:crossBetween val="midCat"/>
        <c:majorUnit val="200.0"/>
      </c:valAx>
    </c:plotArea>
    <c:legend>
      <c:legendPos val="b"/>
      <c:layout/>
      <c:overlay val="0"/>
      <c:txPr>
        <a:bodyPr/>
        <a:lstStyle/>
        <a:p>
          <a:pPr>
            <a:defRPr sz="1400" b="1">
              <a:solidFill>
                <a:srgbClr val="003399"/>
              </a:solidFill>
              <a:latin typeface="Optima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'Slide 9'!$B$12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'Slide 9'!$A$13:$A$17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9'!$B$13:$B$17</c:f>
              <c:numCache>
                <c:formatCode>0</c:formatCode>
                <c:ptCount val="5"/>
                <c:pt idx="0">
                  <c:v>625.258477659069</c:v>
                </c:pt>
                <c:pt idx="1">
                  <c:v>665.6724132832934</c:v>
                </c:pt>
                <c:pt idx="2">
                  <c:v>614.6867055943815</c:v>
                </c:pt>
                <c:pt idx="3">
                  <c:v>658.9004897104734</c:v>
                </c:pt>
                <c:pt idx="4">
                  <c:v>723.4318148140263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'Slide 9'!$C$12</c:f>
              <c:strCache>
                <c:ptCount val="1"/>
                <c:pt idx="0">
                  <c:v>QLD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'Slide 9'!$A$13:$A$17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9'!$C$13:$C$17</c:f>
              <c:numCache>
                <c:formatCode>0</c:formatCode>
                <c:ptCount val="5"/>
                <c:pt idx="0">
                  <c:v>341.2231522067472</c:v>
                </c:pt>
                <c:pt idx="1">
                  <c:v>377.9647935218733</c:v>
                </c:pt>
                <c:pt idx="2">
                  <c:v>359.0888987062492</c:v>
                </c:pt>
                <c:pt idx="3">
                  <c:v>361.9025537134681</c:v>
                </c:pt>
                <c:pt idx="4">
                  <c:v>375.4863321360316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'Slide 9'!$D$12</c:f>
              <c:strCache>
                <c:ptCount val="1"/>
                <c:pt idx="0">
                  <c:v>SA</c:v>
                </c:pt>
              </c:strCache>
            </c:strRef>
          </c:tx>
          <c:spPr>
            <a:ln w="15875">
              <a:solidFill>
                <a:schemeClr val="accent2">
                  <a:lumMod val="40000"/>
                  <a:lumOff val="60000"/>
                </a:schemeClr>
              </a:solidFill>
            </a:ln>
          </c:spPr>
          <c:marker>
            <c:symbol val="triangle"/>
            <c:size val="14"/>
            <c:spPr>
              <a:solidFill>
                <a:schemeClr val="accent2">
                  <a:lumMod val="60000"/>
                  <a:lumOff val="40000"/>
                </a:schemeClr>
              </a:solidFill>
            </c:spPr>
          </c:marker>
          <c:dPt>
            <c:idx val="0"/>
            <c:marker>
              <c:spPr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</c:spPr>
            </c:marker>
            <c:bubble3D val="0"/>
          </c:dPt>
          <c:cat>
            <c:numRef>
              <c:f>'Slide 9'!$A$13:$A$17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9'!$D$13:$D$17</c:f>
              <c:numCache>
                <c:formatCode>0</c:formatCode>
                <c:ptCount val="5"/>
                <c:pt idx="0">
                  <c:v>235.1014742637578</c:v>
                </c:pt>
                <c:pt idx="1">
                  <c:v>262.5218884674676</c:v>
                </c:pt>
                <c:pt idx="2">
                  <c:v>312.8206337749037</c:v>
                </c:pt>
                <c:pt idx="3">
                  <c:v>293.652767672519</c:v>
                </c:pt>
                <c:pt idx="4">
                  <c:v>313.3463671654123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'Slide 9'!$E$12</c:f>
              <c:strCache>
                <c:ptCount val="1"/>
                <c:pt idx="0">
                  <c:v>TAS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'Slide 9'!$A$13:$A$17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9'!$E$13:$E$17</c:f>
              <c:numCache>
                <c:formatCode>0</c:formatCode>
                <c:ptCount val="5"/>
                <c:pt idx="0">
                  <c:v>323.9121299997842</c:v>
                </c:pt>
                <c:pt idx="1">
                  <c:v>442.7241578824912</c:v>
                </c:pt>
                <c:pt idx="2">
                  <c:v>393.3717205458055</c:v>
                </c:pt>
                <c:pt idx="3">
                  <c:v>401.3777284712455</c:v>
                </c:pt>
                <c:pt idx="4">
                  <c:v>348.9571596766923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'Slide 9'!$F$12</c:f>
              <c:strCache>
                <c:ptCount val="1"/>
                <c:pt idx="0">
                  <c:v>WA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'Slide 9'!$A$13:$A$17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9'!$F$13:$F$17</c:f>
              <c:numCache>
                <c:formatCode>0</c:formatCode>
                <c:ptCount val="5"/>
                <c:pt idx="0">
                  <c:v>339.9453477397907</c:v>
                </c:pt>
                <c:pt idx="1">
                  <c:v>377.5136407789939</c:v>
                </c:pt>
                <c:pt idx="2">
                  <c:v>429.7922356068493</c:v>
                </c:pt>
                <c:pt idx="3">
                  <c:v>420.2515673127764</c:v>
                </c:pt>
                <c:pt idx="4">
                  <c:v>405.2420262010077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4249416"/>
        <c:axId val="-2084252840"/>
      </c:lineChart>
      <c:catAx>
        <c:axId val="-2084249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sz="1400" b="1">
                <a:solidFill>
                  <a:srgbClr val="003399"/>
                </a:solidFill>
                <a:latin typeface="Optima" pitchFamily="34" charset="0"/>
              </a:defRPr>
            </a:pPr>
            <a:endParaRPr lang="en-US"/>
          </a:p>
        </c:txPr>
        <c:crossAx val="-2084252840"/>
        <c:crosses val="autoZero"/>
        <c:auto val="1"/>
        <c:lblAlgn val="ctr"/>
        <c:lblOffset val="100"/>
        <c:noMultiLvlLbl val="0"/>
      </c:catAx>
      <c:valAx>
        <c:axId val="-2084252840"/>
        <c:scaling>
          <c:orientation val="minMax"/>
          <c:max val="2200.0"/>
        </c:scaling>
        <c:delete val="1"/>
        <c:axPos val="l"/>
        <c:majorGridlines>
          <c:spPr>
            <a:ln>
              <a:noFill/>
            </a:ln>
          </c:spPr>
        </c:majorGridlines>
        <c:numFmt formatCode="0" sourceLinked="1"/>
        <c:majorTickMark val="out"/>
        <c:minorTickMark val="none"/>
        <c:tickLblPos val="nextTo"/>
        <c:crossAx val="-2084249416"/>
        <c:crosses val="autoZero"/>
        <c:crossBetween val="midCat"/>
        <c:majorUnit val="200.0"/>
      </c:valAx>
    </c:plotArea>
    <c:legend>
      <c:legendPos val="b"/>
      <c:layout/>
      <c:overlay val="0"/>
      <c:txPr>
        <a:bodyPr/>
        <a:lstStyle/>
        <a:p>
          <a:pPr>
            <a:defRPr sz="1400" b="1">
              <a:solidFill>
                <a:srgbClr val="003399"/>
              </a:solidFill>
              <a:latin typeface="Optima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361239595719"/>
          <c:y val="0.0968313906574953"/>
          <c:w val="0.856548649443508"/>
          <c:h val="0.6594330157454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660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839.6110595130032</c:v>
                </c:pt>
                <c:pt idx="1">
                  <c:v>531.3764002541165</c:v>
                </c:pt>
                <c:pt idx="2">
                  <c:v>2014.640708488908</c:v>
                </c:pt>
                <c:pt idx="3">
                  <c:v>2310.823115086194</c:v>
                </c:pt>
                <c:pt idx="4">
                  <c:v>2226.209740336816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660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367.4675661728746</c:v>
                </c:pt>
                <c:pt idx="1">
                  <c:v>331.561410793016</c:v>
                </c:pt>
                <c:pt idx="2">
                  <c:v>403.0683697252063</c:v>
                </c:pt>
                <c:pt idx="3">
                  <c:v>408.2206900938275</c:v>
                </c:pt>
                <c:pt idx="4">
                  <c:v>533.4956970213673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4293288"/>
        <c:axId val="-2084299496"/>
      </c:barChart>
      <c:catAx>
        <c:axId val="-2084293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50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89646775704036"/>
              <c:y val="0.8338401879621"/>
            </c:manualLayout>
          </c:layout>
          <c:overlay val="0"/>
          <c:spPr>
            <a:noFill/>
            <a:ln w="2732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41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67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2994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4299496"/>
        <c:scaling>
          <c:orientation val="minMax"/>
          <c:max val="3000.0"/>
        </c:scaling>
        <c:delete val="0"/>
        <c:axPos val="l"/>
        <c:title>
          <c:tx>
            <c:rich>
              <a:bodyPr/>
              <a:lstStyle/>
              <a:p>
                <a:pPr>
                  <a:defRPr sz="150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Rate per 100 000</a:t>
                </a:r>
              </a:p>
            </c:rich>
          </c:tx>
          <c:layout>
            <c:manualLayout>
              <c:xMode val="edge"/>
              <c:yMode val="edge"/>
              <c:x val="0.0167253079529377"/>
              <c:y val="0.268574934609775"/>
            </c:manualLayout>
          </c:layout>
          <c:overlay val="0"/>
          <c:spPr>
            <a:noFill/>
            <a:ln w="2732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66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293288"/>
        <c:crosses val="autoZero"/>
        <c:crossBetween val="between"/>
      </c:valAx>
      <c:spPr>
        <a:noFill/>
        <a:ln w="27321">
          <a:noFill/>
        </a:ln>
      </c:spPr>
    </c:plotArea>
    <c:legend>
      <c:legendPos val="r"/>
      <c:layout>
        <c:manualLayout>
          <c:xMode val="edge"/>
          <c:yMode val="edge"/>
          <c:x val="0.00365408038976857"/>
          <c:y val="0.941787941787937"/>
          <c:w val="0.995029101912208"/>
          <c:h val="0.0602910602910603"/>
        </c:manualLayout>
      </c:layout>
      <c:overlay val="0"/>
      <c:spPr>
        <a:noFill/>
        <a:ln w="27321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3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'Slide 11'!$A$3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'Slide 11'!$B$2:$K$2</c:f>
              <c:numCache>
                <c:formatCode>General</c:formatCode>
                <c:ptCount val="10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</c:numCache>
            </c:numRef>
          </c:cat>
          <c:val>
            <c:numRef>
              <c:f>'Slide 11'!$B$3:$K$3</c:f>
              <c:numCache>
                <c:formatCode>General</c:formatCode>
                <c:ptCount val="10"/>
                <c:pt idx="0">
                  <c:v>6.0</c:v>
                </c:pt>
                <c:pt idx="1">
                  <c:v>4.0</c:v>
                </c:pt>
                <c:pt idx="2">
                  <c:v>2.0</c:v>
                </c:pt>
                <c:pt idx="3">
                  <c:v>1.0</c:v>
                </c:pt>
                <c:pt idx="4">
                  <c:v>1.0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'Slide 11'!$A$4</c:f>
              <c:strCache>
                <c:ptCount val="1"/>
                <c:pt idx="0">
                  <c:v>QLD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'Slide 11'!$B$2:$K$2</c:f>
              <c:numCache>
                <c:formatCode>General</c:formatCode>
                <c:ptCount val="10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</c:numCache>
            </c:numRef>
          </c:cat>
          <c:val>
            <c:numRef>
              <c:f>'Slide 11'!$B$4:$K$4</c:f>
              <c:numCache>
                <c:formatCode>General</c:formatCode>
                <c:ptCount val="10"/>
                <c:pt idx="0">
                  <c:v>3.0</c:v>
                </c:pt>
                <c:pt idx="1">
                  <c:v>8.0</c:v>
                </c:pt>
                <c:pt idx="2">
                  <c:v>4.0</c:v>
                </c:pt>
                <c:pt idx="3">
                  <c:v>2.0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'Slide 11'!$A$5</c:f>
              <c:strCache>
                <c:ptCount val="1"/>
                <c:pt idx="0">
                  <c:v>WA</c:v>
                </c:pt>
              </c:strCache>
            </c:strRef>
          </c:tx>
          <c:spPr>
            <a:ln w="15875">
              <a:solidFill>
                <a:schemeClr val="accent5"/>
              </a:solidFill>
            </a:ln>
          </c:spPr>
          <c:marker>
            <c:symbol val="star"/>
            <c:size val="11"/>
            <c:spPr>
              <a:ln>
                <a:solidFill>
                  <a:schemeClr val="accent5"/>
                </a:solidFill>
              </a:ln>
            </c:spPr>
          </c:marker>
          <c:cat>
            <c:numRef>
              <c:f>'Slide 11'!$B$2:$K$2</c:f>
              <c:numCache>
                <c:formatCode>General</c:formatCode>
                <c:ptCount val="10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</c:numCache>
            </c:numRef>
          </c:cat>
          <c:val>
            <c:numRef>
              <c:f>'Slide 11'!$B$5:$K$5</c:f>
              <c:numCache>
                <c:formatCode>General</c:formatCode>
                <c:ptCount val="10"/>
                <c:pt idx="0">
                  <c:v>1.0</c:v>
                </c:pt>
                <c:pt idx="1">
                  <c:v>1.0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1.0</c:v>
                </c:pt>
                <c:pt idx="9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4361048"/>
        <c:axId val="-2084368696"/>
      </c:lineChart>
      <c:catAx>
        <c:axId val="-20843610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Optima" pitchFamily="34" charset="0"/>
                  </a:defRPr>
                </a:pPr>
                <a:r>
                  <a:rPr lang="en-AU" sz="1600" dirty="0">
                    <a:latin typeface="Optima" pitchFamily="34" charset="0"/>
                  </a:rPr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AU" sz="1400" b="1" i="0" u="none" strike="noStrike" kern="1200" baseline="0">
                <a:solidFill>
                  <a:srgbClr val="141464"/>
                </a:solidFill>
                <a:effectLst/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368696"/>
        <c:crosses val="autoZero"/>
        <c:auto val="1"/>
        <c:lblAlgn val="ctr"/>
        <c:lblOffset val="100"/>
        <c:noMultiLvlLbl val="0"/>
      </c:catAx>
      <c:valAx>
        <c:axId val="-20843686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1" i="0" u="none" strike="noStrike" kern="1200" baseline="0">
                    <a:solidFill>
                      <a:srgbClr val="141464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b="1" i="0" u="none" strike="noStrike" kern="1200" baseline="0" dirty="0">
                    <a:solidFill>
                      <a:srgbClr val="141464"/>
                    </a:solidFill>
                    <a:effectLst/>
                    <a:latin typeface="Optima"/>
                    <a:ea typeface="Optima"/>
                    <a:cs typeface="Optima"/>
                  </a:rPr>
                  <a:t>Number of notifications</a:t>
                </a:r>
                <a:endParaRPr lang="en-AU" sz="1600" b="1" i="0" u="none" strike="noStrike" kern="1200" baseline="0" dirty="0">
                  <a:solidFill>
                    <a:srgbClr val="141464"/>
                  </a:solidFill>
                  <a:effectLst/>
                  <a:latin typeface="Optima"/>
                  <a:ea typeface="Optima"/>
                  <a:cs typeface="Optima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1" i="0" u="none" strike="noStrike" kern="1200" baseline="0">
                    <a:solidFill>
                      <a:srgbClr val="141464"/>
                    </a:solidFill>
                    <a:latin typeface="Optima"/>
                    <a:ea typeface="Optima"/>
                    <a:cs typeface="Optima"/>
                  </a:defRPr>
                </a:pP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AU" sz="1600" b="1" i="0" u="none" strike="noStrike" kern="1200" baseline="0">
                <a:solidFill>
                  <a:srgbClr val="141464"/>
                </a:solidFill>
                <a:effectLst/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361048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lang="en-AU" sz="1600" b="1" i="0" u="none" strike="noStrike" kern="1200" baseline="0">
              <a:solidFill>
                <a:srgbClr val="141464"/>
              </a:solidFill>
              <a:effectLst/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501697084671"/>
          <c:y val="0.0372340425531918"/>
          <c:w val="0.753783984549101"/>
          <c:h val="0.7424848136720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658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37.0</c:v>
                </c:pt>
                <c:pt idx="1">
                  <c:v>550.0</c:v>
                </c:pt>
                <c:pt idx="2">
                  <c:v>836.0</c:v>
                </c:pt>
                <c:pt idx="3">
                  <c:v>330.0</c:v>
                </c:pt>
                <c:pt idx="4">
                  <c:v>116.0</c:v>
                </c:pt>
                <c:pt idx="5">
                  <c:v>22.0</c:v>
                </c:pt>
                <c:pt idx="6">
                  <c:v>14.0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6581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167.0</c:v>
                </c:pt>
                <c:pt idx="1">
                  <c:v>780.0</c:v>
                </c:pt>
                <c:pt idx="2">
                  <c:v>877.0</c:v>
                </c:pt>
                <c:pt idx="3">
                  <c:v>326.0</c:v>
                </c:pt>
                <c:pt idx="4">
                  <c:v>114.0</c:v>
                </c:pt>
                <c:pt idx="5">
                  <c:v>10.0</c:v>
                </c:pt>
                <c:pt idx="6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4416696"/>
        <c:axId val="-2084422856"/>
      </c:barChart>
      <c:catAx>
        <c:axId val="-2084416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2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8"/>
              <c:y val="0.849099698560921"/>
            </c:manualLayout>
          </c:layout>
          <c:overlay val="0"/>
          <c:spPr>
            <a:noFill/>
            <a:ln w="3316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6581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422856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4422856"/>
        <c:scaling>
          <c:orientation val="minMax"/>
          <c:max val="250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Number of </a:t>
                </a:r>
                <a:r>
                  <a:rPr lang="en-US" sz="1600" dirty="0" smtClean="0"/>
                  <a:t>notifications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00249225740831743"/>
              <c:y val="0.234042587801121"/>
            </c:manualLayout>
          </c:layout>
          <c:overlay val="0"/>
          <c:spPr>
            <a:noFill/>
            <a:ln w="3316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6581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403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416696"/>
        <c:crosses val="autoZero"/>
        <c:crossBetween val="between"/>
        <c:minorUnit val="10.0"/>
      </c:valAx>
      <c:spPr>
        <a:noFill/>
        <a:ln w="33161">
          <a:noFill/>
        </a:ln>
      </c:spPr>
    </c:plotArea>
    <c:legend>
      <c:legendPos val="b"/>
      <c:layout>
        <c:manualLayout>
          <c:xMode val="edge"/>
          <c:yMode val="edge"/>
          <c:x val="0.0503594162485858"/>
          <c:y val="0.91620725588772"/>
          <c:w val="0.832517742248837"/>
          <c:h val="0.0631342547643133"/>
        </c:manualLayout>
      </c:layout>
      <c:overlay val="0"/>
      <c:spPr>
        <a:noFill/>
        <a:ln w="33161">
          <a:noFill/>
        </a:ln>
      </c:spPr>
      <c:txPr>
        <a:bodyPr/>
        <a:lstStyle/>
        <a:p>
          <a:pPr>
            <a:defRPr sz="1400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0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159090909091"/>
          <c:y val="0.0304568527918782"/>
          <c:w val="0.843750000000003"/>
          <c:h val="0.7858306211431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2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3.0</c:v>
                </c:pt>
                <c:pt idx="1">
                  <c:v>333.0</c:v>
                </c:pt>
                <c:pt idx="2" formatCode="#,##0">
                  <c:v>2264.0</c:v>
                </c:pt>
                <c:pt idx="3">
                  <c:v>1402.0</c:v>
                </c:pt>
                <c:pt idx="4">
                  <c:v>853.0</c:v>
                </c:pt>
                <c:pt idx="5">
                  <c:v>327.0</c:v>
                </c:pt>
                <c:pt idx="6">
                  <c:v>106.0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23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10.0</c:v>
                </c:pt>
                <c:pt idx="1">
                  <c:v>231.0</c:v>
                </c:pt>
                <c:pt idx="2">
                  <c:v>643.0</c:v>
                </c:pt>
                <c:pt idx="3">
                  <c:v>208.0</c:v>
                </c:pt>
                <c:pt idx="4">
                  <c:v>109.0</c:v>
                </c:pt>
                <c:pt idx="5">
                  <c:v>49.0</c:v>
                </c:pt>
                <c:pt idx="6">
                  <c:v>14.0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4433976"/>
        <c:axId val="-2084462280"/>
      </c:barChart>
      <c:catAx>
        <c:axId val="-2084433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Age group</a:t>
                </a:r>
              </a:p>
            </c:rich>
          </c:tx>
          <c:layout>
            <c:manualLayout>
              <c:xMode val="edge"/>
              <c:yMode val="edge"/>
              <c:x val="0.437500080216134"/>
              <c:y val="0.900691425141956"/>
            </c:manualLayout>
          </c:layout>
          <c:overlay val="0"/>
          <c:spPr>
            <a:noFill/>
            <a:ln w="2944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23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43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462280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4462280"/>
        <c:scaling>
          <c:orientation val="minMax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1042">
            <a:noFill/>
          </a:ln>
        </c:spPr>
        <c:txPr>
          <a:bodyPr rot="0" vert="horz"/>
          <a:lstStyle/>
          <a:p>
            <a:pPr>
              <a:defRPr sz="1101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433976"/>
        <c:crosses val="autoZero"/>
        <c:crossBetween val="between"/>
        <c:majorUnit val="300.0"/>
        <c:minorUnit val="10.0"/>
      </c:valAx>
      <c:spPr>
        <a:noFill/>
        <a:ln w="2944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5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5677822483024"/>
          <c:y val="0.0417827298050143"/>
          <c:w val="0.70919403742175"/>
          <c:h val="0.7270194986072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29.8537834009641</c:v>
                </c:pt>
                <c:pt idx="1">
                  <c:v>1415.456431205696</c:v>
                </c:pt>
                <c:pt idx="2">
                  <c:v>1371.76638327449</c:v>
                </c:pt>
                <c:pt idx="3">
                  <c:v>810.296470906589</c:v>
                </c:pt>
                <c:pt idx="4">
                  <c:v>309.0111434714592</c:v>
                </c:pt>
                <c:pt idx="5">
                  <c:v>82.81692733258656</c:v>
                </c:pt>
                <c:pt idx="6">
                  <c:v>71.26946675451168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140.1720257790237</c:v>
                </c:pt>
                <c:pt idx="1">
                  <c:v>2125.588675158605</c:v>
                </c:pt>
                <c:pt idx="2">
                  <c:v>1483.033241971928</c:v>
                </c:pt>
                <c:pt idx="3">
                  <c:v>770.7535177611565</c:v>
                </c:pt>
                <c:pt idx="4">
                  <c:v>280.0152329397152</c:v>
                </c:pt>
                <c:pt idx="5">
                  <c:v>35.19558849532927</c:v>
                </c:pt>
                <c:pt idx="6">
                  <c:v>17.39304323831897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4518872"/>
        <c:axId val="-2084525032"/>
      </c:barChart>
      <c:catAx>
        <c:axId val="-2084518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92307692307696"/>
              <c:y val="0.852367688022284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525032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4525032"/>
        <c:scaling>
          <c:orientation val="minMax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</a:t>
                </a:r>
                <a:r>
                  <a:rPr lang="en-US" sz="1600" dirty="0" smtClean="0"/>
                  <a:t>specific rate </a:t>
                </a:r>
                <a:r>
                  <a:rPr lang="en-US" sz="1600" dirty="0"/>
                  <a:t>per 100 000</a:t>
                </a:r>
              </a:p>
            </c:rich>
          </c:tx>
          <c:layout>
            <c:manualLayout>
              <c:xMode val="edge"/>
              <c:yMode val="edge"/>
              <c:x val="0.0256410256410258"/>
              <c:y val="0.11142061281337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518872"/>
        <c:crosses val="autoZero"/>
        <c:crossBetween val="between"/>
        <c:minorUnit val="100.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.04099560761347"/>
          <c:y val="0.910863457523852"/>
          <c:w val="0.941025641025641"/>
          <c:h val="0.0891364902506974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400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181405895692"/>
          <c:y val="0.0392670157068063"/>
          <c:w val="0.852607709750567"/>
          <c:h val="0.7513089005235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367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0.330406888058477</c:v>
                </c:pt>
                <c:pt idx="1">
                  <c:v>74.21982804033632</c:v>
                </c:pt>
                <c:pt idx="2">
                  <c:v>219.8097335680397</c:v>
                </c:pt>
                <c:pt idx="3">
                  <c:v>144.5492287896053</c:v>
                </c:pt>
                <c:pt idx="4">
                  <c:v>90.43221354690096</c:v>
                </c:pt>
                <c:pt idx="5">
                  <c:v>37.50709479998832</c:v>
                </c:pt>
                <c:pt idx="6">
                  <c:v>8.73553055128018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367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0.996186399226481</c:v>
                </c:pt>
                <c:pt idx="1">
                  <c:v>53.92219178346293</c:v>
                </c:pt>
                <c:pt idx="2">
                  <c:v>65.96368051026945</c:v>
                </c:pt>
                <c:pt idx="3">
                  <c:v>23.97496449589816</c:v>
                </c:pt>
                <c:pt idx="4">
                  <c:v>12.8729121745567</c:v>
                </c:pt>
                <c:pt idx="5">
                  <c:v>6.103171578256847</c:v>
                </c:pt>
                <c:pt idx="6">
                  <c:v>1.128712570793793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4536568"/>
        <c:axId val="-2084564376"/>
      </c:barChart>
      <c:catAx>
        <c:axId val="-2084536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Age group</a:t>
                </a:r>
              </a:p>
            </c:rich>
          </c:tx>
          <c:layout>
            <c:manualLayout>
              <c:xMode val="edge"/>
              <c:yMode val="edge"/>
              <c:x val="0.437641723356009"/>
              <c:y val="0.887434554973822"/>
            </c:manualLayout>
          </c:layout>
          <c:overlay val="0"/>
          <c:spPr>
            <a:noFill/>
            <a:ln w="2473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367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71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564376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4564376"/>
        <c:scaling>
          <c:orientation val="minMax"/>
          <c:max val="3000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275">
            <a:noFill/>
          </a:ln>
        </c:spPr>
        <c:txPr>
          <a:bodyPr rot="0" vert="horz"/>
          <a:lstStyle/>
          <a:p>
            <a:pPr>
              <a:defRPr sz="1169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536568"/>
        <c:crosses val="autoZero"/>
        <c:crossBetween val="between"/>
        <c:majorUnit val="300.0"/>
        <c:minorUnit val="100.0"/>
      </c:valAx>
      <c:spPr>
        <a:noFill/>
        <a:ln w="2473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1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892520745411"/>
          <c:y val="0.0395010395010396"/>
          <c:w val="0.828258233784648"/>
          <c:h val="0.75675675675675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Sheet1!$B$2:$F$2</c:f>
              <c:numCache>
                <c:formatCode>0</c:formatCode>
                <c:ptCount val="5"/>
                <c:pt idx="0">
                  <c:v>588.6974180917374</c:v>
                </c:pt>
                <c:pt idx="1">
                  <c:v>687.1796442637885</c:v>
                </c:pt>
                <c:pt idx="2">
                  <c:v>778.23223451999</c:v>
                </c:pt>
                <c:pt idx="3">
                  <c:v>690.2910219595745</c:v>
                </c:pt>
                <c:pt idx="4">
                  <c:v>694.098277640282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Sheet1!$B$3:$F$3</c:f>
              <c:numCache>
                <c:formatCode>0</c:formatCode>
                <c:ptCount val="5"/>
                <c:pt idx="0">
                  <c:v>23.80779260784605</c:v>
                </c:pt>
                <c:pt idx="1">
                  <c:v>28.4375646918436</c:v>
                </c:pt>
                <c:pt idx="2">
                  <c:v>31.55889114572094</c:v>
                </c:pt>
                <c:pt idx="3">
                  <c:v>37.28852929075206</c:v>
                </c:pt>
                <c:pt idx="4">
                  <c:v>43.1167380750661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3093720"/>
        <c:axId val="-2083085704"/>
      </c:lineChart>
      <c:catAx>
        <c:axId val="-2083093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Year</a:t>
                </a:r>
              </a:p>
            </c:rich>
          </c:tx>
          <c:layout>
            <c:manualLayout>
              <c:xMode val="edge"/>
              <c:yMode val="edge"/>
              <c:x val="0.5115712545676"/>
              <c:y val="0.877338877338885"/>
            </c:manualLayout>
          </c:layout>
          <c:overlay val="0"/>
          <c:spPr>
            <a:noFill/>
            <a:ln w="2680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35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0857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30857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77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</a:t>
                </a:r>
                <a:r>
                  <a:rPr lang="en-US" sz="1600" dirty="0" err="1"/>
                  <a:t>standardised</a:t>
                </a:r>
                <a:r>
                  <a:rPr lang="en-US" sz="1600" dirty="0"/>
                  <a:t> </a:t>
                </a:r>
                <a:r>
                  <a:rPr lang="en-US" sz="1600" dirty="0" smtClean="0"/>
                  <a:t>rate per </a:t>
                </a:r>
                <a:r>
                  <a:rPr lang="en-US" sz="1600" dirty="0"/>
                  <a:t>100 000</a:t>
                </a:r>
              </a:p>
            </c:rich>
          </c:tx>
          <c:layout>
            <c:manualLayout>
              <c:xMode val="edge"/>
              <c:yMode val="edge"/>
              <c:x val="0.0"/>
              <c:y val="0.114993786228471"/>
            </c:manualLayout>
          </c:layout>
          <c:overlay val="0"/>
          <c:spPr>
            <a:noFill/>
            <a:ln w="26806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1340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093720"/>
        <c:crosses val="autoZero"/>
        <c:crossBetween val="midCat"/>
      </c:valAx>
      <c:spPr>
        <a:noFill/>
        <a:ln w="26806">
          <a:noFill/>
        </a:ln>
      </c:spPr>
    </c:plotArea>
    <c:legend>
      <c:legendPos val="r"/>
      <c:layout>
        <c:manualLayout>
          <c:xMode val="edge"/>
          <c:yMode val="edge"/>
          <c:x val="0.118148599269184"/>
          <c:y val="0.941787941787937"/>
          <c:w val="0.875761266747869"/>
          <c:h val="0.0602910602910603"/>
        </c:manualLayout>
      </c:layout>
      <c:overlay val="0"/>
      <c:spPr>
        <a:noFill/>
        <a:ln w="26806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126673301963"/>
          <c:y val="0.040856031128405"/>
          <c:w val="0.759678796694916"/>
          <c:h val="0.66560824493425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people aged 15 - 19 years</c:v>
                </c:pt>
              </c:strCache>
            </c:strRef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2268.608345237841</c:v>
                </c:pt>
                <c:pt idx="1">
                  <c:v>2735.366310271665</c:v>
                </c:pt>
                <c:pt idx="2">
                  <c:v>3295.405972032812</c:v>
                </c:pt>
                <c:pt idx="3">
                  <c:v>2841.57411559911</c:v>
                </c:pt>
                <c:pt idx="4">
                  <c:v>2483.005994886053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 people aged 15 - 19 years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6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47.42123333143648</c:v>
                </c:pt>
                <c:pt idx="1">
                  <c:v>53.6901707959225</c:v>
                </c:pt>
                <c:pt idx="2">
                  <c:v>48.86103962725704</c:v>
                </c:pt>
                <c:pt idx="3">
                  <c:v>64.33716058311902</c:v>
                </c:pt>
                <c:pt idx="4">
                  <c:v>67.80209201038666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Aboriginal and Torres Strait Islander people aged 20 - 29 years</c:v>
                </c:pt>
              </c:strCache>
            </c:strRef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Sheet1!$B$4:$F$4</c:f>
              <c:numCache>
                <c:formatCode>0.0</c:formatCode>
                <c:ptCount val="5"/>
                <c:pt idx="0">
                  <c:v>1357.974070602936</c:v>
                </c:pt>
                <c:pt idx="1">
                  <c:v>1540.372902888316</c:v>
                </c:pt>
                <c:pt idx="2">
                  <c:v>1697.377269670478</c:v>
                </c:pt>
                <c:pt idx="3">
                  <c:v>1490.38472535064</c:v>
                </c:pt>
                <c:pt idx="4">
                  <c:v>1426.562262924672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people aged 20 - 29 years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6"/>
              </a:solidFill>
              <a:ln>
                <a:solidFill>
                  <a:schemeClr val="accent6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Sheet1!$B$5:$F$5</c:f>
              <c:numCache>
                <c:formatCode>0.0</c:formatCode>
                <c:ptCount val="5"/>
                <c:pt idx="0">
                  <c:v>72.09583542644701</c:v>
                </c:pt>
                <c:pt idx="1">
                  <c:v>89.03585245267844</c:v>
                </c:pt>
                <c:pt idx="2">
                  <c:v>99.76098534716978</c:v>
                </c:pt>
                <c:pt idx="3">
                  <c:v>129.0437309483526</c:v>
                </c:pt>
                <c:pt idx="4">
                  <c:v>144.1280263649821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3021528"/>
        <c:axId val="-2083013352"/>
      </c:lineChart>
      <c:catAx>
        <c:axId val="-2083021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Year</a:t>
                </a:r>
              </a:p>
            </c:rich>
          </c:tx>
          <c:layout>
            <c:manualLayout>
              <c:xMode val="edge"/>
              <c:yMode val="edge"/>
              <c:x val="0.525152209376969"/>
              <c:y val="0.777510789128319"/>
            </c:manualLayout>
          </c:layout>
          <c:overlay val="0"/>
          <c:spPr>
            <a:noFill/>
            <a:ln w="2577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2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00" b="1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0133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301335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23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0.030716723549488"/>
              <c:y val="0.0972762645914397"/>
            </c:manualLayout>
          </c:layout>
          <c:overlay val="0"/>
          <c:spPr>
            <a:noFill/>
            <a:ln w="2577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88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98" b="1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021528"/>
        <c:crosses val="autoZero"/>
        <c:crossBetween val="midCat"/>
      </c:valAx>
      <c:spPr>
        <a:noFill/>
        <a:ln w="25771">
          <a:noFill/>
        </a:ln>
      </c:spPr>
    </c:plotArea>
    <c:legend>
      <c:legendPos val="r"/>
      <c:layout>
        <c:manualLayout>
          <c:xMode val="edge"/>
          <c:yMode val="edge"/>
          <c:x val="0.00301132515503625"/>
          <c:y val="0.872261769930177"/>
          <c:w val="0.996934964281297"/>
          <c:h val="0.127738230069823"/>
        </c:manualLayout>
      </c:layout>
      <c:overlay val="0"/>
      <c:spPr>
        <a:solidFill>
          <a:schemeClr val="bg1"/>
        </a:solidFill>
        <a:ln w="25771">
          <a:noFill/>
        </a:ln>
      </c:spPr>
      <c:txPr>
        <a:bodyPr/>
        <a:lstStyle/>
        <a:p>
          <a:pPr>
            <a:defRPr sz="1116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5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528668176818"/>
          <c:y val="0.0535153317315698"/>
          <c:w val="0.836375058882192"/>
          <c:h val="0.719304041677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Chlamydia</c:v>
                </c:pt>
              </c:strCache>
            </c:strRef>
          </c:tx>
          <c:spPr>
            <a:solidFill>
              <a:schemeClr val="accent1"/>
            </a:solidFill>
            <a:ln w="12962">
              <a:solidFill>
                <a:srgbClr val="141464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5.0</c:v>
                </c:pt>
                <c:pt idx="1">
                  <c:v>3.0</c:v>
                </c:pt>
                <c:pt idx="2">
                  <c:v>93.0</c:v>
                </c:pt>
                <c:pt idx="3">
                  <c:v>58.0</c:v>
                </c:pt>
                <c:pt idx="4">
                  <c:v>94.0</c:v>
                </c:pt>
                <c:pt idx="5">
                  <c:v>64.0</c:v>
                </c:pt>
                <c:pt idx="6">
                  <c:v>2.0</c:v>
                </c:pt>
                <c:pt idx="7">
                  <c:v>91.0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Gonorrhoea</c:v>
                </c:pt>
              </c:strCache>
            </c:strRef>
          </c:tx>
          <c:spPr>
            <a:solidFill>
              <a:srgbClr val="FF0000"/>
            </a:solidFill>
            <a:ln w="12962">
              <a:solidFill>
                <a:srgbClr val="141464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100.0</c:v>
                </c:pt>
                <c:pt idx="1">
                  <c:v>56.0</c:v>
                </c:pt>
                <c:pt idx="2">
                  <c:v>98.0</c:v>
                </c:pt>
                <c:pt idx="3">
                  <c:v>62.0</c:v>
                </c:pt>
                <c:pt idx="4">
                  <c:v>91.0</c:v>
                </c:pt>
                <c:pt idx="5">
                  <c:v>96.0</c:v>
                </c:pt>
                <c:pt idx="6">
                  <c:v>61.0</c:v>
                </c:pt>
                <c:pt idx="7">
                  <c:v>100.0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Infectious syphilis</c:v>
                </c:pt>
              </c:strCache>
            </c:strRef>
          </c:tx>
          <c:spPr>
            <a:solidFill>
              <a:schemeClr val="hlink"/>
            </a:solidFill>
            <a:ln w="1296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100.0</c:v>
                </c:pt>
                <c:pt idx="1">
                  <c:v>92.0</c:v>
                </c:pt>
                <c:pt idx="2">
                  <c:v>100.0</c:v>
                </c:pt>
                <c:pt idx="3">
                  <c:v>95.0</c:v>
                </c:pt>
                <c:pt idx="4">
                  <c:v>80.0</c:v>
                </c:pt>
                <c:pt idx="5">
                  <c:v>100.0</c:v>
                </c:pt>
                <c:pt idx="6">
                  <c:v>86.0</c:v>
                </c:pt>
                <c:pt idx="7">
                  <c:v>100.0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084008040"/>
        <c:axId val="-2084001880"/>
      </c:barChart>
      <c:catAx>
        <c:axId val="-2084008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State/Territory</a:t>
                </a:r>
              </a:p>
            </c:rich>
          </c:tx>
          <c:layout>
            <c:manualLayout>
              <c:xMode val="edge"/>
              <c:yMode val="edge"/>
              <c:x val="0.467239412402783"/>
              <c:y val="0.841784903775246"/>
            </c:manualLayout>
          </c:layout>
          <c:overlay val="0"/>
          <c:spPr>
            <a:noFill/>
            <a:ln w="2592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24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0018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4001880"/>
        <c:scaling>
          <c:orientation val="minMax"/>
          <c:max val="10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b="1" dirty="0"/>
                  <a:t>% of notifications reporting Aboriginal and Torres Strait Islander status</a:t>
                </a:r>
              </a:p>
            </c:rich>
          </c:tx>
          <c:layout>
            <c:manualLayout>
              <c:xMode val="edge"/>
              <c:yMode val="edge"/>
              <c:x val="0.0"/>
              <c:y val="0.024340770791075"/>
            </c:manualLayout>
          </c:layout>
          <c:overlay val="0"/>
          <c:spPr>
            <a:noFill/>
            <a:ln w="2592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24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4008040"/>
        <c:crosses val="autoZero"/>
        <c:crossBetween val="between"/>
        <c:majorUnit val="25.0"/>
        <c:minorUnit val="10.0"/>
      </c:valAx>
      <c:spPr>
        <a:noFill/>
        <a:ln w="25924">
          <a:noFill/>
        </a:ln>
      </c:spPr>
    </c:plotArea>
    <c:legend>
      <c:legendPos val="b"/>
      <c:layout>
        <c:manualLayout>
          <c:xMode val="edge"/>
          <c:yMode val="edge"/>
          <c:x val="0.0"/>
          <c:y val="0.943204868154159"/>
          <c:w val="0.564457988308889"/>
          <c:h val="0.0588235294117647"/>
        </c:manualLayout>
      </c:layout>
      <c:overlay val="0"/>
      <c:spPr>
        <a:solidFill>
          <a:schemeClr val="bg1"/>
        </a:solidFill>
        <a:ln w="25924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1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'slide 16'!$B$2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'slide 16'!$A$3:$A$7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16'!$B$3:$B$7</c:f>
              <c:numCache>
                <c:formatCode>General</c:formatCode>
                <c:ptCount val="5"/>
                <c:pt idx="0">
                  <c:v>1651.373602224348</c:v>
                </c:pt>
                <c:pt idx="1">
                  <c:v>2052.284137402734</c:v>
                </c:pt>
                <c:pt idx="2">
                  <c:v>2050.271710812128</c:v>
                </c:pt>
                <c:pt idx="3">
                  <c:v>1857.192288568997</c:v>
                </c:pt>
                <c:pt idx="4">
                  <c:v>2032.996640302987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'slide 16'!$C$2</c:f>
              <c:strCache>
                <c:ptCount val="1"/>
                <c:pt idx="0">
                  <c:v>QLD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'slide 16'!$A$3:$A$7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16'!$C$3:$C$7</c:f>
              <c:numCache>
                <c:formatCode>General</c:formatCode>
                <c:ptCount val="5"/>
                <c:pt idx="0">
                  <c:v>293.8457257305266</c:v>
                </c:pt>
                <c:pt idx="1">
                  <c:v>403.9687231749378</c:v>
                </c:pt>
                <c:pt idx="2">
                  <c:v>537.9981665767038</c:v>
                </c:pt>
                <c:pt idx="3">
                  <c:v>440.7286204399853</c:v>
                </c:pt>
                <c:pt idx="4" formatCode="0">
                  <c:v>367.200520639724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'slide 16'!$D$2</c:f>
              <c:strCache>
                <c:ptCount val="1"/>
                <c:pt idx="0">
                  <c:v>SA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marker>
          <c:cat>
            <c:numRef>
              <c:f>'slide 16'!$A$3:$A$7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16'!$D$3:$D$7</c:f>
              <c:numCache>
                <c:formatCode>General</c:formatCode>
                <c:ptCount val="5"/>
                <c:pt idx="0">
                  <c:v>395.6323045773946</c:v>
                </c:pt>
                <c:pt idx="1">
                  <c:v>552.0355826759931</c:v>
                </c:pt>
                <c:pt idx="2">
                  <c:v>479.9363082568842</c:v>
                </c:pt>
                <c:pt idx="3">
                  <c:v>437.7812655996483</c:v>
                </c:pt>
                <c:pt idx="4" formatCode="0">
                  <c:v>634.4737211523826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'slide 16'!$E$2</c:f>
              <c:strCache>
                <c:ptCount val="1"/>
                <c:pt idx="0">
                  <c:v>TAS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'slide 16'!$A$3:$A$7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16'!$E$3:$E$7</c:f>
              <c:numCache>
                <c:formatCode>General</c:formatCode>
                <c:ptCount val="5"/>
                <c:pt idx="0">
                  <c:v>0.0</c:v>
                </c:pt>
                <c:pt idx="1">
                  <c:v>3.348087970847996</c:v>
                </c:pt>
                <c:pt idx="2">
                  <c:v>0.0</c:v>
                </c:pt>
                <c:pt idx="3">
                  <c:v>0.0</c:v>
                </c:pt>
                <c:pt idx="4" formatCode="0">
                  <c:v>2.272335306257136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'slide 16'!$F$2</c:f>
              <c:strCache>
                <c:ptCount val="1"/>
                <c:pt idx="0">
                  <c:v>WA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'slide 16'!$A$3:$A$7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16'!$F$3:$F$7</c:f>
              <c:numCache>
                <c:formatCode>General</c:formatCode>
                <c:ptCount val="5"/>
                <c:pt idx="0">
                  <c:v>860.3860658344792</c:v>
                </c:pt>
                <c:pt idx="1">
                  <c:v>769.4141174426604</c:v>
                </c:pt>
                <c:pt idx="2">
                  <c:v>1023.119120187881</c:v>
                </c:pt>
                <c:pt idx="3">
                  <c:v>968.2785584121668</c:v>
                </c:pt>
                <c:pt idx="4">
                  <c:v>927.7649161720378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'slide 16'!$G$2</c:f>
              <c:strCache>
                <c:ptCount val="1"/>
                <c:pt idx="0">
                  <c:v>ACT</c:v>
                </c:pt>
              </c:strCache>
            </c:strRef>
          </c:tx>
          <c:cat>
            <c:numRef>
              <c:f>'slide 16'!$A$3:$A$7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16'!$G$3:$G$7</c:f>
              <c:numCache>
                <c:formatCode>General</c:formatCode>
                <c:ptCount val="5"/>
                <c:pt idx="0">
                  <c:v>45.26441149380359</c:v>
                </c:pt>
                <c:pt idx="1">
                  <c:v>0.0</c:v>
                </c:pt>
                <c:pt idx="2">
                  <c:v>39.38645180631847</c:v>
                </c:pt>
                <c:pt idx="3">
                  <c:v>8.788979110646759</c:v>
                </c:pt>
                <c:pt idx="4">
                  <c:v>8.264356642455548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'slide 16'!$H$2</c:f>
              <c:strCache>
                <c:ptCount val="1"/>
                <c:pt idx="0">
                  <c:v>VIC</c:v>
                </c:pt>
              </c:strCache>
            </c:strRef>
          </c:tx>
          <c:cat>
            <c:numRef>
              <c:f>'slide 16'!$A$3:$A$7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16'!$H$3:$H$7</c:f>
              <c:numCache>
                <c:formatCode>General</c:formatCode>
                <c:ptCount val="5"/>
                <c:pt idx="0">
                  <c:v>21.9082438505192</c:v>
                </c:pt>
                <c:pt idx="1">
                  <c:v>26.27867206249716</c:v>
                </c:pt>
                <c:pt idx="2">
                  <c:v>22.85654014148779</c:v>
                </c:pt>
                <c:pt idx="3">
                  <c:v>50.01272690298483</c:v>
                </c:pt>
                <c:pt idx="4">
                  <c:v>36.22543388422135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2920104"/>
        <c:axId val="-2082913352"/>
      </c:lineChart>
      <c:catAx>
        <c:axId val="-20829201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Optima" pitchFamily="34" charset="0"/>
                    <a:ea typeface="+mn-ea"/>
                    <a:cs typeface="+mn-cs"/>
                  </a:defRPr>
                </a:pPr>
                <a:r>
                  <a:rPr lang="en-US" sz="1800" b="1" i="0" baseline="0" dirty="0" smtClean="0">
                    <a:effectLst/>
                    <a:latin typeface="Optima" pitchFamily="34" charset="0"/>
                  </a:rPr>
                  <a:t>Year of diagnosis</a:t>
                </a:r>
                <a:endParaRPr lang="en-AU" dirty="0" smtClean="0">
                  <a:effectLst/>
                  <a:latin typeface="Optima" pitchFamily="34" charset="0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Optima" pitchFamily="34" charset="0"/>
                    <a:ea typeface="+mn-ea"/>
                    <a:cs typeface="+mn-cs"/>
                  </a:defRPr>
                </a:pPr>
                <a:endParaRPr lang="en-AU" dirty="0">
                  <a:latin typeface="Optima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AU" sz="1400" b="1" i="0" u="none" strike="noStrike" kern="1200" baseline="0">
                <a:solidFill>
                  <a:srgbClr val="141464"/>
                </a:solidFill>
                <a:effectLst/>
                <a:latin typeface="Optima" pitchFamily="34" charset="0"/>
                <a:ea typeface="+mn-ea"/>
                <a:cs typeface="+mn-cs"/>
              </a:defRPr>
            </a:pPr>
            <a:endParaRPr lang="en-US"/>
          </a:p>
        </c:txPr>
        <c:crossAx val="-2082913352"/>
        <c:crosses val="autoZero"/>
        <c:auto val="1"/>
        <c:lblAlgn val="ctr"/>
        <c:lblOffset val="100"/>
        <c:noMultiLvlLbl val="0"/>
      </c:catAx>
      <c:valAx>
        <c:axId val="-2082913352"/>
        <c:scaling>
          <c:orientation val="minMax"/>
          <c:max val="2200.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baseline="0" dirty="0" smtClean="0">
                    <a:effectLst/>
                    <a:latin typeface="Optima" pitchFamily="34" charset="0"/>
                  </a:rPr>
                  <a:t>Age </a:t>
                </a:r>
                <a:r>
                  <a:rPr lang="en-US" sz="1600" b="1" i="0" baseline="0" dirty="0" err="1" smtClean="0">
                    <a:effectLst/>
                    <a:latin typeface="Optima" pitchFamily="34" charset="0"/>
                  </a:rPr>
                  <a:t>standardised</a:t>
                </a:r>
                <a:r>
                  <a:rPr lang="en-US" sz="1600" b="1" i="0" baseline="0" dirty="0" smtClean="0">
                    <a:effectLst/>
                    <a:latin typeface="Optima" pitchFamily="34" charset="0"/>
                  </a:rPr>
                  <a:t> rate per 100 000</a:t>
                </a:r>
                <a:endParaRPr lang="en-AU" sz="1600" dirty="0" smtClean="0">
                  <a:effectLst/>
                  <a:latin typeface="Optima" pitchFamily="34" charset="0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+mn-lt"/>
                    <a:ea typeface="+mn-ea"/>
                    <a:cs typeface="+mn-cs"/>
                  </a:defRPr>
                </a:pP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AU" sz="1200" b="1" i="0" u="none" strike="noStrike" kern="1200" baseline="0">
                <a:solidFill>
                  <a:srgbClr val="141464"/>
                </a:solidFill>
                <a:effectLst/>
                <a:latin typeface="Optima" pitchFamily="34" charset="0"/>
                <a:ea typeface="+mn-ea"/>
                <a:cs typeface="+mn-cs"/>
              </a:defRPr>
            </a:pPr>
            <a:endParaRPr lang="en-US"/>
          </a:p>
        </c:txPr>
        <c:crossAx val="-2082920104"/>
        <c:crosses val="autoZero"/>
        <c:crossBetween val="midCat"/>
        <c:majorUnit val="200.0"/>
      </c:valAx>
    </c:plotArea>
    <c:legend>
      <c:legendPos val="b"/>
      <c:layout/>
      <c:overlay val="0"/>
      <c:txPr>
        <a:bodyPr/>
        <a:lstStyle/>
        <a:p>
          <a:pPr>
            <a:defRPr sz="1400" b="1">
              <a:solidFill>
                <a:srgbClr val="003399"/>
              </a:solidFill>
              <a:latin typeface="Optima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11674800893843"/>
          <c:y val="0.0615541985064048"/>
          <c:w val="0.837665039821231"/>
          <c:h val="0.751257568200644"/>
        </c:manualLayout>
      </c:layout>
      <c:lineChart>
        <c:grouping val="standard"/>
        <c:varyColors val="0"/>
        <c:ser>
          <c:idx val="0"/>
          <c:order val="0"/>
          <c:tx>
            <c:strRef>
              <c:f>'slide 16'!$B$11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'slide 16'!$A$12:$A$16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16'!$B$12:$B$16</c:f>
              <c:numCache>
                <c:formatCode>General</c:formatCode>
                <c:ptCount val="5"/>
                <c:pt idx="0">
                  <c:v>80.66773171779631</c:v>
                </c:pt>
                <c:pt idx="1">
                  <c:v>93.01223262048384</c:v>
                </c:pt>
                <c:pt idx="2">
                  <c:v>91.85350077355857</c:v>
                </c:pt>
                <c:pt idx="3">
                  <c:v>123.8698112401946</c:v>
                </c:pt>
                <c:pt idx="4">
                  <c:v>124.626257308767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'slide 16'!$C$11</c:f>
              <c:strCache>
                <c:ptCount val="1"/>
                <c:pt idx="0">
                  <c:v>QLD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'slide 16'!$A$12:$A$16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16'!$C$12:$C$16</c:f>
              <c:numCache>
                <c:formatCode>General</c:formatCode>
                <c:ptCount val="5"/>
                <c:pt idx="0">
                  <c:v>26.63947665201301</c:v>
                </c:pt>
                <c:pt idx="1">
                  <c:v>33.08926190939353</c:v>
                </c:pt>
                <c:pt idx="2">
                  <c:v>37.68982388585759</c:v>
                </c:pt>
                <c:pt idx="3">
                  <c:v>36.11406999042349</c:v>
                </c:pt>
                <c:pt idx="4" formatCode="0">
                  <c:v>41.46578055060925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'slide 16'!$D$11</c:f>
              <c:strCache>
                <c:ptCount val="1"/>
                <c:pt idx="0">
                  <c:v>SA</c:v>
                </c:pt>
              </c:strCache>
            </c:strRef>
          </c:tx>
          <c:spPr>
            <a:ln w="15875"/>
          </c:spPr>
          <c:marker>
            <c:symbol val="triangle"/>
            <c:size val="11"/>
          </c:marker>
          <c:cat>
            <c:numRef>
              <c:f>'slide 16'!$A$12:$A$16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16'!$D$12:$D$16</c:f>
              <c:numCache>
                <c:formatCode>General</c:formatCode>
                <c:ptCount val="5"/>
                <c:pt idx="0">
                  <c:v>13.54551469993912</c:v>
                </c:pt>
                <c:pt idx="1">
                  <c:v>14.99941691558881</c:v>
                </c:pt>
                <c:pt idx="2">
                  <c:v>14.7719278471371</c:v>
                </c:pt>
                <c:pt idx="3">
                  <c:v>19.48896394878426</c:v>
                </c:pt>
                <c:pt idx="4" formatCode="0">
                  <c:v>31.64267445023396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'slide 16'!$E$11</c:f>
              <c:strCache>
                <c:ptCount val="1"/>
                <c:pt idx="0">
                  <c:v>TAS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'slide 16'!$A$12:$A$16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16'!$E$12:$E$16</c:f>
              <c:numCache>
                <c:formatCode>General</c:formatCode>
                <c:ptCount val="5"/>
                <c:pt idx="0">
                  <c:v>4.823747077948367</c:v>
                </c:pt>
                <c:pt idx="1">
                  <c:v>4.284092153657841</c:v>
                </c:pt>
                <c:pt idx="2">
                  <c:v>4.213392476064452</c:v>
                </c:pt>
                <c:pt idx="3">
                  <c:v>8.097559889210783</c:v>
                </c:pt>
                <c:pt idx="4" formatCode="0">
                  <c:v>15.97759720008766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'slide 16'!$F$11</c:f>
              <c:strCache>
                <c:ptCount val="1"/>
                <c:pt idx="0">
                  <c:v>WA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'slide 16'!$A$12:$A$16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16'!$F$12:$F$16</c:f>
              <c:numCache>
                <c:formatCode>General</c:formatCode>
                <c:ptCount val="5"/>
                <c:pt idx="0">
                  <c:v>19.15113753867584</c:v>
                </c:pt>
                <c:pt idx="1">
                  <c:v>24.51727138706116</c:v>
                </c:pt>
                <c:pt idx="2">
                  <c:v>28.48001721619422</c:v>
                </c:pt>
                <c:pt idx="3">
                  <c:v>39.88862104013013</c:v>
                </c:pt>
                <c:pt idx="4">
                  <c:v>34.70110161325037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'slide 16'!$G$11</c:f>
              <c:strCache>
                <c:ptCount val="1"/>
                <c:pt idx="0">
                  <c:v>ACT</c:v>
                </c:pt>
              </c:strCache>
            </c:strRef>
          </c:tx>
          <c:cat>
            <c:numRef>
              <c:f>'slide 16'!$A$12:$A$16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16'!$G$12:$G$16</c:f>
              <c:numCache>
                <c:formatCode>General</c:formatCode>
                <c:ptCount val="5"/>
                <c:pt idx="0">
                  <c:v>12.91631708234683</c:v>
                </c:pt>
                <c:pt idx="1">
                  <c:v>14.07993990396644</c:v>
                </c:pt>
                <c:pt idx="2">
                  <c:v>30.65189694689227</c:v>
                </c:pt>
                <c:pt idx="3">
                  <c:v>21.89377091953375</c:v>
                </c:pt>
                <c:pt idx="4">
                  <c:v>26.87796851961118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'slide 16'!$H$11</c:f>
              <c:strCache>
                <c:ptCount val="1"/>
                <c:pt idx="0">
                  <c:v>VIC</c:v>
                </c:pt>
              </c:strCache>
            </c:strRef>
          </c:tx>
          <c:cat>
            <c:numRef>
              <c:f>'slide 16'!$A$12:$A$16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16'!$H$12:$H$16</c:f>
              <c:numCache>
                <c:formatCode>General</c:formatCode>
                <c:ptCount val="5"/>
                <c:pt idx="0">
                  <c:v>26.91596082785792</c:v>
                </c:pt>
                <c:pt idx="1">
                  <c:v>31.18161697239443</c:v>
                </c:pt>
                <c:pt idx="2">
                  <c:v>33.22859056398511</c:v>
                </c:pt>
                <c:pt idx="3">
                  <c:v>42.65014494687135</c:v>
                </c:pt>
                <c:pt idx="4">
                  <c:v>51.80584341118648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2870344"/>
        <c:axId val="-2082863240"/>
      </c:lineChart>
      <c:catAx>
        <c:axId val="-20828703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Optima" pitchFamily="34" charset="0"/>
                    <a:ea typeface="+mn-ea"/>
                    <a:cs typeface="+mn-cs"/>
                  </a:defRPr>
                </a:pPr>
                <a:r>
                  <a:rPr lang="en-US" sz="1800" b="1" i="0" u="none" strike="noStrike" kern="1200" baseline="0" dirty="0" smtClean="0">
                    <a:solidFill>
                      <a:srgbClr val="141464"/>
                    </a:solidFill>
                    <a:effectLst/>
                    <a:latin typeface="Optima" pitchFamily="34" charset="0"/>
                    <a:ea typeface="+mn-ea"/>
                    <a:cs typeface="+mn-cs"/>
                  </a:rPr>
                  <a:t>Year of diagnosis</a:t>
                </a:r>
                <a:endParaRPr lang="en-AU" sz="1800" b="1" i="0" u="none" strike="noStrike" kern="1200" baseline="0" dirty="0" smtClean="0">
                  <a:solidFill>
                    <a:srgbClr val="141464"/>
                  </a:solidFill>
                  <a:effectLst/>
                  <a:latin typeface="Optima" pitchFamily="34" charset="0"/>
                  <a:ea typeface="+mn-ea"/>
                  <a:cs typeface="+mn-cs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Optima" pitchFamily="34" charset="0"/>
                    <a:ea typeface="+mn-ea"/>
                    <a:cs typeface="+mn-cs"/>
                  </a:defRPr>
                </a:pPr>
                <a:endParaRPr lang="en-AU" dirty="0">
                  <a:latin typeface="Optima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AU" sz="1400" b="1" i="0" u="none" strike="noStrike" kern="1200" baseline="0">
                <a:solidFill>
                  <a:srgbClr val="141464"/>
                </a:solidFill>
                <a:effectLst/>
                <a:latin typeface="Optima" pitchFamily="34" charset="0"/>
                <a:ea typeface="+mn-ea"/>
                <a:cs typeface="+mn-cs"/>
              </a:defRPr>
            </a:pPr>
            <a:endParaRPr lang="en-US"/>
          </a:p>
        </c:txPr>
        <c:crossAx val="-2082863240"/>
        <c:crosses val="autoZero"/>
        <c:auto val="1"/>
        <c:lblAlgn val="ctr"/>
        <c:lblOffset val="100"/>
        <c:noMultiLvlLbl val="0"/>
      </c:catAx>
      <c:valAx>
        <c:axId val="-2082863240"/>
        <c:scaling>
          <c:orientation val="minMax"/>
          <c:max val="2200.0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-2082870344"/>
        <c:crosses val="autoZero"/>
        <c:crossBetween val="midCat"/>
        <c:majorUnit val="20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395858708892"/>
          <c:y val="0.0238801948425504"/>
          <c:w val="0.818514007308161"/>
          <c:h val="0.723504089821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88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197.6507333380608</c:v>
                </c:pt>
                <c:pt idx="1">
                  <c:v>61.15581816628092</c:v>
                </c:pt>
                <c:pt idx="2">
                  <c:v>839.5036314604607</c:v>
                </c:pt>
                <c:pt idx="3">
                  <c:v>1557.982213112125</c:v>
                </c:pt>
                <c:pt idx="4">
                  <c:v>2128.20050648551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882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44.52097468798728</c:v>
                </c:pt>
                <c:pt idx="1">
                  <c:v>19.26502790917047</c:v>
                </c:pt>
                <c:pt idx="2">
                  <c:v>30.84726505165435</c:v>
                </c:pt>
                <c:pt idx="3">
                  <c:v>28.87035730693798</c:v>
                </c:pt>
                <c:pt idx="4">
                  <c:v>80.42648698814582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2829752"/>
        <c:axId val="-2082823560"/>
      </c:barChart>
      <c:catAx>
        <c:axId val="-2082829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>
                    <a:latin typeface="Optima"/>
                  </a:rPr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86676159538728"/>
              <c:y val="0.83354724840438"/>
            </c:manualLayout>
          </c:layout>
          <c:overlay val="0"/>
          <c:spPr>
            <a:noFill/>
            <a:ln w="2776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4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8235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2823560"/>
        <c:scaling>
          <c:orientation val="minMax"/>
          <c:max val="250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>
                    <a:latin typeface="Optima"/>
                  </a:rPr>
                  <a:t>Rate per 100 000</a:t>
                </a:r>
              </a:p>
            </c:rich>
          </c:tx>
          <c:layout>
            <c:manualLayout>
              <c:xMode val="edge"/>
              <c:yMode val="edge"/>
              <c:x val="0.0353531319168097"/>
              <c:y val="0.266343193587288"/>
            </c:manualLayout>
          </c:layout>
          <c:overlay val="0"/>
          <c:spPr>
            <a:noFill/>
            <a:ln w="2776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8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829752"/>
        <c:crosses val="autoZero"/>
        <c:crossBetween val="between"/>
      </c:valAx>
      <c:spPr>
        <a:noFill/>
        <a:ln w="27764">
          <a:noFill/>
        </a:ln>
      </c:spPr>
    </c:plotArea>
    <c:legend>
      <c:legendPos val="r"/>
      <c:layout>
        <c:manualLayout>
          <c:xMode val="edge"/>
          <c:yMode val="edge"/>
          <c:x val="0.00121797252135165"/>
          <c:y val="0.924566968532328"/>
          <c:w val="0.991617228685627"/>
          <c:h val="0.0602910602910603"/>
        </c:manualLayout>
      </c:layout>
      <c:overlay val="0"/>
      <c:spPr>
        <a:noFill/>
        <a:ln w="27764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6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9616232630377"/>
          <c:y val="0.0417827298050143"/>
          <c:w val="0.755242434687874"/>
          <c:h val="0.7270194986072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869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0.0</c:v>
                </c:pt>
                <c:pt idx="1">
                  <c:v>15.0</c:v>
                </c:pt>
                <c:pt idx="2">
                  <c:v>26.0</c:v>
                </c:pt>
                <c:pt idx="3">
                  <c:v>17.0</c:v>
                </c:pt>
                <c:pt idx="4">
                  <c:v>15.0</c:v>
                </c:pt>
                <c:pt idx="5">
                  <c:v>0.0</c:v>
                </c:pt>
                <c:pt idx="6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869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9.0</c:v>
                </c:pt>
                <c:pt idx="1">
                  <c:v>24.0</c:v>
                </c:pt>
                <c:pt idx="2">
                  <c:v>22.0</c:v>
                </c:pt>
                <c:pt idx="3">
                  <c:v>8.0</c:v>
                </c:pt>
                <c:pt idx="4">
                  <c:v>4.0</c:v>
                </c:pt>
                <c:pt idx="5">
                  <c:v>1.0</c:v>
                </c:pt>
                <c:pt idx="6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2767864"/>
        <c:axId val="-2082761720"/>
      </c:barChart>
      <c:catAx>
        <c:axId val="-2082767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Age group</a:t>
                </a:r>
              </a:p>
            </c:rich>
          </c:tx>
          <c:layout>
            <c:manualLayout>
              <c:xMode val="edge"/>
              <c:yMode val="edge"/>
              <c:x val="0.480719794344475"/>
              <c:y val="0.852367688022284"/>
            </c:manualLayout>
          </c:layout>
          <c:overlay val="0"/>
          <c:spPr>
            <a:noFill/>
            <a:ln w="29738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869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71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761720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2761720"/>
        <c:scaling>
          <c:orientation val="minMax"/>
          <c:max val="25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Number of </a:t>
                </a:r>
                <a:r>
                  <a:rPr lang="en-US" sz="1600" dirty="0" smtClean="0"/>
                  <a:t>notifications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025706940874036"/>
              <c:y val="0.189415041782731"/>
            </c:manualLayout>
          </c:layout>
          <c:overlay val="0"/>
          <c:spPr>
            <a:noFill/>
            <a:ln w="29738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869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40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767864"/>
        <c:crosses val="autoZero"/>
        <c:crossBetween val="between"/>
        <c:majorUnit val="50.0"/>
        <c:minorUnit val="10.0"/>
      </c:valAx>
      <c:spPr>
        <a:noFill/>
        <a:ln w="29738">
          <a:noFill/>
        </a:ln>
      </c:spPr>
    </c:plotArea>
    <c:legend>
      <c:legendPos val="r"/>
      <c:layout>
        <c:manualLayout>
          <c:xMode val="edge"/>
          <c:yMode val="edge"/>
          <c:x val="0.0"/>
          <c:y val="0.913649025069638"/>
          <c:w val="0.993025396869868"/>
          <c:h val="0.0891364902506974"/>
        </c:manualLayout>
      </c:layout>
      <c:overlay val="0"/>
      <c:spPr>
        <a:noFill/>
        <a:ln w="29738">
          <a:noFill/>
        </a:ln>
      </c:spPr>
      <c:txPr>
        <a:bodyPr/>
        <a:lstStyle/>
        <a:p>
          <a:pPr>
            <a:defRPr sz="1400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181405895692"/>
          <c:y val="0.0392670157068063"/>
          <c:w val="0.852607709750567"/>
          <c:h val="0.7513089005235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167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0.0</c:v>
                </c:pt>
                <c:pt idx="1">
                  <c:v>28.0</c:v>
                </c:pt>
                <c:pt idx="2">
                  <c:v>317.0</c:v>
                </c:pt>
                <c:pt idx="3">
                  <c:v>395.0</c:v>
                </c:pt>
                <c:pt idx="4">
                  <c:v>373.0</c:v>
                </c:pt>
                <c:pt idx="5">
                  <c:v>192.0</c:v>
                </c:pt>
                <c:pt idx="6">
                  <c:v>81.0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1672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0.0</c:v>
                </c:pt>
                <c:pt idx="1">
                  <c:v>3.0</c:v>
                </c:pt>
                <c:pt idx="2">
                  <c:v>20.0</c:v>
                </c:pt>
                <c:pt idx="3">
                  <c:v>21.0</c:v>
                </c:pt>
                <c:pt idx="4">
                  <c:v>17.0</c:v>
                </c:pt>
                <c:pt idx="5">
                  <c:v>8.0</c:v>
                </c:pt>
                <c:pt idx="6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2727912"/>
        <c:axId val="-2082721768"/>
      </c:barChart>
      <c:catAx>
        <c:axId val="-2082727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group</a:t>
                </a:r>
              </a:p>
            </c:rich>
          </c:tx>
          <c:layout>
            <c:manualLayout>
              <c:xMode val="edge"/>
              <c:yMode val="edge"/>
              <c:x val="0.437641686806125"/>
              <c:y val="0.86320808705497"/>
            </c:manualLayout>
          </c:layout>
          <c:overlay val="0"/>
          <c:spPr>
            <a:noFill/>
            <a:ln w="2334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1672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11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721768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2721768"/>
        <c:scaling>
          <c:orientation val="minMax"/>
          <c:max val="350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8754">
            <a:noFill/>
          </a:ln>
        </c:spPr>
        <c:txPr>
          <a:bodyPr rot="0" vert="horz"/>
          <a:lstStyle/>
          <a:p>
            <a:pPr>
              <a:defRPr sz="1103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727912"/>
        <c:crosses val="autoZero"/>
        <c:crossBetween val="between"/>
        <c:majorUnit val="50.0"/>
        <c:minorUnit val="10.0"/>
      </c:valAx>
      <c:spPr>
        <a:noFill/>
        <a:ln w="2334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4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404384896468"/>
          <c:y val="0.0395010395010396"/>
          <c:w val="0.85505481120585"/>
          <c:h val="0.75883575883575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3403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18.98894749867311</c:v>
                </c:pt>
                <c:pt idx="1">
                  <c:v>21.79373072093051</c:v>
                </c:pt>
                <c:pt idx="2">
                  <c:v>30.48065300316608</c:v>
                </c:pt>
                <c:pt idx="3">
                  <c:v>25.28934923662372</c:v>
                </c:pt>
                <c:pt idx="4" formatCode="0.0">
                  <c:v>20.33477969677633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6"/>
              </a:solidFill>
              <a:ln>
                <a:solidFill>
                  <a:schemeClr val="accent6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5.644698179223728</c:v>
                </c:pt>
                <c:pt idx="1">
                  <c:v>4.538533388375916</c:v>
                </c:pt>
                <c:pt idx="2">
                  <c:v>5.104388435652631</c:v>
                </c:pt>
                <c:pt idx="3">
                  <c:v>7.478058651883687</c:v>
                </c:pt>
                <c:pt idx="4" formatCode="0.0">
                  <c:v>7.186445576746536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2658216"/>
        <c:axId val="-2082650200"/>
      </c:lineChart>
      <c:catAx>
        <c:axId val="-2082658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Year</a:t>
                </a:r>
              </a:p>
            </c:rich>
          </c:tx>
          <c:layout>
            <c:manualLayout>
              <c:xMode val="edge"/>
              <c:yMode val="edge"/>
              <c:x val="0.488938628727584"/>
              <c:y val="0.870191830279332"/>
            </c:manualLayout>
          </c:layout>
          <c:overlay val="0"/>
          <c:spPr>
            <a:noFill/>
            <a:ln w="2680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403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3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6502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265020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</a:t>
                </a:r>
                <a:r>
                  <a:rPr lang="en-US" sz="1600" dirty="0" err="1"/>
                  <a:t>standardised</a:t>
                </a:r>
                <a:r>
                  <a:rPr lang="en-US" sz="1600" dirty="0"/>
                  <a:t> </a:t>
                </a:r>
                <a:r>
                  <a:rPr lang="en-US" sz="1600" dirty="0" smtClean="0"/>
                  <a:t>rate per </a:t>
                </a:r>
                <a:r>
                  <a:rPr lang="en-US" sz="1600" dirty="0"/>
                  <a:t>100 000</a:t>
                </a:r>
              </a:p>
            </c:rich>
          </c:tx>
          <c:layout>
            <c:manualLayout>
              <c:xMode val="edge"/>
              <c:yMode val="edge"/>
              <c:x val="0.0"/>
              <c:y val="0.123189461203472"/>
            </c:manualLayout>
          </c:layout>
          <c:overlay val="0"/>
          <c:spPr>
            <a:noFill/>
            <a:ln w="2680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40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658216"/>
        <c:crosses val="autoZero"/>
        <c:crossBetween val="midCat"/>
      </c:valAx>
      <c:spPr>
        <a:noFill/>
        <a:ln w="26806">
          <a:noFill/>
        </a:ln>
      </c:spPr>
    </c:plotArea>
    <c:legend>
      <c:legendPos val="r"/>
      <c:layout>
        <c:manualLayout>
          <c:xMode val="edge"/>
          <c:yMode val="edge"/>
          <c:x val="0.000538426348110874"/>
          <c:y val="0.941787941787937"/>
          <c:w val="0.99580747289236"/>
          <c:h val="0.0602910602910603"/>
        </c:manualLayout>
      </c:layout>
      <c:overlay val="0"/>
      <c:spPr>
        <a:noFill/>
        <a:ln w="26806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820512820513"/>
          <c:y val="0.0417827298050141"/>
          <c:w val="0.782051282051282"/>
          <c:h val="0.7270194986072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0.0</c:v>
                </c:pt>
                <c:pt idx="1">
                  <c:v>38.60335721470081</c:v>
                </c:pt>
                <c:pt idx="2">
                  <c:v>42.66259086738844</c:v>
                </c:pt>
                <c:pt idx="3">
                  <c:v>41.7425454709455</c:v>
                </c:pt>
                <c:pt idx="4">
                  <c:v>39.95833751786115</c:v>
                </c:pt>
                <c:pt idx="5">
                  <c:v>0.0</c:v>
                </c:pt>
                <c:pt idx="6">
                  <c:v>5.090676196750838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7.554181030007261</c:v>
                </c:pt>
                <c:pt idx="1">
                  <c:v>65.40272846641871</c:v>
                </c:pt>
                <c:pt idx="2">
                  <c:v>37.20265829348051</c:v>
                </c:pt>
                <c:pt idx="3">
                  <c:v>18.914196754875</c:v>
                </c:pt>
                <c:pt idx="4">
                  <c:v>9.825095892621584</c:v>
                </c:pt>
                <c:pt idx="5">
                  <c:v>3.519558849532926</c:v>
                </c:pt>
                <c:pt idx="6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2595656"/>
        <c:axId val="-2082589512"/>
      </c:barChart>
      <c:catAx>
        <c:axId val="-2082595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Age group</a:t>
                </a:r>
              </a:p>
            </c:rich>
          </c:tx>
          <c:layout>
            <c:manualLayout>
              <c:xMode val="edge"/>
              <c:yMode val="edge"/>
              <c:x val="0.479487179487181"/>
              <c:y val="0.852367688022284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589512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2589512"/>
        <c:scaling>
          <c:orientation val="minMax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0.0117878796869655"/>
              <c:y val="0.111420663326175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595656"/>
        <c:crosses val="autoZero"/>
        <c:crossBetween val="between"/>
        <c:minorUnit val="1.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.0"/>
          <c:y val="0.913649025069638"/>
          <c:w val="0.999209167289152"/>
          <c:h val="0.089136490250697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282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181405895692"/>
          <c:y val="0.0392670157068063"/>
          <c:w val="0.852607709750567"/>
          <c:h val="0.7513089005235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4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0.0</c:v>
                </c:pt>
                <c:pt idx="1">
                  <c:v>4.123323780018687</c:v>
                </c:pt>
                <c:pt idx="2">
                  <c:v>21.47148059687805</c:v>
                </c:pt>
                <c:pt idx="3">
                  <c:v>28.11744503422915</c:v>
                </c:pt>
                <c:pt idx="4">
                  <c:v>26.47585922740335</c:v>
                </c:pt>
                <c:pt idx="5">
                  <c:v>14.51209088522913</c:v>
                </c:pt>
                <c:pt idx="6">
                  <c:v>4.297694174961372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48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0.0</c:v>
                </c:pt>
                <c:pt idx="1">
                  <c:v>0.451861942319522</c:v>
                </c:pt>
                <c:pt idx="2">
                  <c:v>1.378158567166124</c:v>
                </c:pt>
                <c:pt idx="3">
                  <c:v>1.474396212314593</c:v>
                </c:pt>
                <c:pt idx="4">
                  <c:v>1.274545759857098</c:v>
                </c:pt>
                <c:pt idx="5">
                  <c:v>0.61717465398103</c:v>
                </c:pt>
                <c:pt idx="6">
                  <c:v>0.083608338577318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2555992"/>
        <c:axId val="-2082549720"/>
      </c:barChart>
      <c:catAx>
        <c:axId val="-2082555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94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Age </a:t>
                </a:r>
                <a:r>
                  <a:rPr lang="en-US" sz="1600" dirty="0"/>
                  <a:t>group</a:t>
                </a:r>
              </a:p>
            </c:rich>
          </c:tx>
          <c:layout>
            <c:manualLayout>
              <c:xMode val="edge"/>
              <c:yMode val="edge"/>
              <c:x val="0.437641723356009"/>
              <c:y val="0.887434554973822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9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549720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2549720"/>
        <c:scaling>
          <c:orientation val="minMax"/>
          <c:max val="120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555992"/>
        <c:crosses val="autoZero"/>
        <c:crossBetween val="between"/>
        <c:majorUnit val="20.0"/>
        <c:minorUnit val="1.0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383915014317"/>
          <c:y val="0.0358956612625379"/>
          <c:w val="0.829476248477466"/>
          <c:h val="0.66926070038910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people aged 15 - 19 years</c:v>
                </c:pt>
              </c:strCache>
            </c:strRef>
          </c:tx>
          <c:spPr>
            <a:ln w="13141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Sheet1!$B$2:$F$2</c:f>
              <c:numCache>
                <c:formatCode>0.0</c:formatCode>
                <c:ptCount val="5"/>
                <c:pt idx="0">
                  <c:v>26.16050925791355</c:v>
                </c:pt>
                <c:pt idx="1">
                  <c:v>35.27038275419365</c:v>
                </c:pt>
                <c:pt idx="2">
                  <c:v>94.82971880926851</c:v>
                </c:pt>
                <c:pt idx="3">
                  <c:v>73.7462413489463</c:v>
                </c:pt>
                <c:pt idx="4">
                  <c:v>51.13856130745563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 people aged 15 - 19 years</c:v>
                </c:pt>
              </c:strCache>
            </c:strRef>
          </c:tx>
          <c:spPr>
            <a:ln w="13141">
              <a:solidFill>
                <a:schemeClr val="accent6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6"/>
              </a:solidFill>
              <a:ln>
                <a:solidFill>
                  <a:schemeClr val="accent6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Sheet1!$B$3:$F$3</c:f>
              <c:numCache>
                <c:formatCode>0.0</c:formatCode>
                <c:ptCount val="5"/>
                <c:pt idx="0">
                  <c:v>1.578826501320473</c:v>
                </c:pt>
                <c:pt idx="1">
                  <c:v>1.439926275774677</c:v>
                </c:pt>
                <c:pt idx="2">
                  <c:v>1.521156020626876</c:v>
                </c:pt>
                <c:pt idx="3">
                  <c:v>2.159870504531927</c:v>
                </c:pt>
                <c:pt idx="4">
                  <c:v>2.302730311350007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Aboriginal and Torres Strait Islander people aged 20 - 29 years</c:v>
                </c:pt>
              </c:strCache>
            </c:strRef>
          </c:tx>
          <c:spPr>
            <a:ln w="13141">
              <a:solidFill>
                <a:schemeClr val="tx1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Sheet1!$B$4:$F$4</c:f>
              <c:numCache>
                <c:formatCode>0.0</c:formatCode>
                <c:ptCount val="5"/>
                <c:pt idx="0">
                  <c:v>39.05029678225554</c:v>
                </c:pt>
                <c:pt idx="1">
                  <c:v>53.24515188880175</c:v>
                </c:pt>
                <c:pt idx="2">
                  <c:v>55.59291638646043</c:v>
                </c:pt>
                <c:pt idx="3">
                  <c:v>57.88740672376394</c:v>
                </c:pt>
                <c:pt idx="4">
                  <c:v>39.9737236546318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people aged 20 - 29 years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6"/>
              </a:solidFill>
              <a:ln>
                <a:noFill/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Sheet1!$B$5:$F$5</c:f>
              <c:numCache>
                <c:formatCode>0.0</c:formatCode>
                <c:ptCount val="5"/>
                <c:pt idx="0">
                  <c:v>9.523326422649148</c:v>
                </c:pt>
                <c:pt idx="1">
                  <c:v>7.713026758122041</c:v>
                </c:pt>
                <c:pt idx="2">
                  <c:v>8.835972987892177</c:v>
                </c:pt>
                <c:pt idx="3">
                  <c:v>10.56352169061351</c:v>
                </c:pt>
                <c:pt idx="4">
                  <c:v>11.586944176445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3146760"/>
        <c:axId val="-2083154840"/>
      </c:lineChart>
      <c:catAx>
        <c:axId val="-2083146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Year</a:t>
                </a:r>
              </a:p>
            </c:rich>
          </c:tx>
          <c:layout>
            <c:manualLayout>
              <c:xMode val="edge"/>
              <c:yMode val="edge"/>
              <c:x val="0.517661388550548"/>
              <c:y val="0.785992217898835"/>
            </c:manualLayout>
          </c:layout>
          <c:overlay val="0"/>
          <c:spPr>
            <a:noFill/>
            <a:ln w="2628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Optima" pitchFamily="34" charset="0"/>
                <a:ea typeface="Optima"/>
                <a:cs typeface="Optima"/>
              </a:defRPr>
            </a:pPr>
            <a:endParaRPr lang="en-US"/>
          </a:p>
        </c:txPr>
        <c:crossAx val="-20831548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315484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3366"/>
                    </a:solidFill>
                    <a:latin typeface="Optima" pitchFamily="34" charset="0"/>
                    <a:ea typeface="Optima"/>
                    <a:cs typeface="Optima"/>
                  </a:defRPr>
                </a:pPr>
                <a:r>
                  <a:rPr lang="en-US" sz="1600" dirty="0">
                    <a:latin typeface="Optima" pitchFamily="34" charset="0"/>
                  </a:rPr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0.0043788220046349"/>
              <c:y val="0.0972763211139587"/>
            </c:manualLayout>
          </c:layout>
          <c:overlay val="0"/>
          <c:spPr>
            <a:noFill/>
            <a:ln w="26281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1314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chemeClr val="tx1"/>
                </a:solidFill>
                <a:latin typeface="Optima" pitchFamily="34" charset="0"/>
                <a:ea typeface="Optima"/>
                <a:cs typeface="Optima"/>
              </a:defRPr>
            </a:pPr>
            <a:endParaRPr lang="en-US"/>
          </a:p>
        </c:txPr>
        <c:crossAx val="-2083146760"/>
        <c:crosses val="autoZero"/>
        <c:crossBetween val="midCat"/>
      </c:valAx>
      <c:spPr>
        <a:noFill/>
        <a:ln w="26281">
          <a:noFill/>
        </a:ln>
      </c:spPr>
    </c:plotArea>
    <c:legend>
      <c:legendPos val="b"/>
      <c:layout>
        <c:manualLayout>
          <c:xMode val="edge"/>
          <c:yMode val="edge"/>
          <c:x val="0.0"/>
          <c:y val="0.790546833363571"/>
          <c:w val="0.995398432999942"/>
          <c:h val="0.189611706929923"/>
        </c:manualLayout>
      </c:layout>
      <c:overlay val="0"/>
      <c:spPr>
        <a:solidFill>
          <a:schemeClr val="bg1"/>
        </a:solidFill>
        <a:ln w="26281">
          <a:noFill/>
        </a:ln>
      </c:spPr>
      <c:txPr>
        <a:bodyPr/>
        <a:lstStyle/>
        <a:p>
          <a:pPr>
            <a:defRPr sz="1100" b="1" i="0" u="none" strike="noStrike" baseline="0">
              <a:solidFill>
                <a:schemeClr val="tx1"/>
              </a:solidFill>
              <a:latin typeface="Optima" pitchFamily="34" charset="0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'slide 22'!$B$2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'slide 22'!$A$3:$A$7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22'!$B$3:$B$7</c:f>
              <c:numCache>
                <c:formatCode>General</c:formatCode>
                <c:ptCount val="5"/>
                <c:pt idx="0">
                  <c:v>61.82709662990695</c:v>
                </c:pt>
                <c:pt idx="1">
                  <c:v>62.83217799173275</c:v>
                </c:pt>
                <c:pt idx="2">
                  <c:v>33.9919425647138</c:v>
                </c:pt>
                <c:pt idx="3">
                  <c:v>16.68312476082882</c:v>
                </c:pt>
                <c:pt idx="4">
                  <c:v>12.84534611184632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'slide 22'!$C$2</c:f>
              <c:strCache>
                <c:ptCount val="1"/>
                <c:pt idx="0">
                  <c:v>QLD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'slide 22'!$A$3:$A$7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22'!$C$3:$C$7</c:f>
              <c:numCache>
                <c:formatCode>General</c:formatCode>
                <c:ptCount val="5"/>
                <c:pt idx="0">
                  <c:v>16.09253567619592</c:v>
                </c:pt>
                <c:pt idx="1">
                  <c:v>32.5326847499804</c:v>
                </c:pt>
                <c:pt idx="2">
                  <c:v>49.7090746711544</c:v>
                </c:pt>
                <c:pt idx="3">
                  <c:v>50.62763682500212</c:v>
                </c:pt>
                <c:pt idx="4">
                  <c:v>36.43201134910021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'slide 22'!$D$2</c:f>
              <c:strCache>
                <c:ptCount val="1"/>
                <c:pt idx="0">
                  <c:v>SA</c:v>
                </c:pt>
              </c:strCache>
            </c:strRef>
          </c:tx>
          <c:spPr>
            <a:ln w="15875">
              <a:solidFill>
                <a:schemeClr val="accent2">
                  <a:lumMod val="40000"/>
                  <a:lumOff val="60000"/>
                </a:schemeClr>
              </a:solidFill>
            </a:ln>
          </c:spPr>
          <c:marker>
            <c:symbol val="triangle"/>
            <c:size val="1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</c:spPr>
          </c:marker>
          <c:cat>
            <c:numRef>
              <c:f>'slide 22'!$A$3:$A$7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22'!$D$3:$D$7</c:f>
              <c:numCache>
                <c:formatCode>General</c:formatCode>
                <c:ptCount val="5"/>
                <c:pt idx="0">
                  <c:v>28.90554685908452</c:v>
                </c:pt>
                <c:pt idx="1">
                  <c:v>11.13781397930144</c:v>
                </c:pt>
                <c:pt idx="2">
                  <c:v>57.509205826474</c:v>
                </c:pt>
                <c:pt idx="3">
                  <c:v>36.61166048178911</c:v>
                </c:pt>
                <c:pt idx="4">
                  <c:v>19.49259911753418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'slide 22'!$E$2</c:f>
              <c:strCache>
                <c:ptCount val="1"/>
                <c:pt idx="0">
                  <c:v>TAS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'slide 22'!$A$3:$A$7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22'!$E$3:$E$7</c:f>
              <c:numCache>
                <c:formatCode>General</c:formatCode>
                <c:ptCount val="5"/>
                <c:pt idx="0">
                  <c:v>0.0</c:v>
                </c:pt>
                <c:pt idx="1">
                  <c:v>0.0</c:v>
                </c:pt>
                <c:pt idx="2">
                  <c:v>5.109780244735846</c:v>
                </c:pt>
                <c:pt idx="3">
                  <c:v>0.0</c:v>
                </c:pt>
                <c:pt idx="4">
                  <c:v>5.091594831065514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'slide 22'!$F$2</c:f>
              <c:strCache>
                <c:ptCount val="1"/>
                <c:pt idx="0">
                  <c:v>WA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'slide 22'!$A$3:$A$7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22'!$F$3:$F$7</c:f>
              <c:numCache>
                <c:formatCode>General</c:formatCode>
                <c:ptCount val="5"/>
                <c:pt idx="0">
                  <c:v>31.96986471607335</c:v>
                </c:pt>
                <c:pt idx="1">
                  <c:v>20.51706015972394</c:v>
                </c:pt>
                <c:pt idx="2">
                  <c:v>31.94307403883263</c:v>
                </c:pt>
                <c:pt idx="3">
                  <c:v>17.30425153667431</c:v>
                </c:pt>
                <c:pt idx="4">
                  <c:v>8.532765163063348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'slide 22'!$G$2</c:f>
              <c:strCache>
                <c:ptCount val="1"/>
                <c:pt idx="0">
                  <c:v>NSW</c:v>
                </c:pt>
              </c:strCache>
            </c:strRef>
          </c:tx>
          <c:spPr>
            <a:ln w="15875"/>
          </c:spPr>
          <c:marker>
            <c:symbol val="circle"/>
            <c:size val="11"/>
          </c:marker>
          <c:cat>
            <c:numRef>
              <c:f>'slide 22'!$A$3:$A$7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22'!$G$3:$G$7</c:f>
              <c:numCache>
                <c:formatCode>General</c:formatCode>
                <c:ptCount val="5"/>
                <c:pt idx="0">
                  <c:v>6.67741231414473</c:v>
                </c:pt>
                <c:pt idx="1">
                  <c:v>5.77533186867079</c:v>
                </c:pt>
                <c:pt idx="2">
                  <c:v>3.836183717470467</c:v>
                </c:pt>
                <c:pt idx="3">
                  <c:v>8.77458534896792</c:v>
                </c:pt>
                <c:pt idx="4">
                  <c:v>8.969671790319925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'slide 22'!$H$2</c:f>
              <c:strCache>
                <c:ptCount val="1"/>
                <c:pt idx="0">
                  <c:v>VIC</c:v>
                </c:pt>
              </c:strCache>
            </c:strRef>
          </c:tx>
          <c:spPr>
            <a:ln w="15875"/>
          </c:spPr>
          <c:marker>
            <c:symbol val="plus"/>
            <c:size val="11"/>
          </c:marker>
          <c:cat>
            <c:numRef>
              <c:f>'slide 22'!$A$3:$A$7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22'!$H$3:$H$7</c:f>
              <c:numCache>
                <c:formatCode>General</c:formatCode>
                <c:ptCount val="5"/>
                <c:pt idx="0">
                  <c:v>2.466673207178771</c:v>
                </c:pt>
                <c:pt idx="1">
                  <c:v>2.754293718166251</c:v>
                </c:pt>
                <c:pt idx="2">
                  <c:v>12.8548056120005</c:v>
                </c:pt>
                <c:pt idx="3">
                  <c:v>12.94656093904784</c:v>
                </c:pt>
                <c:pt idx="4">
                  <c:v>14.08724493515253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3243736"/>
        <c:axId val="-2083247064"/>
      </c:lineChart>
      <c:catAx>
        <c:axId val="-2083243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lang="en-AU" sz="1400" b="1" i="0" u="none" strike="noStrike" kern="1200" baseline="0">
                <a:solidFill>
                  <a:srgbClr val="141464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247064"/>
        <c:crosses val="autoZero"/>
        <c:auto val="1"/>
        <c:lblAlgn val="ctr"/>
        <c:lblOffset val="100"/>
        <c:noMultiLvlLbl val="0"/>
      </c:catAx>
      <c:valAx>
        <c:axId val="-2083247064"/>
        <c:scaling>
          <c:orientation val="minMax"/>
          <c:max val="90.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lang="en-AU" sz="1400" b="1" i="0" u="none" strike="noStrike" kern="1200" baseline="0">
                <a:solidFill>
                  <a:srgbClr val="141464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243736"/>
        <c:crosses val="autoZero"/>
        <c:crossBetween val="midCat"/>
        <c:majorUnit val="30.0"/>
      </c:valAx>
    </c:plotArea>
    <c:legend>
      <c:legendPos val="b"/>
      <c:layout/>
      <c:overlay val="0"/>
      <c:txPr>
        <a:bodyPr/>
        <a:lstStyle/>
        <a:p>
          <a:pPr algn="ctr" rtl="0" fontAlgn="base">
            <a:spcBef>
              <a:spcPct val="50000"/>
            </a:spcBef>
            <a:spcAft>
              <a:spcPct val="0"/>
            </a:spcAft>
            <a:defRPr lang="en-AU" sz="1400" b="1" i="0" u="none" strike="noStrike" kern="1200" baseline="0">
              <a:solidFill>
                <a:srgbClr val="141464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388186788772"/>
          <c:y val="0.0572072544985931"/>
          <c:w val="0.788101669553349"/>
          <c:h val="0.7083333333333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Newly acquired hepatitis B</c:v>
                </c:pt>
              </c:strCache>
            </c:strRef>
          </c:tx>
          <c:spPr>
            <a:solidFill>
              <a:schemeClr val="accent1"/>
            </a:solidFill>
            <a:ln w="1275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100.0</c:v>
                </c:pt>
                <c:pt idx="1">
                  <c:v>93.0</c:v>
                </c:pt>
                <c:pt idx="2">
                  <c:v>100.0</c:v>
                </c:pt>
                <c:pt idx="3">
                  <c:v>56.0</c:v>
                </c:pt>
                <c:pt idx="4">
                  <c:v>100.0</c:v>
                </c:pt>
                <c:pt idx="5">
                  <c:v>100.0</c:v>
                </c:pt>
                <c:pt idx="6">
                  <c:v>94.0</c:v>
                </c:pt>
                <c:pt idx="7">
                  <c:v>100.0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Newly diagnosed hepatitis B</c:v>
                </c:pt>
              </c:strCache>
            </c:strRef>
          </c:tx>
          <c:spPr>
            <a:solidFill>
              <a:srgbClr val="FF0000"/>
            </a:solidFill>
            <a:ln w="1275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98.0</c:v>
                </c:pt>
                <c:pt idx="1">
                  <c:v>8.0</c:v>
                </c:pt>
                <c:pt idx="2">
                  <c:v>95.0</c:v>
                </c:pt>
                <c:pt idx="3">
                  <c:v>26.0</c:v>
                </c:pt>
                <c:pt idx="4">
                  <c:v>99.0</c:v>
                </c:pt>
                <c:pt idx="5">
                  <c:v>78.0</c:v>
                </c:pt>
                <c:pt idx="6">
                  <c:v>42.0</c:v>
                </c:pt>
                <c:pt idx="7">
                  <c:v>93.0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Newly acquired hepatitis C</c:v>
                </c:pt>
              </c:strCache>
            </c:strRef>
          </c:tx>
          <c:spPr>
            <a:solidFill>
              <a:srgbClr val="81AC53"/>
            </a:solidFill>
          </c:spPr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100.0</c:v>
                </c:pt>
                <c:pt idx="1">
                  <c:v>81.0</c:v>
                </c:pt>
                <c:pt idx="2">
                  <c:v>100.0</c:v>
                </c:pt>
                <c:pt idx="3">
                  <c:v>100.0</c:v>
                </c:pt>
                <c:pt idx="4">
                  <c:v>95.0</c:v>
                </c:pt>
                <c:pt idx="5">
                  <c:v>89.0</c:v>
                </c:pt>
                <c:pt idx="6">
                  <c:v>66.0</c:v>
                </c:pt>
                <c:pt idx="7">
                  <c:v>100.0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Newly diagnosed hepatitis C</c:v>
                </c:pt>
              </c:strCache>
            </c:strRef>
          </c:tx>
          <c:invertIfNegative val="0"/>
          <c:cat>
            <c:strRef>
              <c:f>Sheet1!$A$2:$A$9</c:f>
              <c:strCache>
                <c:ptCount val="8"/>
                <c:pt idx="0">
                  <c:v>ACT</c:v>
                </c:pt>
                <c:pt idx="1">
                  <c:v>NSW</c:v>
                </c:pt>
                <c:pt idx="2">
                  <c:v>NT</c:v>
                </c:pt>
                <c:pt idx="3">
                  <c:v>QLD</c:v>
                </c:pt>
                <c:pt idx="4">
                  <c:v>SA</c:v>
                </c:pt>
                <c:pt idx="5">
                  <c:v>TAS</c:v>
                </c:pt>
                <c:pt idx="6">
                  <c:v>VIC</c:v>
                </c:pt>
                <c:pt idx="7">
                  <c:v>WA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>
                  <c:v>43.0</c:v>
                </c:pt>
                <c:pt idx="1">
                  <c:v>61.0</c:v>
                </c:pt>
                <c:pt idx="2">
                  <c:v>94.0</c:v>
                </c:pt>
                <c:pt idx="3">
                  <c:v>46.0</c:v>
                </c:pt>
                <c:pt idx="4">
                  <c:v>93.0</c:v>
                </c:pt>
                <c:pt idx="5">
                  <c:v>69.0</c:v>
                </c:pt>
                <c:pt idx="6">
                  <c:v>29.0</c:v>
                </c:pt>
                <c:pt idx="7">
                  <c:v>100.0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083941608"/>
        <c:axId val="-2083935368"/>
      </c:barChart>
      <c:catAx>
        <c:axId val="-2083941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State/Territory</a:t>
                </a:r>
              </a:p>
            </c:rich>
          </c:tx>
          <c:layout>
            <c:manualLayout>
              <c:xMode val="edge"/>
              <c:yMode val="edge"/>
              <c:x val="0.474358974358978"/>
              <c:y val="0.8375"/>
            </c:manualLayout>
          </c:layout>
          <c:overlay val="0"/>
          <c:spPr>
            <a:noFill/>
            <a:ln w="25512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8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9353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3935368"/>
        <c:scaling>
          <c:orientation val="minMax"/>
          <c:max val="100.0"/>
        </c:scaling>
        <c:delete val="0"/>
        <c:axPos val="l"/>
        <c:title>
          <c:tx>
            <c:rich>
              <a:bodyPr/>
              <a:lstStyle/>
              <a:p>
                <a:pPr>
                  <a:defRPr sz="1406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% of notifications reporting Aboriginal and Torres Strait Islander status</a:t>
                </a:r>
              </a:p>
            </c:rich>
          </c:tx>
          <c:layout>
            <c:manualLayout>
              <c:xMode val="edge"/>
              <c:yMode val="edge"/>
              <c:x val="0.0"/>
              <c:y val="0.0562499999999999"/>
            </c:manualLayout>
          </c:layout>
          <c:overlay val="0"/>
          <c:spPr>
            <a:noFill/>
            <a:ln w="25512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8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7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941608"/>
        <c:crosses val="autoZero"/>
        <c:crossBetween val="between"/>
        <c:majorUnit val="25.0"/>
        <c:minorUnit val="10.0"/>
      </c:valAx>
      <c:spPr>
        <a:noFill/>
        <a:ln w="25512">
          <a:noFill/>
        </a:ln>
      </c:spPr>
    </c:plotArea>
    <c:legend>
      <c:legendPos val="b"/>
      <c:layout>
        <c:manualLayout>
          <c:xMode val="edge"/>
          <c:yMode val="edge"/>
          <c:x val="0.0162771302266729"/>
          <c:y val="0.887368565415809"/>
          <c:w val="0.969756832365492"/>
          <c:h val="0.11263143458419"/>
        </c:manualLayout>
      </c:layout>
      <c:overlay val="0"/>
      <c:spPr>
        <a:solidFill>
          <a:schemeClr val="bg1"/>
        </a:solidFill>
        <a:ln w="25512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5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'slide 22'!$B$18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'slide 22'!$A$19:$A$23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22'!$B$19:$B$23</c:f>
              <c:numCache>
                <c:formatCode>General</c:formatCode>
                <c:ptCount val="5"/>
                <c:pt idx="0">
                  <c:v>0.571357035568942</c:v>
                </c:pt>
                <c:pt idx="1">
                  <c:v>1.527271547282987</c:v>
                </c:pt>
                <c:pt idx="2">
                  <c:v>1.2582224670363</c:v>
                </c:pt>
                <c:pt idx="3">
                  <c:v>0.69456495008677</c:v>
                </c:pt>
                <c:pt idx="4">
                  <c:v>6.122999371204869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'slide 22'!$C$18</c:f>
              <c:strCache>
                <c:ptCount val="1"/>
                <c:pt idx="0">
                  <c:v>QLD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'slide 22'!$A$19:$A$23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22'!$C$19:$C$23</c:f>
              <c:numCache>
                <c:formatCode>General</c:formatCode>
                <c:ptCount val="5"/>
                <c:pt idx="0">
                  <c:v>3.884340023099279</c:v>
                </c:pt>
                <c:pt idx="1">
                  <c:v>3.748909026840951</c:v>
                </c:pt>
                <c:pt idx="2">
                  <c:v>5.127845883239886</c:v>
                </c:pt>
                <c:pt idx="3">
                  <c:v>6.137837124395289</c:v>
                </c:pt>
                <c:pt idx="4">
                  <c:v>5.217306297473479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'slide 22'!$D$18</c:f>
              <c:strCache>
                <c:ptCount val="1"/>
                <c:pt idx="0">
                  <c:v>SA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marker>
          <c:cat>
            <c:numRef>
              <c:f>'slide 22'!$A$19:$A$23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22'!$D$19:$D$23</c:f>
              <c:numCache>
                <c:formatCode>General</c:formatCode>
                <c:ptCount val="5"/>
                <c:pt idx="0">
                  <c:v>3.065825233416132</c:v>
                </c:pt>
                <c:pt idx="1">
                  <c:v>1.383172907625343</c:v>
                </c:pt>
                <c:pt idx="2">
                  <c:v>2.057776181210298</c:v>
                </c:pt>
                <c:pt idx="3">
                  <c:v>2.348428756071708</c:v>
                </c:pt>
                <c:pt idx="4">
                  <c:v>2.382145277833668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'slide 22'!$E$18</c:f>
              <c:strCache>
                <c:ptCount val="1"/>
                <c:pt idx="0">
                  <c:v>TAS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'slide 22'!$A$19:$A$23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22'!$E$19:$E$23</c:f>
              <c:numCache>
                <c:formatCode>General</c:formatCode>
                <c:ptCount val="5"/>
                <c:pt idx="0">
                  <c:v>2.206288203602006</c:v>
                </c:pt>
                <c:pt idx="1">
                  <c:v>1.235372581668338</c:v>
                </c:pt>
                <c:pt idx="2">
                  <c:v>1.167390217998643</c:v>
                </c:pt>
                <c:pt idx="3">
                  <c:v>3.116132992834204</c:v>
                </c:pt>
                <c:pt idx="4">
                  <c:v>4.100467694625897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'slide 22'!$F$18</c:f>
              <c:strCache>
                <c:ptCount val="1"/>
                <c:pt idx="0">
                  <c:v>WA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'slide 22'!$A$19:$A$23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22'!$F$19:$F$23</c:f>
              <c:numCache>
                <c:formatCode>General</c:formatCode>
                <c:ptCount val="5"/>
                <c:pt idx="0">
                  <c:v>2.529725411642048</c:v>
                </c:pt>
                <c:pt idx="1">
                  <c:v>2.685387360749626</c:v>
                </c:pt>
                <c:pt idx="2">
                  <c:v>4.11046361198962</c:v>
                </c:pt>
                <c:pt idx="3">
                  <c:v>2.611922518932541</c:v>
                </c:pt>
                <c:pt idx="4">
                  <c:v>3.006383666988913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'slide 22'!$G$18</c:f>
              <c:strCache>
                <c:ptCount val="1"/>
                <c:pt idx="0">
                  <c:v>NSW</c:v>
                </c:pt>
              </c:strCache>
            </c:strRef>
          </c:tx>
          <c:spPr>
            <a:ln w="15875"/>
          </c:spPr>
          <c:marker>
            <c:symbol val="circle"/>
            <c:size val="11"/>
          </c:marker>
          <c:cat>
            <c:numRef>
              <c:f>'slide 22'!$A$19:$A$23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22'!$G$19:$G$23</c:f>
              <c:numCache>
                <c:formatCode>General</c:formatCode>
                <c:ptCount val="5"/>
                <c:pt idx="0">
                  <c:v>7.52905699353891</c:v>
                </c:pt>
                <c:pt idx="1">
                  <c:v>5.93984242363984</c:v>
                </c:pt>
                <c:pt idx="2">
                  <c:v>5.969099878234621</c:v>
                </c:pt>
                <c:pt idx="3">
                  <c:v>14.52957281697563</c:v>
                </c:pt>
                <c:pt idx="4">
                  <c:v>8.184664397425054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'slide 22'!$H$18</c:f>
              <c:strCache>
                <c:ptCount val="1"/>
                <c:pt idx="0">
                  <c:v>VIC</c:v>
                </c:pt>
              </c:strCache>
            </c:strRef>
          </c:tx>
          <c:spPr>
            <a:ln w="15875"/>
          </c:spPr>
          <c:marker>
            <c:symbol val="plus"/>
            <c:size val="11"/>
          </c:marker>
          <c:cat>
            <c:numRef>
              <c:f>'slide 22'!$A$19:$A$23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22'!$H$19:$H$23</c:f>
              <c:numCache>
                <c:formatCode>General</c:formatCode>
                <c:ptCount val="5"/>
                <c:pt idx="0">
                  <c:v>7.003198013978842</c:v>
                </c:pt>
                <c:pt idx="1">
                  <c:v>5.288354215522025</c:v>
                </c:pt>
                <c:pt idx="2">
                  <c:v>5.77867630640621</c:v>
                </c:pt>
                <c:pt idx="3">
                  <c:v>8.29414001800994</c:v>
                </c:pt>
                <c:pt idx="4">
                  <c:v>11.22443833385998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3289448"/>
        <c:axId val="-2083292776"/>
      </c:lineChart>
      <c:catAx>
        <c:axId val="-2083289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lang="en-AU" sz="1400" b="1" i="0" u="none" strike="noStrike" kern="1200" baseline="0">
                <a:solidFill>
                  <a:srgbClr val="141464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292776"/>
        <c:crosses val="autoZero"/>
        <c:auto val="1"/>
        <c:lblAlgn val="ctr"/>
        <c:lblOffset val="100"/>
        <c:noMultiLvlLbl val="0"/>
      </c:catAx>
      <c:valAx>
        <c:axId val="-2083292776"/>
        <c:scaling>
          <c:orientation val="minMax"/>
          <c:max val="90.0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-2083289448"/>
        <c:crosses val="autoZero"/>
        <c:crossBetween val="midCat"/>
        <c:majorUnit val="3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706214128732"/>
          <c:y val="0.0436590436590437"/>
          <c:w val="0.865203584947071"/>
          <c:h val="0.7262986057056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32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7.37081482340545</c:v>
                </c:pt>
                <c:pt idx="1">
                  <c:v>7.051612744683042</c:v>
                </c:pt>
                <c:pt idx="2">
                  <c:v>23.48306921215712</c:v>
                </c:pt>
                <c:pt idx="3">
                  <c:v>30.51844876199437</c:v>
                </c:pt>
                <c:pt idx="4">
                  <c:v>62.2617128293344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321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7.680197843606137</c:v>
                </c:pt>
                <c:pt idx="1">
                  <c:v>3.029019469045623</c:v>
                </c:pt>
                <c:pt idx="2">
                  <c:v>2.442733892572576</c:v>
                </c:pt>
                <c:pt idx="3">
                  <c:v>1.653057196663411</c:v>
                </c:pt>
                <c:pt idx="4">
                  <c:v>1.705312152275467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3330520"/>
        <c:axId val="-2083336728"/>
      </c:barChart>
      <c:catAx>
        <c:axId val="-20833305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68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82338611449455"/>
              <c:y val="0.881496881496882"/>
            </c:manualLayout>
          </c:layout>
          <c:overlay val="0"/>
          <c:spPr>
            <a:noFill/>
            <a:ln w="2664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33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3367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3336728"/>
        <c:scaling>
          <c:orientation val="minMax"/>
          <c:max val="10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Rate per 100 000</a:t>
                </a:r>
              </a:p>
            </c:rich>
          </c:tx>
          <c:layout>
            <c:manualLayout>
              <c:xMode val="edge"/>
              <c:yMode val="edge"/>
              <c:x val="0.00901131344836191"/>
              <c:y val="0.263239015149544"/>
            </c:manualLayout>
          </c:layout>
          <c:overlay val="0"/>
          <c:spPr>
            <a:noFill/>
            <a:ln w="2664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330520"/>
        <c:crosses val="autoZero"/>
        <c:crossBetween val="between"/>
      </c:valAx>
      <c:spPr>
        <a:noFill/>
        <a:ln w="26641">
          <a:noFill/>
        </a:ln>
      </c:spPr>
    </c:plotArea>
    <c:legend>
      <c:legendPos val="r"/>
      <c:layout>
        <c:manualLayout>
          <c:xMode val="edge"/>
          <c:yMode val="edge"/>
          <c:x val="0.0"/>
          <c:y val="0.93970893970894"/>
          <c:w val="1.0"/>
          <c:h val="0.0602910602910603"/>
        </c:manualLayout>
      </c:layout>
      <c:overlay val="0"/>
      <c:spPr>
        <a:noFill/>
        <a:ln w="26641">
          <a:noFill/>
        </a:ln>
      </c:spPr>
      <c:txPr>
        <a:bodyPr/>
        <a:lstStyle/>
        <a:p>
          <a:pPr>
            <a:defRPr sz="16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90213376105765"/>
          <c:y val="0.0500569018830805"/>
          <c:w val="0.884003353747448"/>
          <c:h val="0.79758800024473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9050">
              <a:solidFill>
                <a:schemeClr val="accent6"/>
              </a:solidFill>
            </a:ln>
          </c:spPr>
          <c:marker>
            <c:symbol val="triangle"/>
            <c:size val="11"/>
            <c:spPr>
              <a:solidFill>
                <a:schemeClr val="accent6"/>
              </a:solidFill>
              <a:ln w="12694">
                <a:solidFill>
                  <a:schemeClr val="accent6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3.70710975089465</c:v>
                </c:pt>
                <c:pt idx="1">
                  <c:v>4.113136665357136</c:v>
                </c:pt>
                <c:pt idx="2">
                  <c:v>3.960115891147152</c:v>
                </c:pt>
                <c:pt idx="3">
                  <c:v>4.007987339215924</c:v>
                </c:pt>
                <c:pt idx="4">
                  <c:v>3.717736190018929</c:v>
                </c:pt>
                <c:pt idx="5">
                  <c:v>3.618314229280261</c:v>
                </c:pt>
                <c:pt idx="6">
                  <c:v>3.570882182637605</c:v>
                </c:pt>
                <c:pt idx="7">
                  <c:v>4.046517345058198</c:v>
                </c:pt>
                <c:pt idx="8">
                  <c:v>4.24006481826955</c:v>
                </c:pt>
                <c:pt idx="9">
                  <c:v>3.943441530291824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circle"/>
            <c:size val="11"/>
            <c:spPr>
              <a:solidFill>
                <a:schemeClr val="tx2"/>
              </a:solidFill>
              <a:ln w="12694">
                <a:solidFill>
                  <a:schemeClr val="tx2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3.859460883028121</c:v>
                </c:pt>
                <c:pt idx="1">
                  <c:v>3.442079447333348</c:v>
                </c:pt>
                <c:pt idx="2">
                  <c:v>4.120951826070879</c:v>
                </c:pt>
                <c:pt idx="3">
                  <c:v>3.416219801524447</c:v>
                </c:pt>
                <c:pt idx="4">
                  <c:v>3.255626618719302</c:v>
                </c:pt>
                <c:pt idx="5">
                  <c:v>4.192966577307669</c:v>
                </c:pt>
                <c:pt idx="6">
                  <c:v>3.22799832630872</c:v>
                </c:pt>
                <c:pt idx="7">
                  <c:v>3.625569765052954</c:v>
                </c:pt>
                <c:pt idx="8">
                  <c:v>4.840757878221476</c:v>
                </c:pt>
                <c:pt idx="9">
                  <c:v>4.852140833715406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3364552"/>
        <c:axId val="-2083389576"/>
      </c:lineChart>
      <c:catAx>
        <c:axId val="-2083364552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 b="0">
                <a:solidFill>
                  <a:schemeClr val="tx2"/>
                </a:solidFill>
                <a:latin typeface="Optima"/>
              </a:defRPr>
            </a:pPr>
            <a:endParaRPr lang="en-US"/>
          </a:p>
        </c:txPr>
        <c:crossAx val="-2083389576"/>
        <c:crosses val="autoZero"/>
        <c:auto val="1"/>
        <c:lblAlgn val="ctr"/>
        <c:lblOffset val="100"/>
        <c:noMultiLvlLbl val="0"/>
      </c:catAx>
      <c:valAx>
        <c:axId val="-2083389576"/>
        <c:scaling>
          <c:orientation val="minMax"/>
          <c:max val="5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599" b="1" i="0" u="none" strike="noStrike" baseline="0">
                    <a:solidFill>
                      <a:srgbClr val="333399"/>
                    </a:solidFill>
                    <a:latin typeface="Optima"/>
                    <a:ea typeface="Arial"/>
                    <a:cs typeface="Arial"/>
                  </a:defRPr>
                </a:pPr>
                <a:r>
                  <a:rPr lang="en-AU" dirty="0">
                    <a:solidFill>
                      <a:schemeClr val="tx1"/>
                    </a:solidFill>
                    <a:latin typeface="Optima"/>
                  </a:rPr>
                  <a:t>Age standardised rate per 100 000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694">
            <a:solidFill>
              <a:schemeClr val="tx2"/>
            </a:solidFill>
          </a:ln>
        </c:spPr>
        <c:txPr>
          <a:bodyPr/>
          <a:lstStyle/>
          <a:p>
            <a:pPr>
              <a:defRPr sz="1599">
                <a:solidFill>
                  <a:schemeClr val="tx2"/>
                </a:solidFill>
              </a:defRPr>
            </a:pPr>
            <a:endParaRPr lang="en-US"/>
          </a:p>
        </c:txPr>
        <c:crossAx val="-2083364552"/>
        <c:crosses val="autoZero"/>
        <c:crossBetween val="between"/>
        <c:majorUnit val="1.0"/>
      </c:valAx>
      <c:spPr>
        <a:noFill/>
        <a:ln w="25392">
          <a:noFill/>
        </a:ln>
      </c:spPr>
    </c:plotArea>
    <c:legend>
      <c:legendPos val="b"/>
      <c:layout>
        <c:manualLayout>
          <c:xMode val="edge"/>
          <c:yMode val="edge"/>
          <c:x val="0.00955987437986437"/>
          <c:y val="0.926643148101111"/>
          <c:w val="0.979337004839713"/>
          <c:h val="0.073356851898889"/>
        </c:manualLayout>
      </c:layout>
      <c:overlay val="0"/>
      <c:txPr>
        <a:bodyPr/>
        <a:lstStyle/>
        <a:p>
          <a:pPr>
            <a:defRPr sz="1599">
              <a:latin typeface="Optima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799"/>
      </a:pPr>
      <a:endParaRPr lang="en-US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41756585982308"/>
          <c:y val="0.0333204824792912"/>
          <c:w val="0.908849032759794"/>
          <c:h val="0.76948786836709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Aboriginal and Torres Strait Islander males</c:v>
                </c:pt>
              </c:strCache>
            </c:strRef>
          </c:tx>
          <c:spPr>
            <a:ln w="19050">
              <a:solidFill>
                <a:schemeClr val="tx2"/>
              </a:solidFill>
            </a:ln>
          </c:spPr>
          <c:marker>
            <c:symbol val="triangle"/>
            <c:size val="11"/>
            <c:spPr>
              <a:solidFill>
                <a:schemeClr val="tx2"/>
              </a:solidFill>
              <a:ln w="12697">
                <a:solidFill>
                  <a:schemeClr val="tx2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5.99296054009092</c:v>
                </c:pt>
                <c:pt idx="1">
                  <c:v>5.968693541556052</c:v>
                </c:pt>
                <c:pt idx="2">
                  <c:v>6.055234558528487</c:v>
                </c:pt>
                <c:pt idx="3">
                  <c:v>5.696202174439219</c:v>
                </c:pt>
                <c:pt idx="4">
                  <c:v>5.246814568119239</c:v>
                </c:pt>
                <c:pt idx="5">
                  <c:v>7.640013119116606</c:v>
                </c:pt>
                <c:pt idx="6">
                  <c:v>4.105073908322228</c:v>
                </c:pt>
                <c:pt idx="7">
                  <c:v>5.783049508736055</c:v>
                </c:pt>
                <c:pt idx="8">
                  <c:v>8.040657734213271</c:v>
                </c:pt>
                <c:pt idx="9">
                  <c:v>8.67020975847017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Aboriginal and Torres Strait Islander females</c:v>
                </c:pt>
              </c:strCache>
            </c:strRef>
          </c:tx>
          <c:spPr>
            <a:ln w="19050">
              <a:solidFill>
                <a:schemeClr val="tx2"/>
              </a:solidFill>
            </a:ln>
          </c:spPr>
          <c:marker>
            <c:symbol val="circle"/>
            <c:size val="11"/>
            <c:spPr>
              <a:solidFill>
                <a:schemeClr val="tx2"/>
              </a:solidFill>
              <a:ln w="12699">
                <a:solidFill>
                  <a:schemeClr val="tx2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1.823812780502057</c:v>
                </c:pt>
                <c:pt idx="1">
                  <c:v>1.03905572059062</c:v>
                </c:pt>
                <c:pt idx="2">
                  <c:v>2.261281565380703</c:v>
                </c:pt>
                <c:pt idx="3">
                  <c:v>1.244352457453469</c:v>
                </c:pt>
                <c:pt idx="4">
                  <c:v>1.357091227881575</c:v>
                </c:pt>
                <c:pt idx="5">
                  <c:v>0.953062339353047</c:v>
                </c:pt>
                <c:pt idx="6">
                  <c:v>2.310706676308103</c:v>
                </c:pt>
                <c:pt idx="7">
                  <c:v>1.600678068270542</c:v>
                </c:pt>
                <c:pt idx="8">
                  <c:v>1.72284661671036</c:v>
                </c:pt>
                <c:pt idx="9">
                  <c:v>1.300005834134591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Non-Indigenous males</c:v>
                </c:pt>
              </c:strCache>
            </c:strRef>
          </c:tx>
          <c:spPr>
            <a:ln w="19050">
              <a:solidFill>
                <a:schemeClr val="accent6"/>
              </a:solidFill>
            </a:ln>
          </c:spPr>
          <c:marker>
            <c:symbol val="triangle"/>
            <c:size val="11"/>
            <c:spPr>
              <a:solidFill>
                <a:schemeClr val="accent6"/>
              </a:solidFill>
              <a:ln w="12697">
                <a:solidFill>
                  <a:schemeClr val="accent6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7.001741343143343</c:v>
                </c:pt>
                <c:pt idx="1">
                  <c:v>7.796861177041203</c:v>
                </c:pt>
                <c:pt idx="2">
                  <c:v>7.454236587961295</c:v>
                </c:pt>
                <c:pt idx="3">
                  <c:v>7.52804673151068</c:v>
                </c:pt>
                <c:pt idx="4">
                  <c:v>7.027273864133585</c:v>
                </c:pt>
                <c:pt idx="5">
                  <c:v>6.819121205835438</c:v>
                </c:pt>
                <c:pt idx="6">
                  <c:v>6.871112310958273</c:v>
                </c:pt>
                <c:pt idx="7">
                  <c:v>7.63917642789294</c:v>
                </c:pt>
                <c:pt idx="8">
                  <c:v>8.096903787173341</c:v>
                </c:pt>
                <c:pt idx="9">
                  <c:v>7.493139811696547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Non-Indigenous females</c:v>
                </c:pt>
              </c:strCache>
            </c:strRef>
          </c:tx>
          <c:spPr>
            <a:ln w="19050">
              <a:solidFill>
                <a:schemeClr val="accent6"/>
              </a:solidFill>
            </a:ln>
          </c:spPr>
          <c:marker>
            <c:symbol val="circle"/>
            <c:size val="11"/>
            <c:spPr>
              <a:solidFill>
                <a:schemeClr val="accent6"/>
              </a:solidFill>
              <a:ln w="12697">
                <a:solidFill>
                  <a:schemeClr val="accent6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</c:numCache>
            </c:numRef>
          </c:cat>
          <c:val>
            <c:numRef>
              <c:f>Sheet1!$E$2:$E$11</c:f>
              <c:numCache>
                <c:formatCode>General</c:formatCode>
                <c:ptCount val="10"/>
                <c:pt idx="0">
                  <c:v>0.430480105987324</c:v>
                </c:pt>
                <c:pt idx="1">
                  <c:v>0.459106376570569</c:v>
                </c:pt>
                <c:pt idx="2">
                  <c:v>0.46444800960223</c:v>
                </c:pt>
                <c:pt idx="3">
                  <c:v>0.486196783184873</c:v>
                </c:pt>
                <c:pt idx="4">
                  <c:v>0.425425030055606</c:v>
                </c:pt>
                <c:pt idx="5">
                  <c:v>0.399808815151652</c:v>
                </c:pt>
                <c:pt idx="6">
                  <c:v>0.269523367979134</c:v>
                </c:pt>
                <c:pt idx="7">
                  <c:v>0.440793213415777</c:v>
                </c:pt>
                <c:pt idx="8">
                  <c:v>0.379026436493719</c:v>
                </c:pt>
                <c:pt idx="9">
                  <c:v>0.372017319279094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3449768"/>
        <c:axId val="-2083455080"/>
      </c:lineChart>
      <c:catAx>
        <c:axId val="-2083449768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 b="1">
                <a:latin typeface="Optima"/>
              </a:defRPr>
            </a:pPr>
            <a:endParaRPr lang="en-US"/>
          </a:p>
        </c:txPr>
        <c:crossAx val="-2083455080"/>
        <c:crosses val="autoZero"/>
        <c:auto val="1"/>
        <c:lblAlgn val="ctr"/>
        <c:lblOffset val="100"/>
        <c:noMultiLvlLbl val="0"/>
      </c:catAx>
      <c:valAx>
        <c:axId val="-2083455080"/>
        <c:scaling>
          <c:orientation val="minMax"/>
          <c:max val="1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333399"/>
                    </a:solidFill>
                    <a:latin typeface="Optima"/>
                    <a:ea typeface="Arial"/>
                    <a:cs typeface="Arial"/>
                  </a:defRPr>
                </a:pPr>
                <a:r>
                  <a:rPr lang="en-AU" dirty="0">
                    <a:latin typeface="Optima"/>
                  </a:rPr>
                  <a:t>Age standardised rate per 100 000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697">
            <a:solidFill>
              <a:schemeClr val="tx2"/>
            </a:solidFill>
          </a:ln>
        </c:spPr>
        <c:txPr>
          <a:bodyPr/>
          <a:lstStyle/>
          <a:p>
            <a:pPr>
              <a:defRPr sz="1600">
                <a:solidFill>
                  <a:schemeClr val="tx2"/>
                </a:solidFill>
              </a:defRPr>
            </a:pPr>
            <a:endParaRPr lang="en-US"/>
          </a:p>
        </c:txPr>
        <c:crossAx val="-2083449768"/>
        <c:crosses val="autoZero"/>
        <c:crossBetween val="between"/>
      </c:valAx>
      <c:spPr>
        <a:noFill/>
        <a:ln w="25398">
          <a:noFill/>
        </a:ln>
      </c:spPr>
    </c:plotArea>
    <c:legend>
      <c:legendPos val="b"/>
      <c:layout>
        <c:manualLayout>
          <c:xMode val="edge"/>
          <c:yMode val="edge"/>
          <c:x val="0.00955987437986437"/>
          <c:y val="0.897954637390756"/>
          <c:w val="0.979337004839713"/>
          <c:h val="0.0866529318243822"/>
        </c:manualLayout>
      </c:layout>
      <c:overlay val="0"/>
      <c:txPr>
        <a:bodyPr/>
        <a:lstStyle/>
        <a:p>
          <a:pPr>
            <a:defRPr sz="1200" b="1">
              <a:latin typeface="Optima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511965764109"/>
          <c:y val="0.0395010395010396"/>
          <c:w val="0.877397894092948"/>
          <c:h val="0.7442827442827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709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12.19919697459915</c:v>
                </c:pt>
                <c:pt idx="1">
                  <c:v>3.303682780379428</c:v>
                </c:pt>
                <c:pt idx="2">
                  <c:v>2.531837861103375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709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6.775551488724982</c:v>
                </c:pt>
                <c:pt idx="1">
                  <c:v>2.295608320728982</c:v>
                </c:pt>
                <c:pt idx="2">
                  <c:v>3.197982777507666</c:v>
                </c:pt>
                <c:pt idx="3">
                  <c:v>3.072715819877398</c:v>
                </c:pt>
                <c:pt idx="4">
                  <c:v>2.723163226403791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8118504"/>
        <c:axId val="2108124664"/>
      </c:barChart>
      <c:catAx>
        <c:axId val="2108118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72594397076736"/>
              <c:y val="0.881496881496882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42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2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21081246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08124664"/>
        <c:scaling>
          <c:orientation val="minMax"/>
          <c:max val="12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 sz="1600" dirty="0">
                    <a:latin typeface="Optima"/>
                  </a:rPr>
                  <a:t>Rate per 100 </a:t>
                </a:r>
                <a:r>
                  <a:rPr lang="it-IT" sz="1600" dirty="0" smtClean="0">
                    <a:latin typeface="Optima"/>
                  </a:rPr>
                  <a:t>000</a:t>
                </a:r>
                <a:endParaRPr lang="it-IT" sz="1600" dirty="0">
                  <a:latin typeface="Optima"/>
                </a:endParaRPr>
              </a:p>
            </c:rich>
          </c:tx>
          <c:layout>
            <c:manualLayout>
              <c:xMode val="edge"/>
              <c:yMode val="edge"/>
              <c:x val="0.00562040811657446"/>
              <c:y val="0.187374485763092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70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2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2108118504"/>
        <c:crosses val="autoZero"/>
        <c:crossBetween val="between"/>
      </c:valAx>
      <c:spPr>
        <a:noFill/>
        <a:ln w="27417">
          <a:noFill/>
        </a:ln>
      </c:spPr>
    </c:plotArea>
    <c:legend>
      <c:legendPos val="r"/>
      <c:layout>
        <c:manualLayout>
          <c:xMode val="edge"/>
          <c:yMode val="edge"/>
          <c:x val="0.0"/>
          <c:y val="0.941787941787938"/>
          <c:w val="0.993513339077043"/>
          <c:h val="0.0602910602910603"/>
        </c:manualLayout>
      </c:layout>
      <c:overlay val="0"/>
      <c:spPr>
        <a:noFill/>
        <a:ln w="27417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650602409638"/>
          <c:y val="0.0104166666666667"/>
          <c:w val="0.796385542168675"/>
          <c:h val="0.827083333333334"/>
        </c:manualLayout>
      </c:layout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axId val="-2082002952"/>
        <c:axId val="-2081999432"/>
      </c:barChart>
      <c:catAx>
        <c:axId val="-20820029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03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9994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1999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l">
                  <a:defRPr sz="1605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/>
                  <a:t>HIV prevalence per 100 000</a:t>
                </a:r>
              </a:p>
            </c:rich>
          </c:tx>
          <c:layout>
            <c:manualLayout>
              <c:xMode val="edge"/>
              <c:yMode val="edge"/>
              <c:x val="0.393975903614461"/>
              <c:y val="0.916666666666666"/>
            </c:manualLayout>
          </c:layout>
          <c:overlay val="0"/>
          <c:spPr>
            <a:noFill/>
            <a:ln w="2548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4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002952"/>
        <c:crosses val="autoZero"/>
        <c:crossBetween val="between"/>
      </c:valAx>
      <c:spPr>
        <a:noFill/>
        <a:ln w="2548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8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281172131966"/>
          <c:y val="0.00833333333333335"/>
          <c:w val="0.796385542168675"/>
          <c:h val="0.82708333333333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  HIV prevalence</c:v>
                </c:pt>
              </c:strCache>
            </c:strRef>
          </c:tx>
          <c:spPr>
            <a:solidFill>
              <a:schemeClr val="accent1"/>
            </a:solidFill>
            <a:ln w="1192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Sheet1!$A$2:$A$19</c:f>
              <c:strCache>
                <c:ptCount val="17"/>
                <c:pt idx="0">
                  <c:v>Thailand</c:v>
                </c:pt>
                <c:pt idx="1">
                  <c:v>Papua New Guinea</c:v>
                </c:pt>
                <c:pt idx="2">
                  <c:v>Myanmar</c:v>
                </c:pt>
                <c:pt idx="3">
                  <c:v>Cambodia</c:v>
                </c:pt>
                <c:pt idx="4">
                  <c:v>Malaysia</c:v>
                </c:pt>
                <c:pt idx="5">
                  <c:v>United States</c:v>
                </c:pt>
                <c:pt idx="6">
                  <c:v>Spain</c:v>
                </c:pt>
                <c:pt idx="7">
                  <c:v>Vietnam</c:v>
                </c:pt>
                <c:pt idx="8">
                  <c:v>France</c:v>
                </c:pt>
                <c:pt idx="9">
                  <c:v>Italy</c:v>
                </c:pt>
                <c:pt idx="10">
                  <c:v>India</c:v>
                </c:pt>
                <c:pt idx="11">
                  <c:v>Canada</c:v>
                </c:pt>
                <c:pt idx="12">
                  <c:v>Indonesia</c:v>
                </c:pt>
                <c:pt idx="13">
                  <c:v>United Kingdom</c:v>
                </c:pt>
                <c:pt idx="14">
                  <c:v>Australia</c:v>
                </c:pt>
                <c:pt idx="15">
                  <c:v>China</c:v>
                </c:pt>
                <c:pt idx="16">
                  <c:v>New Zealand</c:v>
                </c:pt>
              </c:strCache>
            </c:strRef>
          </c:cat>
          <c:val>
            <c:numRef>
              <c:f>Sheet1!$B$2:$B$19</c:f>
              <c:numCache>
                <c:formatCode>General</c:formatCode>
                <c:ptCount val="18"/>
                <c:pt idx="0">
                  <c:v>1300.0</c:v>
                </c:pt>
                <c:pt idx="1">
                  <c:v>900.0</c:v>
                </c:pt>
                <c:pt idx="2">
                  <c:v>600.0</c:v>
                </c:pt>
                <c:pt idx="3">
                  <c:v>500.0</c:v>
                </c:pt>
                <c:pt idx="4">
                  <c:v>500.0</c:v>
                </c:pt>
                <c:pt idx="5">
                  <c:v>456.0</c:v>
                </c:pt>
                <c:pt idx="6">
                  <c:v>400.0</c:v>
                </c:pt>
                <c:pt idx="7">
                  <c:v>400.0</c:v>
                </c:pt>
                <c:pt idx="8">
                  <c:v>400.0</c:v>
                </c:pt>
                <c:pt idx="9">
                  <c:v>300.0</c:v>
                </c:pt>
                <c:pt idx="10">
                  <c:v>300.0</c:v>
                </c:pt>
                <c:pt idx="11">
                  <c:v>208.0</c:v>
                </c:pt>
                <c:pt idx="12">
                  <c:v>200.0</c:v>
                </c:pt>
                <c:pt idx="13">
                  <c:v>150.0</c:v>
                </c:pt>
                <c:pt idx="14">
                  <c:v>120.0</c:v>
                </c:pt>
                <c:pt idx="15">
                  <c:v>100.0</c:v>
                </c:pt>
                <c:pt idx="16">
                  <c:v>100.0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axId val="-2081966248"/>
        <c:axId val="-2081962872"/>
      </c:barChart>
      <c:catAx>
        <c:axId val="-20819662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98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4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9628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1962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l">
                  <a:defRPr sz="1600" b="1" i="0" u="none" strike="noStrike" baseline="0">
                    <a:solidFill>
                      <a:srgbClr val="1C268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 sz="1600"/>
                  <a:t>HIV prevalence per 100 000</a:t>
                </a:r>
              </a:p>
            </c:rich>
          </c:tx>
          <c:layout>
            <c:manualLayout>
              <c:xMode val="edge"/>
              <c:yMode val="edge"/>
              <c:x val="0.39397572828149"/>
              <c:y val="0.916666611642098"/>
            </c:manualLayout>
          </c:layout>
          <c:overlay val="0"/>
          <c:spPr>
            <a:noFill/>
            <a:ln w="2384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298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14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966248"/>
        <c:crosses val="autoZero"/>
        <c:crossBetween val="between"/>
      </c:valAx>
      <c:spPr>
        <a:noFill/>
        <a:ln w="2538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6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</c:v>
                </c:pt>
              </c:strCache>
            </c:strRef>
          </c:tx>
          <c:spPr>
            <a:ln w="15875"/>
          </c:spPr>
          <c:marker>
            <c:symbol val="circle"/>
            <c:size val="11"/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65.3754252855571</c:v>
                </c:pt>
                <c:pt idx="1">
                  <c:v>63.34325711028057</c:v>
                </c:pt>
                <c:pt idx="2">
                  <c:v>73.93748274049727</c:v>
                </c:pt>
                <c:pt idx="3">
                  <c:v>54.1858774314914</c:v>
                </c:pt>
                <c:pt idx="4">
                  <c:v>52.72294623479145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 </c:v>
                </c:pt>
              </c:strCache>
            </c:strRef>
          </c:tx>
          <c:spPr>
            <a:ln w="15875"/>
          </c:spPr>
          <c:marker>
            <c:symbol val="triangle"/>
            <c:size val="11"/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28.83121233127911</c:v>
                </c:pt>
                <c:pt idx="1">
                  <c:v>28.70220988256478</c:v>
                </c:pt>
                <c:pt idx="2">
                  <c:v>25.12671467795688</c:v>
                </c:pt>
                <c:pt idx="3">
                  <c:v>30.28040072468283</c:v>
                </c:pt>
                <c:pt idx="4">
                  <c:v>32.48395743505019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1912072"/>
        <c:axId val="-2081906376"/>
      </c:lineChart>
      <c:catAx>
        <c:axId val="-2081912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1"/>
                </a:pPr>
                <a:r>
                  <a:rPr lang="en-AU" b="1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algn="ctr">
              <a:defRPr lang="en-AU" sz="1600" b="1" i="0" u="none" strike="noStrike" kern="1200" baseline="0">
                <a:solidFill>
                  <a:srgbClr val="141464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906376"/>
        <c:crosses val="autoZero"/>
        <c:auto val="1"/>
        <c:lblAlgn val="ctr"/>
        <c:lblOffset val="100"/>
        <c:noMultiLvlLbl val="0"/>
      </c:catAx>
      <c:valAx>
        <c:axId val="-20819063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b="1"/>
                </a:pPr>
                <a:r>
                  <a:rPr lang="en-US" b="1" dirty="0"/>
                  <a:t>Age </a:t>
                </a:r>
                <a:r>
                  <a:rPr lang="en-US" b="1" dirty="0" err="1"/>
                  <a:t>standardised</a:t>
                </a:r>
                <a:r>
                  <a:rPr lang="en-US" b="1" dirty="0"/>
                  <a:t> rate per 100 000</a:t>
                </a:r>
                <a:endParaRPr lang="en-AU" b="1" dirty="0"/>
              </a:p>
              <a:p>
                <a:pPr algn="ctr" rtl="0">
                  <a:defRPr b="1"/>
                </a:pPr>
                <a:endParaRPr lang="en-AU" b="1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-2081912072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 algn="ctr">
        <a:defRPr lang="en-AU" sz="1601" b="0" i="0" u="none" strike="noStrike" kern="1200" baseline="0">
          <a:solidFill>
            <a:srgbClr val="141464"/>
          </a:solidFill>
          <a:latin typeface="Optima"/>
          <a:ea typeface="Optima"/>
          <a:cs typeface="Optima"/>
        </a:defRPr>
      </a:pPr>
      <a:endParaRPr lang="en-US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3230790286036"/>
          <c:y val="0.0359511269475225"/>
          <c:w val="0.782156066351866"/>
          <c:h val="0.735747401452343"/>
        </c:manualLayout>
      </c:layout>
      <c:lineChart>
        <c:grouping val="standard"/>
        <c:varyColors val="0"/>
        <c:ser>
          <c:idx val="0"/>
          <c:order val="0"/>
          <c:tx>
            <c:strRef>
              <c:f>'Figure 29'!$A$5</c:f>
              <c:strCache>
                <c:ptCount val="1"/>
                <c:pt idx="0">
                  <c:v>15-19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29'!$B$4:$F$4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29'!$B$5:$F$5</c:f>
              <c:numCache>
                <c:formatCode>#,##0.00</c:formatCode>
                <c:ptCount val="5"/>
                <c:pt idx="0">
                  <c:v>34.97267759562837</c:v>
                </c:pt>
                <c:pt idx="1">
                  <c:v>34.47978622532541</c:v>
                </c:pt>
                <c:pt idx="2">
                  <c:v>64.02868485081315</c:v>
                </c:pt>
                <c:pt idx="3">
                  <c:v>29.35079911662195</c:v>
                </c:pt>
                <c:pt idx="4">
                  <c:v>37.15802189528694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29'!$A$6</c:f>
              <c:strCache>
                <c:ptCount val="1"/>
                <c:pt idx="0">
                  <c:v>20-29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'Figure 29'!$B$4:$F$4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29'!$B$6:$F$6</c:f>
              <c:numCache>
                <c:formatCode>#,##0.00</c:formatCode>
                <c:ptCount val="5"/>
                <c:pt idx="0">
                  <c:v>74.22330611812097</c:v>
                </c:pt>
                <c:pt idx="1">
                  <c:v>66.4961636828645</c:v>
                </c:pt>
                <c:pt idx="2">
                  <c:v>74.24272421302713</c:v>
                </c:pt>
                <c:pt idx="3">
                  <c:v>65.78030350228285</c:v>
                </c:pt>
                <c:pt idx="4">
                  <c:v>42.6160398029885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29'!$A$7</c:f>
              <c:strCache>
                <c:ptCount val="1"/>
                <c:pt idx="0">
                  <c:v>30-39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cat>
            <c:numRef>
              <c:f>'Figure 29'!$B$4:$F$4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29'!$B$7:$F$7</c:f>
              <c:numCache>
                <c:formatCode>#,##0.00</c:formatCode>
                <c:ptCount val="5"/>
                <c:pt idx="0">
                  <c:v>95.20247526435685</c:v>
                </c:pt>
                <c:pt idx="1">
                  <c:v>139.9795151928982</c:v>
                </c:pt>
                <c:pt idx="2">
                  <c:v>143.5750179468772</c:v>
                </c:pt>
                <c:pt idx="3">
                  <c:v>131.4302286557163</c:v>
                </c:pt>
                <c:pt idx="4">
                  <c:v>89.56481751010318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29'!$A$8</c:f>
              <c:strCache>
                <c:ptCount val="1"/>
                <c:pt idx="0">
                  <c:v>40-49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'Figure 29'!$B$4:$F$4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29'!$B$8:$F$8</c:f>
              <c:numCache>
                <c:formatCode>#,##0.00</c:formatCode>
                <c:ptCount val="5"/>
                <c:pt idx="0">
                  <c:v>136.2847939208721</c:v>
                </c:pt>
                <c:pt idx="1">
                  <c:v>100.2807862013638</c:v>
                </c:pt>
                <c:pt idx="2">
                  <c:v>120.895405974573</c:v>
                </c:pt>
                <c:pt idx="3">
                  <c:v>71.72208582756785</c:v>
                </c:pt>
                <c:pt idx="4">
                  <c:v>103.0824060963393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29'!$A$9</c:f>
              <c:strCache>
                <c:ptCount val="1"/>
                <c:pt idx="0">
                  <c:v>50-59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'Figure 29'!$B$4:$F$4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29'!$B$9:$F$9</c:f>
              <c:numCache>
                <c:formatCode>#,##0.00</c:formatCode>
                <c:ptCount val="5"/>
                <c:pt idx="0">
                  <c:v>129.4749789603159</c:v>
                </c:pt>
                <c:pt idx="1">
                  <c:v>92.73570324574963</c:v>
                </c:pt>
                <c:pt idx="2">
                  <c:v>130.40901007706</c:v>
                </c:pt>
                <c:pt idx="3">
                  <c:v>84.49412084170992</c:v>
                </c:pt>
                <c:pt idx="4">
                  <c:v>97.24306804740901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1839160"/>
        <c:axId val="-2081835768"/>
      </c:lineChart>
      <c:catAx>
        <c:axId val="-2081839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crossAx val="-2081835768"/>
        <c:crosses val="autoZero"/>
        <c:auto val="1"/>
        <c:lblAlgn val="ctr"/>
        <c:lblOffset val="100"/>
        <c:noMultiLvlLbl val="0"/>
      </c:catAx>
      <c:valAx>
        <c:axId val="-2081835768"/>
        <c:scaling>
          <c:orientation val="minMax"/>
          <c:max val="160.0"/>
        </c:scaling>
        <c:delete val="0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crossAx val="-2081839160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 algn="ctr" rtl="0">
        <a:defRPr lang="en-AU" sz="1601" b="1" i="0" u="none" strike="noStrike" kern="1200" baseline="0">
          <a:solidFill>
            <a:srgbClr val="141464"/>
          </a:solidFill>
          <a:latin typeface="Optima"/>
          <a:ea typeface="Optima"/>
          <a:cs typeface="Optima"/>
        </a:defRPr>
      </a:pPr>
      <a:endParaRPr lang="en-US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68020793758166"/>
          <c:y val="0.0149468140571609"/>
          <c:w val="0.858074260774484"/>
          <c:h val="0.773834931151679"/>
        </c:manualLayout>
      </c:layout>
      <c:lineChart>
        <c:grouping val="standard"/>
        <c:varyColors val="0"/>
        <c:ser>
          <c:idx val="0"/>
          <c:order val="0"/>
          <c:tx>
            <c:strRef>
              <c:f>'Figure 29'!$A$13</c:f>
              <c:strCache>
                <c:ptCount val="1"/>
                <c:pt idx="0">
                  <c:v>15-19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29'!$B$12:$F$12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29'!$B$13:$F$13</c:f>
              <c:numCache>
                <c:formatCode>General</c:formatCode>
                <c:ptCount val="5"/>
                <c:pt idx="0">
                  <c:v>24.52291778134475</c:v>
                </c:pt>
                <c:pt idx="1">
                  <c:v>25.84622453668249</c:v>
                </c:pt>
                <c:pt idx="2">
                  <c:v>22.45388933440257</c:v>
                </c:pt>
                <c:pt idx="3">
                  <c:v>36.52146501051434</c:v>
                </c:pt>
                <c:pt idx="4">
                  <c:v>44.99823836683841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29'!$A$14</c:f>
              <c:strCache>
                <c:ptCount val="1"/>
                <c:pt idx="0">
                  <c:v>20-29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'Figure 29'!$B$12:$F$12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29'!$B$14:$F$14</c:f>
              <c:numCache>
                <c:formatCode>General</c:formatCode>
                <c:ptCount val="5"/>
                <c:pt idx="0">
                  <c:v>52.66416108485237</c:v>
                </c:pt>
                <c:pt idx="1">
                  <c:v>50.8887767503678</c:v>
                </c:pt>
                <c:pt idx="2">
                  <c:v>46.34550434731931</c:v>
                </c:pt>
                <c:pt idx="3">
                  <c:v>58.11773680342177</c:v>
                </c:pt>
                <c:pt idx="4">
                  <c:v>64.29074018881634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29'!$A$15</c:f>
              <c:strCache>
                <c:ptCount val="1"/>
                <c:pt idx="0">
                  <c:v>30-39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cat>
            <c:numRef>
              <c:f>'Figure 29'!$B$12:$F$12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29'!$B$15:$F$15</c:f>
              <c:numCache>
                <c:formatCode>General</c:formatCode>
                <c:ptCount val="5"/>
                <c:pt idx="0">
                  <c:v>54.8077477811212</c:v>
                </c:pt>
                <c:pt idx="1">
                  <c:v>60.47481020561432</c:v>
                </c:pt>
                <c:pt idx="2">
                  <c:v>54.33513552350331</c:v>
                </c:pt>
                <c:pt idx="3">
                  <c:v>64.85083356743552</c:v>
                </c:pt>
                <c:pt idx="4">
                  <c:v>71.93486191840773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29'!$A$16</c:f>
              <c:strCache>
                <c:ptCount val="1"/>
                <c:pt idx="0">
                  <c:v>40-49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'Figure 29'!$B$12:$F$12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29'!$B$16:$F$16</c:f>
              <c:numCache>
                <c:formatCode>General</c:formatCode>
                <c:ptCount val="5"/>
                <c:pt idx="0">
                  <c:v>38.10235665265687</c:v>
                </c:pt>
                <c:pt idx="1">
                  <c:v>36.48995585004945</c:v>
                </c:pt>
                <c:pt idx="2">
                  <c:v>29.61797109743884</c:v>
                </c:pt>
                <c:pt idx="3">
                  <c:v>35.98080064477596</c:v>
                </c:pt>
                <c:pt idx="4">
                  <c:v>32.88981533978188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29'!$A$17</c:f>
              <c:strCache>
                <c:ptCount val="1"/>
                <c:pt idx="0">
                  <c:v>50-59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'Figure 29'!$B$12:$F$12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29'!$B$17:$F$17</c:f>
              <c:numCache>
                <c:formatCode>General</c:formatCode>
                <c:ptCount val="5"/>
                <c:pt idx="0">
                  <c:v>25.14567566914093</c:v>
                </c:pt>
                <c:pt idx="1">
                  <c:v>26.29744629617892</c:v>
                </c:pt>
                <c:pt idx="2">
                  <c:v>21.4254441121948</c:v>
                </c:pt>
                <c:pt idx="3">
                  <c:v>22.11584585102919</c:v>
                </c:pt>
                <c:pt idx="4">
                  <c:v>21.91787402626842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1797768"/>
        <c:axId val="-2081794280"/>
      </c:lineChart>
      <c:catAx>
        <c:axId val="-2081797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algn="ctr">
              <a:defRPr lang="en-AU" sz="1200" b="1">
                <a:solidFill>
                  <a:schemeClr val="tx2"/>
                </a:solidFill>
                <a:latin typeface="Optima"/>
                <a:ea typeface="ＭＳ Ｐゴシック" charset="-128"/>
                <a:cs typeface="Optima"/>
              </a:defRPr>
            </a:pPr>
            <a:endParaRPr lang="en-US"/>
          </a:p>
        </c:txPr>
        <c:crossAx val="-2081794280"/>
        <c:crosses val="autoZero"/>
        <c:auto val="1"/>
        <c:lblAlgn val="ctr"/>
        <c:lblOffset val="100"/>
        <c:noMultiLvlLbl val="0"/>
      </c:catAx>
      <c:valAx>
        <c:axId val="-2081794280"/>
        <c:scaling>
          <c:orientation val="minMax"/>
          <c:max val="160.0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-20817977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291108404385"/>
          <c:y val="0.0374220374220375"/>
          <c:w val="0.822168087697928"/>
          <c:h val="0.75883575883575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3322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Sheet1!$B$1:$G$1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Sheet1!$B$2:$G$2</c:f>
              <c:numCache>
                <c:formatCode>0</c:formatCode>
                <c:ptCount val="5"/>
                <c:pt idx="0">
                  <c:v>1018.021162776405</c:v>
                </c:pt>
                <c:pt idx="1">
                  <c:v>1241.629465676801</c:v>
                </c:pt>
                <c:pt idx="2">
                  <c:v>1262.288056161398</c:v>
                </c:pt>
                <c:pt idx="3">
                  <c:v>1220.042926846935</c:v>
                </c:pt>
                <c:pt idx="4">
                  <c:v>1206.765479006238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3322">
              <a:solidFill>
                <a:srgbClr val="FF0000"/>
              </a:solidFill>
              <a:prstDash val="solid"/>
            </a:ln>
          </c:spPr>
          <c:marker>
            <c:symbol val="triangle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Sheet1!$B$1:$G$1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Sheet1!$B$3:$G$3</c:f>
              <c:numCache>
                <c:formatCode>0</c:formatCode>
                <c:ptCount val="5"/>
                <c:pt idx="0">
                  <c:v>327.0205278400296</c:v>
                </c:pt>
                <c:pt idx="1">
                  <c:v>366.7655555961337</c:v>
                </c:pt>
                <c:pt idx="2">
                  <c:v>376.492939700046</c:v>
                </c:pt>
                <c:pt idx="3">
                  <c:v>374.0389575134722</c:v>
                </c:pt>
                <c:pt idx="4">
                  <c:v>379.0124276302403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3880712"/>
        <c:axId val="-2083872872"/>
      </c:lineChart>
      <c:catAx>
        <c:axId val="-2083880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69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23751522533501"/>
              <c:y val="0.875259875259881"/>
            </c:manualLayout>
          </c:layout>
          <c:overlay val="0"/>
          <c:spPr>
            <a:noFill/>
            <a:ln w="2664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22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46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8728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3872872"/>
        <c:scaling>
          <c:orientation val="minMax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</a:t>
                </a:r>
                <a:r>
                  <a:rPr lang="en-US" sz="1600" dirty="0" err="1"/>
                  <a:t>standardised</a:t>
                </a:r>
                <a:r>
                  <a:rPr lang="en-US" sz="1600" dirty="0"/>
                  <a:t> rate per 100 000</a:t>
                </a:r>
              </a:p>
            </c:rich>
          </c:tx>
          <c:layout>
            <c:manualLayout>
              <c:xMode val="edge"/>
              <c:yMode val="edge"/>
              <c:x val="0.0219244823386114"/>
              <c:y val="0.106029106029106"/>
            </c:manualLayout>
          </c:layout>
          <c:overlay val="0"/>
          <c:spPr>
            <a:noFill/>
            <a:ln w="26643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1332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69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880712"/>
        <c:crosses val="autoZero"/>
        <c:crossBetween val="midCat"/>
        <c:majorUnit val="200.0"/>
        <c:minorUnit val="30.0"/>
      </c:valAx>
      <c:spPr>
        <a:noFill/>
        <a:ln w="26643">
          <a:noFill/>
        </a:ln>
      </c:spPr>
    </c:plotArea>
    <c:legend>
      <c:legendPos val="r"/>
      <c:layout>
        <c:manualLayout>
          <c:xMode val="edge"/>
          <c:yMode val="edge"/>
          <c:x val="0.00499754603845251"/>
          <c:y val="0.941787941787937"/>
          <c:w val="0.995002453961547"/>
          <c:h val="0.0602910602910603"/>
        </c:manualLayout>
      </c:layout>
      <c:overlay val="0"/>
      <c:spPr>
        <a:noFill/>
        <a:ln w="26643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50060901339834"/>
          <c:y val="0.0395010395010396"/>
          <c:w val="0.868453105968331"/>
          <c:h val="0.75883575883575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dLbls>
            <c:delete val="1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2.17905954902806</c:v>
                </c:pt>
                <c:pt idx="1">
                  <c:v>3.352881649373923</c:v>
                </c:pt>
                <c:pt idx="2">
                  <c:v>2.24122448552692</c:v>
                </c:pt>
                <c:pt idx="3">
                  <c:v>2.923624189205059</c:v>
                </c:pt>
                <c:pt idx="4">
                  <c:v>1.861634760972481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6"/>
              </a:solidFill>
              <a:ln>
                <a:solidFill>
                  <a:schemeClr val="accent6"/>
                </a:solidFill>
                <a:prstDash val="solid"/>
              </a:ln>
            </c:spPr>
          </c:marker>
          <c:dLbls>
            <c:delete val="1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1.135591637066053</c:v>
                </c:pt>
                <c:pt idx="1">
                  <c:v>0.973211283280609</c:v>
                </c:pt>
                <c:pt idx="2">
                  <c:v>0.821501936298525</c:v>
                </c:pt>
                <c:pt idx="3">
                  <c:v>0.956370217762581</c:v>
                </c:pt>
                <c:pt idx="4">
                  <c:v>0.704815891450002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81747400"/>
        <c:axId val="-2081739272"/>
      </c:lineChart>
      <c:catAx>
        <c:axId val="-2081747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>
                    <a:latin typeface="Optima"/>
                  </a:rPr>
                  <a:t>Year</a:t>
                </a:r>
              </a:p>
            </c:rich>
          </c:tx>
          <c:layout>
            <c:manualLayout>
              <c:xMode val="edge"/>
              <c:yMode val="edge"/>
              <c:x val="0.490864799025581"/>
              <c:y val="0.877338877338884"/>
            </c:manualLayout>
          </c:layout>
          <c:overlay val="0"/>
          <c:spPr>
            <a:noFill/>
            <a:ln w="26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37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chemeClr val="tx1"/>
                </a:solidFill>
                <a:latin typeface="Optima" pitchFamily="34" charset="0"/>
                <a:ea typeface="Optima"/>
                <a:cs typeface="Optima"/>
              </a:defRPr>
            </a:pPr>
            <a:endParaRPr lang="en-US"/>
          </a:p>
        </c:txPr>
        <c:crossAx val="-20817392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1739272"/>
        <c:scaling>
          <c:orientation val="minMax"/>
          <c:max val="5.0"/>
        </c:scaling>
        <c:delete val="0"/>
        <c:axPos val="l"/>
        <c:title>
          <c:tx>
            <c:rich>
              <a:bodyPr/>
              <a:lstStyle/>
              <a:p>
                <a:pPr>
                  <a:defRPr sz="147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>
                    <a:latin typeface="Optima"/>
                  </a:rPr>
                  <a:t>Age </a:t>
                </a:r>
                <a:r>
                  <a:rPr lang="en-US" sz="1600" dirty="0" err="1">
                    <a:latin typeface="Optima"/>
                  </a:rPr>
                  <a:t>standardised</a:t>
                </a:r>
                <a:r>
                  <a:rPr lang="en-US" sz="1600" dirty="0">
                    <a:latin typeface="Optima"/>
                  </a:rPr>
                  <a:t> </a:t>
                </a:r>
                <a:r>
                  <a:rPr lang="en-US" sz="1600" dirty="0" smtClean="0">
                    <a:latin typeface="Optima"/>
                  </a:rPr>
                  <a:t>rate per </a:t>
                </a:r>
                <a:r>
                  <a:rPr lang="en-US" sz="1600" dirty="0">
                    <a:latin typeface="Optima"/>
                  </a:rPr>
                  <a:t>100 000</a:t>
                </a:r>
              </a:p>
            </c:rich>
          </c:tx>
          <c:layout>
            <c:manualLayout>
              <c:xMode val="edge"/>
              <c:yMode val="edge"/>
              <c:x val="0.0"/>
              <c:y val="0.117394206825877"/>
            </c:manualLayout>
          </c:layout>
          <c:overlay val="0"/>
          <c:spPr>
            <a:noFill/>
            <a:ln w="26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3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1" b="1" i="0" u="none" strike="noStrike" baseline="0">
                <a:solidFill>
                  <a:schemeClr val="tx1"/>
                </a:solidFill>
                <a:latin typeface="Optima" pitchFamily="34" charset="0"/>
                <a:ea typeface="Optima"/>
                <a:cs typeface="Optima"/>
              </a:defRPr>
            </a:pPr>
            <a:endParaRPr lang="en-US"/>
          </a:p>
        </c:txPr>
        <c:crossAx val="-2081747400"/>
        <c:crosses val="autoZero"/>
        <c:crossBetween val="midCat"/>
        <c:majorUnit val="1.0"/>
      </c:valAx>
      <c:spPr>
        <a:noFill/>
        <a:ln w="2667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+mn-lt"/>
                <a:ea typeface="Optima"/>
                <a:cs typeface="Optima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+mn-lt"/>
                <a:ea typeface="Optima"/>
                <a:cs typeface="Optima"/>
              </a:defRPr>
            </a:pPr>
            <a:endParaRPr lang="en-US"/>
          </a:p>
        </c:txPr>
      </c:legendEntry>
      <c:layout>
        <c:manualLayout>
          <c:xMode val="edge"/>
          <c:yMode val="edge"/>
          <c:x val="0.0"/>
          <c:y val="0.941787941787938"/>
          <c:w val="0.997957749480851"/>
          <c:h val="0.0602910602910603"/>
        </c:manualLayout>
      </c:layout>
      <c:overlay val="0"/>
      <c:spPr>
        <a:noFill/>
        <a:ln w="26674">
          <a:noFill/>
        </a:ln>
      </c:spPr>
      <c:txPr>
        <a:bodyPr/>
        <a:lstStyle/>
        <a:p>
          <a:pPr>
            <a:defRPr sz="12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9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47121555308"/>
          <c:y val="0.0418994413407821"/>
          <c:w val="0.788400519653629"/>
          <c:h val="0.7262569832402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0.0</c:v>
                </c:pt>
                <c:pt idx="1">
                  <c:v>1.0</c:v>
                </c:pt>
                <c:pt idx="2">
                  <c:v>4.0</c:v>
                </c:pt>
                <c:pt idx="3">
                  <c:v>2.0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1.0</c:v>
                </c:pt>
                <c:pt idx="1">
                  <c:v>2.0</c:v>
                </c:pt>
                <c:pt idx="2">
                  <c:v>1.0</c:v>
                </c:pt>
                <c:pt idx="3">
                  <c:v>0.0</c:v>
                </c:pt>
                <c:pt idx="4">
                  <c:v>1.0</c:v>
                </c:pt>
                <c:pt idx="5">
                  <c:v>0.0</c:v>
                </c:pt>
                <c:pt idx="6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1681992"/>
        <c:axId val="-2081675800"/>
      </c:barChart>
      <c:catAx>
        <c:axId val="-2081681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>
                    <a:latin typeface="Optima"/>
                  </a:rPr>
                  <a:t>Age group</a:t>
                </a:r>
              </a:p>
            </c:rich>
          </c:tx>
          <c:layout>
            <c:manualLayout>
              <c:xMode val="edge"/>
              <c:yMode val="edge"/>
              <c:x val="0.469230850285226"/>
              <c:y val="0.839988221367617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675800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1675800"/>
        <c:scaling>
          <c:orientation val="minMax"/>
          <c:max val="4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+mn-lt"/>
                    <a:ea typeface="Optima"/>
                    <a:cs typeface="Optima"/>
                  </a:defRPr>
                </a:pPr>
                <a:r>
                  <a:rPr lang="en-US" sz="1600" dirty="0">
                    <a:latin typeface="Optima" pitchFamily="34" charset="0"/>
                  </a:rPr>
                  <a:t>Number of </a:t>
                </a:r>
                <a:r>
                  <a:rPr lang="en-US" sz="1600" dirty="0" smtClean="0">
                    <a:latin typeface="Optima" pitchFamily="34" charset="0"/>
                  </a:rPr>
                  <a:t>notifications</a:t>
                </a:r>
                <a:endParaRPr lang="en-US" sz="1600" dirty="0">
                  <a:latin typeface="Optima" pitchFamily="34" charset="0"/>
                </a:endParaRPr>
              </a:p>
            </c:rich>
          </c:tx>
          <c:layout>
            <c:manualLayout>
              <c:xMode val="edge"/>
              <c:yMode val="edge"/>
              <c:x val="0.0451566534411686"/>
              <c:y val="0.145067521010135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681992"/>
        <c:crosses val="autoZero"/>
        <c:crossBetween val="between"/>
        <c:majorUnit val="10.0"/>
        <c:minorUnit val="1.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.0"/>
          <c:y val="0.910614550144583"/>
          <c:w val="0.996784434626423"/>
          <c:h val="0.089385474860335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400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Sheet1!$G$6</c:f>
              <c:strCache>
                <c:ptCount val="1"/>
                <c:pt idx="0">
                  <c:v>M</c:v>
                </c:pt>
              </c:strCache>
            </c:strRef>
          </c:tx>
          <c:invertIfNegative val="0"/>
          <c:cat>
            <c:strRef>
              <c:f>Sheet1!$F$7:$F$13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Sheet1!$G$7:$G$13</c:f>
              <c:numCache>
                <c:formatCode>0</c:formatCode>
                <c:ptCount val="7"/>
                <c:pt idx="0">
                  <c:v>1.0</c:v>
                </c:pt>
                <c:pt idx="1">
                  <c:v>4.0</c:v>
                </c:pt>
                <c:pt idx="2">
                  <c:v>25.0</c:v>
                </c:pt>
                <c:pt idx="3">
                  <c:v>35.0</c:v>
                </c:pt>
                <c:pt idx="4">
                  <c:v>32.0</c:v>
                </c:pt>
                <c:pt idx="5">
                  <c:v>15.0</c:v>
                </c:pt>
                <c:pt idx="6">
                  <c:v>12.0</c:v>
                </c:pt>
              </c:numCache>
            </c:numRef>
          </c:val>
        </c:ser>
        <c:ser>
          <c:idx val="1"/>
          <c:order val="1"/>
          <c:tx>
            <c:strRef>
              <c:f>Sheet1!$H$6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Sheet1!$F$7:$F$13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Sheet1!$H$7:$H$13</c:f>
              <c:numCache>
                <c:formatCode>0</c:formatCode>
                <c:ptCount val="7"/>
                <c:pt idx="0">
                  <c:v>1.0</c:v>
                </c:pt>
                <c:pt idx="1">
                  <c:v>1.0</c:v>
                </c:pt>
                <c:pt idx="2">
                  <c:v>3.0</c:v>
                </c:pt>
                <c:pt idx="3">
                  <c:v>14.0</c:v>
                </c:pt>
                <c:pt idx="4">
                  <c:v>11.0</c:v>
                </c:pt>
                <c:pt idx="5">
                  <c:v>2.0</c:v>
                </c:pt>
                <c:pt idx="6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1639704"/>
        <c:axId val="-2081633928"/>
      </c:barChart>
      <c:catAx>
        <c:axId val="-2081639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lang="en-AU" sz="1600" b="1" i="0" u="none" strike="noStrike" kern="1200" baseline="0" dirty="0">
                    <a:solidFill>
                      <a:srgbClr val="141464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AU" sz="1600" b="1" i="0" u="none" strike="noStrike" kern="1200" baseline="0" dirty="0">
                    <a:solidFill>
                      <a:srgbClr val="141464"/>
                    </a:solidFill>
                    <a:latin typeface="Optima"/>
                    <a:ea typeface="Optima"/>
                    <a:cs typeface="Optima"/>
                  </a:rPr>
                  <a:t>Age group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Optima" pitchFamily="34" charset="0"/>
              </a:defRPr>
            </a:pPr>
            <a:endParaRPr lang="en-US"/>
          </a:p>
        </c:txPr>
        <c:crossAx val="-2081633928"/>
        <c:crosses val="autoZero"/>
        <c:auto val="1"/>
        <c:lblAlgn val="ctr"/>
        <c:lblOffset val="100"/>
        <c:noMultiLvlLbl val="0"/>
      </c:catAx>
      <c:valAx>
        <c:axId val="-2081633928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0" sourceLinked="1"/>
        <c:majorTickMark val="out"/>
        <c:minorTickMark val="none"/>
        <c:tickLblPos val="nextTo"/>
        <c:crossAx val="-2081639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3923393974631"/>
          <c:y val="0.0418994413407821"/>
          <c:w val="0.774587915566876"/>
          <c:h val="0.7262569832402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0.0</c:v>
                </c:pt>
                <c:pt idx="1">
                  <c:v>2.573557147646721</c:v>
                </c:pt>
                <c:pt idx="2">
                  <c:v>6.563475518059754</c:v>
                </c:pt>
                <c:pt idx="3">
                  <c:v>4.91088770246418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0.839353447778585</c:v>
                </c:pt>
                <c:pt idx="1">
                  <c:v>5.450227372201562</c:v>
                </c:pt>
                <c:pt idx="2">
                  <c:v>1.691029922430932</c:v>
                </c:pt>
                <c:pt idx="3">
                  <c:v>0.0</c:v>
                </c:pt>
                <c:pt idx="4">
                  <c:v>2.456273973155396</c:v>
                </c:pt>
                <c:pt idx="5">
                  <c:v>0.0</c:v>
                </c:pt>
                <c:pt idx="6">
                  <c:v>4.348260809579743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1582216"/>
        <c:axId val="-2081576024"/>
      </c:barChart>
      <c:catAx>
        <c:axId val="-2081582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>
                    <a:latin typeface="Optima"/>
                  </a:rPr>
                  <a:t>Age group</a:t>
                </a:r>
              </a:p>
            </c:rich>
          </c:tx>
          <c:layout>
            <c:manualLayout>
              <c:xMode val="edge"/>
              <c:yMode val="edge"/>
              <c:x val="0.469230688512204"/>
              <c:y val="0.832292311775635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576024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1576024"/>
        <c:scaling>
          <c:orientation val="minMax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0.0102564102564103"/>
              <c:y val="0.0474860335195531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582216"/>
        <c:crosses val="autoZero"/>
        <c:crossBetween val="between"/>
        <c:majorUnit val="2.0"/>
        <c:minorUnit val="1.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.0"/>
          <c:y val="0.913407821229049"/>
          <c:w val="0.99377696861901"/>
          <c:h val="0.0893854748603352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400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67997877459464"/>
          <c:y val="0.0392670157068063"/>
          <c:w val="0.863030529610043"/>
          <c:h val="0.7513089005235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4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0.0472009840083538</c:v>
                </c:pt>
                <c:pt idx="1">
                  <c:v>0.568734314485336</c:v>
                </c:pt>
                <c:pt idx="2">
                  <c:v>1.516347499779523</c:v>
                </c:pt>
                <c:pt idx="3">
                  <c:v>2.236614945904592</c:v>
                </c:pt>
                <c:pt idx="4">
                  <c:v>2.071460868647695</c:v>
                </c:pt>
                <c:pt idx="5">
                  <c:v>1.05160078878472</c:v>
                </c:pt>
                <c:pt idx="6">
                  <c:v>0.560568805429744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48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0.049809319961324</c:v>
                </c:pt>
                <c:pt idx="1">
                  <c:v>0.150620647439841</c:v>
                </c:pt>
                <c:pt idx="2">
                  <c:v>0.187930713704471</c:v>
                </c:pt>
                <c:pt idx="3">
                  <c:v>0.897458564017578</c:v>
                </c:pt>
                <c:pt idx="4">
                  <c:v>0.701000167921404</c:v>
                </c:pt>
                <c:pt idx="5">
                  <c:v>0.137149923106896</c:v>
                </c:pt>
                <c:pt idx="6">
                  <c:v>0.083608338577318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1542696"/>
        <c:axId val="-2081536504"/>
      </c:barChart>
      <c:catAx>
        <c:axId val="-2081542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>
                    <a:latin typeface="Optima"/>
                  </a:rPr>
                  <a:t>Age group</a:t>
                </a:r>
              </a:p>
            </c:rich>
          </c:tx>
          <c:layout>
            <c:manualLayout>
              <c:xMode val="edge"/>
              <c:yMode val="edge"/>
              <c:x val="0.450629107297798"/>
              <c:y val="0.871876303148235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9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536504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1536504"/>
        <c:scaling>
          <c:orientation val="minMax"/>
          <c:max val="8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1542696"/>
        <c:crosses val="autoZero"/>
        <c:crossBetween val="between"/>
        <c:majorUnit val="2.0"/>
        <c:minorUnit val="1.0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'Slide 32'!$C$3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'Slide 32'!$B$4:$B$8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32'!$C$4:$C$8</c:f>
              <c:numCache>
                <c:formatCode>General</c:formatCode>
                <c:ptCount val="5"/>
                <c:pt idx="0">
                  <c:v>0.0</c:v>
                </c:pt>
                <c:pt idx="1">
                  <c:v>1.405878516253972</c:v>
                </c:pt>
                <c:pt idx="2">
                  <c:v>0.937581565542677</c:v>
                </c:pt>
                <c:pt idx="3">
                  <c:v>4.117428553083649</c:v>
                </c:pt>
                <c:pt idx="4">
                  <c:v>4.444890665665314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'Slide 32'!$D$3</c:f>
              <c:strCache>
                <c:ptCount val="1"/>
                <c:pt idx="0">
                  <c:v>QLD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'Slide 32'!$B$4:$B$8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32'!$D$4:$D$8</c:f>
              <c:numCache>
                <c:formatCode>General</c:formatCode>
                <c:ptCount val="5"/>
                <c:pt idx="0">
                  <c:v>2.329779894979277</c:v>
                </c:pt>
                <c:pt idx="1">
                  <c:v>8.58253628994451</c:v>
                </c:pt>
                <c:pt idx="2">
                  <c:v>4.05732491177175</c:v>
                </c:pt>
                <c:pt idx="3">
                  <c:v>4.197733600995951</c:v>
                </c:pt>
                <c:pt idx="4">
                  <c:v>1.484625928949431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'Slide 32'!$E$3</c:f>
              <c:strCache>
                <c:ptCount val="1"/>
                <c:pt idx="0">
                  <c:v>SA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marker>
          <c:cat>
            <c:numRef>
              <c:f>'Slide 32'!$B$4:$B$8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32'!$E$4:$E$8</c:f>
              <c:numCache>
                <c:formatCode>General</c:formatCode>
                <c:ptCount val="5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5.57733570726864</c:v>
                </c:pt>
                <c:pt idx="4">
                  <c:v>0.0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'Slide 32'!$F$3</c:f>
              <c:strCache>
                <c:ptCount val="1"/>
                <c:pt idx="0">
                  <c:v>TAS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'Slide 32'!$B$4:$B$8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32'!$F$4:$F$8</c:f>
              <c:numCache>
                <c:formatCode>General</c:formatCode>
                <c:ptCount val="5"/>
                <c:pt idx="0">
                  <c:v>10.0663554835671</c:v>
                </c:pt>
                <c:pt idx="1">
                  <c:v>0.0</c:v>
                </c:pt>
                <c:pt idx="2">
                  <c:v>5.426294429898754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'Slide 32'!$G$3</c:f>
              <c:strCache>
                <c:ptCount val="1"/>
                <c:pt idx="0">
                  <c:v>WA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'Slide 32'!$B$4:$B$8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32'!$G$4:$G$8</c:f>
              <c:numCache>
                <c:formatCode>General</c:formatCode>
                <c:ptCount val="5"/>
                <c:pt idx="0">
                  <c:v>0.0</c:v>
                </c:pt>
                <c:pt idx="1">
                  <c:v>2.072533619485469</c:v>
                </c:pt>
                <c:pt idx="2">
                  <c:v>0.698926294914282</c:v>
                </c:pt>
                <c:pt idx="3">
                  <c:v>2.194100262149594</c:v>
                </c:pt>
                <c:pt idx="4">
                  <c:v>5.763390824060353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'Slide 32'!$H$3</c:f>
              <c:strCache>
                <c:ptCount val="1"/>
                <c:pt idx="0">
                  <c:v>NSW</c:v>
                </c:pt>
              </c:strCache>
            </c:strRef>
          </c:tx>
          <c:spPr>
            <a:ln w="15875"/>
          </c:spPr>
          <c:marker>
            <c:symbol val="circle"/>
            <c:size val="11"/>
          </c:marker>
          <c:cat>
            <c:numRef>
              <c:f>'Slide 32'!$B$4:$B$8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32'!$H$4:$H$8</c:f>
              <c:numCache>
                <c:formatCode>General</c:formatCode>
                <c:ptCount val="5"/>
                <c:pt idx="0">
                  <c:v>2.386327908298119</c:v>
                </c:pt>
                <c:pt idx="1">
                  <c:v>1.114772652531308</c:v>
                </c:pt>
                <c:pt idx="2">
                  <c:v>1.494988707292147</c:v>
                </c:pt>
                <c:pt idx="3">
                  <c:v>0.999778532104764</c:v>
                </c:pt>
                <c:pt idx="4">
                  <c:v>1.071734252111096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'Slide 32'!$I$3</c:f>
              <c:strCache>
                <c:ptCount val="1"/>
                <c:pt idx="0">
                  <c:v>VIC</c:v>
                </c:pt>
              </c:strCache>
            </c:strRef>
          </c:tx>
          <c:spPr>
            <a:ln w="15875"/>
          </c:spPr>
          <c:marker>
            <c:symbol val="plus"/>
            <c:size val="11"/>
          </c:marker>
          <c:cat>
            <c:numRef>
              <c:f>'Slide 32'!$B$4:$B$8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32'!$I$4:$I$8</c:f>
              <c:numCache>
                <c:formatCode>General</c:formatCode>
                <c:ptCount val="5"/>
                <c:pt idx="0">
                  <c:v>7.831750674435665</c:v>
                </c:pt>
                <c:pt idx="1">
                  <c:v>10.02985994860682</c:v>
                </c:pt>
                <c:pt idx="2">
                  <c:v>2.495567378825306</c:v>
                </c:pt>
                <c:pt idx="3">
                  <c:v>7.522122640553657</c:v>
                </c:pt>
                <c:pt idx="4">
                  <c:v>0.0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'Slide 32'!$J$3</c:f>
              <c:strCache>
                <c:ptCount val="1"/>
                <c:pt idx="0">
                  <c:v>ACT</c:v>
                </c:pt>
              </c:strCache>
            </c:strRef>
          </c:tx>
          <c:spPr>
            <a:ln w="15875"/>
          </c:spPr>
          <c:marker>
            <c:symbol val="triangle"/>
            <c:size val="11"/>
          </c:marker>
          <c:cat>
            <c:numRef>
              <c:f>'Slide 32'!$B$4:$B$8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32'!$J$4:$J$8</c:f>
              <c:numCache>
                <c:formatCode>General</c:formatCode>
                <c:ptCount val="5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1442536"/>
        <c:axId val="-2082096552"/>
      </c:lineChart>
      <c:catAx>
        <c:axId val="-2081442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srgbClr val="141464"/>
                    </a:solidFill>
                    <a:latin typeface="Optima" pitchFamily="34" charset="0"/>
                    <a:ea typeface="+mn-ea"/>
                    <a:cs typeface="+mn-cs"/>
                  </a:defRPr>
                </a:pPr>
                <a:r>
                  <a:rPr lang="en-US" sz="1100" b="1" i="0" baseline="0" dirty="0" smtClean="0">
                    <a:effectLst/>
                    <a:latin typeface="Optima" pitchFamily="34" charset="0"/>
                  </a:rPr>
                  <a:t>Year of diagnosis</a:t>
                </a:r>
                <a:endParaRPr lang="en-AU" sz="1100" dirty="0" smtClean="0">
                  <a:effectLst/>
                  <a:latin typeface="Optima" pitchFamily="34" charset="0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srgbClr val="141464"/>
                    </a:solidFill>
                    <a:latin typeface="Optima" pitchFamily="34" charset="0"/>
                    <a:ea typeface="+mn-ea"/>
                    <a:cs typeface="+mn-cs"/>
                  </a:defRPr>
                </a:pPr>
                <a:endParaRPr lang="en-AU" sz="1100" dirty="0">
                  <a:latin typeface="Optima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sz="1400" b="1">
                <a:solidFill>
                  <a:srgbClr val="003399"/>
                </a:solidFill>
                <a:latin typeface="Optima" pitchFamily="34" charset="0"/>
              </a:defRPr>
            </a:pPr>
            <a:endParaRPr lang="en-US"/>
          </a:p>
        </c:txPr>
        <c:crossAx val="-2082096552"/>
        <c:crosses val="autoZero"/>
        <c:auto val="1"/>
        <c:lblAlgn val="ctr"/>
        <c:lblOffset val="100"/>
        <c:noMultiLvlLbl val="0"/>
      </c:catAx>
      <c:valAx>
        <c:axId val="-2082096552"/>
        <c:scaling>
          <c:orientation val="minMax"/>
          <c:max val="14.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sz="1400" b="1">
                <a:solidFill>
                  <a:srgbClr val="003399"/>
                </a:solidFill>
                <a:latin typeface="Optima" pitchFamily="34" charset="0"/>
              </a:defRPr>
            </a:pPr>
            <a:endParaRPr lang="en-US"/>
          </a:p>
        </c:txPr>
        <c:crossAx val="-2081442536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sz="1400" b="1">
              <a:solidFill>
                <a:srgbClr val="003399"/>
              </a:solidFill>
              <a:latin typeface="Optima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'Slide 32'!$C$5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'Slide 32'!$B$6:$B$10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32'!$C$6:$C$10</c:f>
              <c:numCache>
                <c:formatCode>General</c:formatCode>
                <c:ptCount val="5"/>
                <c:pt idx="0">
                  <c:v>2.149138969215694</c:v>
                </c:pt>
                <c:pt idx="1">
                  <c:v>1.644930461090554</c:v>
                </c:pt>
                <c:pt idx="2">
                  <c:v>1.519419028122923</c:v>
                </c:pt>
                <c:pt idx="3">
                  <c:v>0.559978218772826</c:v>
                </c:pt>
                <c:pt idx="4">
                  <c:v>1.089724276009099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'Slide 32'!$D$5</c:f>
              <c:strCache>
                <c:ptCount val="1"/>
                <c:pt idx="0">
                  <c:v>QLD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'Slide 32'!$B$6:$B$10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32'!$D$6:$D$10</c:f>
              <c:numCache>
                <c:formatCode>General</c:formatCode>
                <c:ptCount val="5"/>
                <c:pt idx="0">
                  <c:v>1.1998988167856</c:v>
                </c:pt>
                <c:pt idx="1">
                  <c:v>1.109692533880537</c:v>
                </c:pt>
                <c:pt idx="2">
                  <c:v>0.863270063539834</c:v>
                </c:pt>
                <c:pt idx="3">
                  <c:v>1.05659630224501</c:v>
                </c:pt>
                <c:pt idx="4">
                  <c:v>0.922875348136615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'Slide 32'!$E$5</c:f>
              <c:strCache>
                <c:ptCount val="1"/>
                <c:pt idx="0">
                  <c:v>SA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marker>
          <c:cat>
            <c:numRef>
              <c:f>'Slide 32'!$B$6:$B$10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32'!$E$6:$E$10</c:f>
              <c:numCache>
                <c:formatCode>General</c:formatCode>
                <c:ptCount val="5"/>
                <c:pt idx="0">
                  <c:v>0.642771305710499</c:v>
                </c:pt>
                <c:pt idx="1">
                  <c:v>1.320565553675874</c:v>
                </c:pt>
                <c:pt idx="2">
                  <c:v>0.608175011199482</c:v>
                </c:pt>
                <c:pt idx="3">
                  <c:v>0.879183897936214</c:v>
                </c:pt>
                <c:pt idx="4">
                  <c:v>0.429611781399934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'Slide 32'!$F$5</c:f>
              <c:strCache>
                <c:ptCount val="1"/>
                <c:pt idx="0">
                  <c:v>TAS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'Slide 32'!$B$6:$B$10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32'!$F$6:$F$10</c:f>
              <c:numCache>
                <c:formatCode>General</c:formatCode>
                <c:ptCount val="5"/>
                <c:pt idx="0">
                  <c:v>2.962014488584803</c:v>
                </c:pt>
                <c:pt idx="1">
                  <c:v>1.430005569801415</c:v>
                </c:pt>
                <c:pt idx="2">
                  <c:v>3.114708453195028</c:v>
                </c:pt>
                <c:pt idx="3">
                  <c:v>2.351152234028275</c:v>
                </c:pt>
                <c:pt idx="4">
                  <c:v>0.705780400710583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'Slide 32'!$G$5</c:f>
              <c:strCache>
                <c:ptCount val="1"/>
                <c:pt idx="0">
                  <c:v>WA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'Slide 32'!$B$6:$B$10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32'!$G$6:$G$10</c:f>
              <c:numCache>
                <c:formatCode>General</c:formatCode>
                <c:ptCount val="5"/>
                <c:pt idx="0">
                  <c:v>1.75875077536284</c:v>
                </c:pt>
                <c:pt idx="1">
                  <c:v>1.332287951827453</c:v>
                </c:pt>
                <c:pt idx="2">
                  <c:v>0.731280364827509</c:v>
                </c:pt>
                <c:pt idx="3">
                  <c:v>0.95345869465536</c:v>
                </c:pt>
                <c:pt idx="4">
                  <c:v>1.448694023349722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'Slide 32'!$H$5</c:f>
              <c:strCache>
                <c:ptCount val="1"/>
                <c:pt idx="0">
                  <c:v>NSW</c:v>
                </c:pt>
              </c:strCache>
            </c:strRef>
          </c:tx>
          <c:spPr>
            <a:ln w="15875"/>
          </c:spPr>
          <c:marker>
            <c:symbol val="circle"/>
            <c:size val="11"/>
          </c:marker>
          <c:cat>
            <c:numRef>
              <c:f>'Slide 32'!$B$6:$B$10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32'!$H$6:$H$10</c:f>
              <c:numCache>
                <c:formatCode>General</c:formatCode>
                <c:ptCount val="5"/>
                <c:pt idx="0">
                  <c:v>0.467335851550117</c:v>
                </c:pt>
                <c:pt idx="1">
                  <c:v>0.476635736124088</c:v>
                </c:pt>
                <c:pt idx="2">
                  <c:v>0.38740873301996</c:v>
                </c:pt>
                <c:pt idx="3">
                  <c:v>0.801611437195187</c:v>
                </c:pt>
                <c:pt idx="4">
                  <c:v>0.436448528595486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'Slide 32'!$I$5</c:f>
              <c:strCache>
                <c:ptCount val="1"/>
                <c:pt idx="0">
                  <c:v>VIC</c:v>
                </c:pt>
              </c:strCache>
            </c:strRef>
          </c:tx>
          <c:cat>
            <c:numRef>
              <c:f>'Slide 32'!$B$6:$B$10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32'!$I$6:$I$10</c:f>
              <c:numCache>
                <c:formatCode>General</c:formatCode>
                <c:ptCount val="5"/>
                <c:pt idx="0">
                  <c:v>1.625216951474098</c:v>
                </c:pt>
                <c:pt idx="1">
                  <c:v>1.184246233948388</c:v>
                </c:pt>
                <c:pt idx="2">
                  <c:v>1.258059971775725</c:v>
                </c:pt>
                <c:pt idx="3">
                  <c:v>0.918864953407288</c:v>
                </c:pt>
                <c:pt idx="4">
                  <c:v>0.587582580470227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'Slide 32'!$J$5</c:f>
              <c:strCache>
                <c:ptCount val="1"/>
                <c:pt idx="0">
                  <c:v>ACT</c:v>
                </c:pt>
              </c:strCache>
            </c:strRef>
          </c:tx>
          <c:spPr>
            <a:ln w="15875"/>
          </c:spPr>
          <c:marker>
            <c:symbol val="triangle"/>
            <c:size val="11"/>
          </c:marker>
          <c:cat>
            <c:numRef>
              <c:f>'Slide 32'!$B$6:$B$10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'Slide 32'!$J$6:$J$10</c:f>
              <c:numCache>
                <c:formatCode>General</c:formatCode>
                <c:ptCount val="5"/>
                <c:pt idx="0">
                  <c:v>1.336913835176302</c:v>
                </c:pt>
                <c:pt idx="1">
                  <c:v>0.683716733978357</c:v>
                </c:pt>
                <c:pt idx="2">
                  <c:v>0.48023615637352</c:v>
                </c:pt>
                <c:pt idx="3">
                  <c:v>0.488985922590481</c:v>
                </c:pt>
                <c:pt idx="4">
                  <c:v>1.05673611370952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2142584"/>
        <c:axId val="-2082149464"/>
      </c:lineChart>
      <c:catAx>
        <c:axId val="-2082142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srgbClr val="141464"/>
                    </a:solidFill>
                    <a:latin typeface="Optima" pitchFamily="34" charset="0"/>
                    <a:ea typeface="+mn-ea"/>
                    <a:cs typeface="+mn-cs"/>
                  </a:defRPr>
                </a:pPr>
                <a:r>
                  <a:rPr lang="en-US" sz="1100" b="1" i="0" baseline="0" dirty="0" smtClean="0">
                    <a:effectLst/>
                    <a:latin typeface="Optima" pitchFamily="34" charset="0"/>
                  </a:rPr>
                  <a:t>Year of diagnosis</a:t>
                </a:r>
                <a:endParaRPr lang="en-AU" sz="1100" dirty="0" smtClean="0">
                  <a:effectLst/>
                  <a:latin typeface="Optima" pitchFamily="34" charset="0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srgbClr val="141464"/>
                    </a:solidFill>
                    <a:latin typeface="Optima" pitchFamily="34" charset="0"/>
                    <a:ea typeface="+mn-ea"/>
                    <a:cs typeface="+mn-cs"/>
                  </a:defRPr>
                </a:pPr>
                <a:endParaRPr lang="en-AU" sz="1100" dirty="0">
                  <a:latin typeface="Optima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sz="1400" b="1">
                <a:solidFill>
                  <a:srgbClr val="003399"/>
                </a:solidFill>
                <a:latin typeface="Optima" pitchFamily="34" charset="0"/>
              </a:defRPr>
            </a:pPr>
            <a:endParaRPr lang="en-US"/>
          </a:p>
        </c:txPr>
        <c:crossAx val="-2082149464"/>
        <c:crosses val="autoZero"/>
        <c:auto val="1"/>
        <c:lblAlgn val="ctr"/>
        <c:lblOffset val="100"/>
        <c:noMultiLvlLbl val="0"/>
      </c:catAx>
      <c:valAx>
        <c:axId val="-2082149464"/>
        <c:scaling>
          <c:orientation val="minMax"/>
          <c:max val="14.0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-2082142584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sz="1400">
              <a:solidFill>
                <a:srgbClr val="003399"/>
              </a:solidFill>
              <a:latin typeface="Optima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34'!$A$6</c:f>
              <c:strCache>
                <c:ptCount val="1"/>
                <c:pt idx="0">
                  <c:v>15-19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34'!$B$5:$F$5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34'!$B$6:$F$6</c:f>
              <c:numCache>
                <c:formatCode>General</c:formatCode>
                <c:ptCount val="5"/>
                <c:pt idx="0">
                  <c:v>2.906723250879283</c:v>
                </c:pt>
                <c:pt idx="1">
                  <c:v>4.232445930503238</c:v>
                </c:pt>
                <c:pt idx="2">
                  <c:v>4.123031252576889</c:v>
                </c:pt>
                <c:pt idx="3">
                  <c:v>1.603179159759701</c:v>
                </c:pt>
                <c:pt idx="4">
                  <c:v>3.933735485188893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34'!$A$7</c:f>
              <c:strCache>
                <c:ptCount val="1"/>
                <c:pt idx="0">
                  <c:v>20-29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'Figure 34'!$B$5:$F$5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34'!$B$7:$F$7</c:f>
              <c:numCache>
                <c:formatCode>General</c:formatCode>
                <c:ptCount val="5"/>
                <c:pt idx="0">
                  <c:v>3.905029678225554</c:v>
                </c:pt>
                <c:pt idx="1">
                  <c:v>4.670627358666816</c:v>
                </c:pt>
                <c:pt idx="2">
                  <c:v>4.48329970858552</c:v>
                </c:pt>
                <c:pt idx="3">
                  <c:v>8.132795946331148</c:v>
                </c:pt>
                <c:pt idx="4">
                  <c:v>4.163929547357471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34'!$A$8</c:f>
              <c:strCache>
                <c:ptCount val="1"/>
                <c:pt idx="0">
                  <c:v>30-39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cat>
            <c:numRef>
              <c:f>'Figure 34'!$B$5:$F$5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34'!$B$8:$F$8</c:f>
              <c:numCache>
                <c:formatCode>General</c:formatCode>
                <c:ptCount val="5"/>
                <c:pt idx="0">
                  <c:v>6.042953312142711</c:v>
                </c:pt>
                <c:pt idx="1">
                  <c:v>9.726207265476818</c:v>
                </c:pt>
                <c:pt idx="2">
                  <c:v>7.323146023531708</c:v>
                </c:pt>
                <c:pt idx="3">
                  <c:v>7.069152562507734</c:v>
                </c:pt>
                <c:pt idx="4">
                  <c:v>2.408996949045454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34'!$A$9</c:f>
              <c:strCache>
                <c:ptCount val="1"/>
                <c:pt idx="0">
                  <c:v>40-49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'Figure 34'!$B$5:$F$5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34'!$B$9:$F$9</c:f>
              <c:numCache>
                <c:formatCode>General</c:formatCode>
                <c:ptCount val="5"/>
                <c:pt idx="0">
                  <c:v>4.246044102244742</c:v>
                </c:pt>
                <c:pt idx="1">
                  <c:v>6.879755631079981</c:v>
                </c:pt>
                <c:pt idx="2">
                  <c:v>1.339172123793072</c:v>
                </c:pt>
                <c:pt idx="3">
                  <c:v>6.093658344512896</c:v>
                </c:pt>
                <c:pt idx="4">
                  <c:v>1.277936161441223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34'!$A$10</c:f>
              <c:strCache>
                <c:ptCount val="1"/>
                <c:pt idx="0">
                  <c:v>50-59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'Figure 34'!$B$5:$F$5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34'!$B$10:$F$10</c:f>
              <c:numCache>
                <c:formatCode>General</c:formatCode>
                <c:ptCount val="5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7380504"/>
        <c:axId val="-2068938296"/>
      </c:lineChart>
      <c:catAx>
        <c:axId val="-2067380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 dirty="0" smtClean="0"/>
                  <a:t>Year</a:t>
                </a: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algn="ctr" rtl="0">
              <a:defRPr/>
            </a:pPr>
            <a:endParaRPr lang="en-US"/>
          </a:p>
        </c:txPr>
        <c:crossAx val="-2068938296"/>
        <c:crosses val="autoZero"/>
        <c:auto val="1"/>
        <c:lblAlgn val="ctr"/>
        <c:lblOffset val="100"/>
        <c:noMultiLvlLbl val="0"/>
      </c:catAx>
      <c:valAx>
        <c:axId val="-2068938296"/>
        <c:scaling>
          <c:orientation val="minMax"/>
          <c:max val="12.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200" b="1" i="0" u="none" strike="noStrike" kern="1200" baseline="0">
                    <a:solidFill>
                      <a:srgbClr val="141464"/>
                    </a:solidFill>
                    <a:effectLst/>
                    <a:latin typeface="Optima" pitchFamily="34" charset="0"/>
                    <a:ea typeface="+mn-ea"/>
                    <a:cs typeface="+mn-cs"/>
                  </a:defRPr>
                </a:pPr>
                <a:r>
                  <a:rPr lang="en-US" sz="1600" b="1" i="0" baseline="0" dirty="0" smtClean="0">
                    <a:effectLst/>
                  </a:rPr>
                  <a:t>Age specific rate per 100 000</a:t>
                </a:r>
                <a:endParaRPr lang="en-AU" sz="1600" dirty="0" smtClean="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200" b="1" i="0" u="none" strike="noStrike" kern="1200" baseline="0">
                    <a:solidFill>
                      <a:srgbClr val="141464"/>
                    </a:solidFill>
                    <a:effectLst/>
                    <a:latin typeface="Optima" pitchFamily="34" charset="0"/>
                    <a:ea typeface="+mn-ea"/>
                    <a:cs typeface="+mn-cs"/>
                  </a:defRPr>
                </a:pPr>
                <a:endParaRPr lang="en-AU" dirty="0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-2067380504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 algn="ctr">
            <a:defRPr lang="en-AU" sz="1200" b="1" i="0" u="none" strike="noStrike" kern="1200" baseline="0">
              <a:solidFill>
                <a:srgbClr val="141464"/>
              </a:solidFill>
              <a:effectLst/>
              <a:latin typeface="Optima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lang="en-AU" sz="1200" b="1" i="0" u="none" strike="noStrike" kern="1200" baseline="0">
          <a:solidFill>
            <a:srgbClr val="141464"/>
          </a:solidFill>
          <a:effectLst/>
          <a:latin typeface="Optima" pitchFamily="34" charset="0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2018303542438"/>
          <c:y val="0.0342222210245942"/>
          <c:w val="0.84518586051858"/>
          <c:h val="0.801957207280588"/>
        </c:manualLayout>
      </c:layout>
      <c:lineChart>
        <c:grouping val="standard"/>
        <c:varyColors val="0"/>
        <c:ser>
          <c:idx val="0"/>
          <c:order val="0"/>
          <c:tx>
            <c:strRef>
              <c:f>'Figure 34'!$A$7</c:f>
              <c:strCache>
                <c:ptCount val="1"/>
                <c:pt idx="0">
                  <c:v>15-19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34'!$B$6:$F$6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34'!$B$7:$F$7</c:f>
              <c:numCache>
                <c:formatCode>General</c:formatCode>
                <c:ptCount val="5"/>
                <c:pt idx="0">
                  <c:v>0.358824204845562</c:v>
                </c:pt>
                <c:pt idx="1">
                  <c:v>0.503974196521138</c:v>
                </c:pt>
                <c:pt idx="2">
                  <c:v>0.217308002946697</c:v>
                </c:pt>
                <c:pt idx="3">
                  <c:v>0.431974100906385</c:v>
                </c:pt>
                <c:pt idx="4">
                  <c:v>0.359801611148439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34'!$A$8</c:f>
              <c:strCache>
                <c:ptCount val="1"/>
                <c:pt idx="0">
                  <c:v>20-29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'Figure 34'!$B$6:$F$6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34'!$B$8:$F$8</c:f>
              <c:numCache>
                <c:formatCode>General</c:formatCode>
                <c:ptCount val="5"/>
                <c:pt idx="0">
                  <c:v>2.094477288830055</c:v>
                </c:pt>
                <c:pt idx="1">
                  <c:v>1.760234322392997</c:v>
                </c:pt>
                <c:pt idx="2">
                  <c:v>1.393486779452531</c:v>
                </c:pt>
                <c:pt idx="3">
                  <c:v>1.445279280579997</c:v>
                </c:pt>
                <c:pt idx="4">
                  <c:v>0.862857545054415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34'!$A$9</c:f>
              <c:strCache>
                <c:ptCount val="1"/>
                <c:pt idx="0">
                  <c:v>30-39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cat>
            <c:numRef>
              <c:f>'Figure 34'!$B$6:$F$6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34'!$B$9:$F$9</c:f>
              <c:numCache>
                <c:formatCode>General</c:formatCode>
                <c:ptCount val="5"/>
                <c:pt idx="0">
                  <c:v>2.602182363608946</c:v>
                </c:pt>
                <c:pt idx="1">
                  <c:v>1.591507714833648</c:v>
                </c:pt>
                <c:pt idx="2">
                  <c:v>2.014795868149116</c:v>
                </c:pt>
                <c:pt idx="3">
                  <c:v>1.671389508112788</c:v>
                </c:pt>
                <c:pt idx="4">
                  <c:v>1.568087612191068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34'!$A$10</c:f>
              <c:strCache>
                <c:ptCount val="1"/>
                <c:pt idx="0">
                  <c:v>40-49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'Figure 34'!$B$6:$F$6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34'!$B$10:$F$10</c:f>
              <c:numCache>
                <c:formatCode>General</c:formatCode>
                <c:ptCount val="5"/>
                <c:pt idx="0">
                  <c:v>1.502313562886846</c:v>
                </c:pt>
                <c:pt idx="1">
                  <c:v>1.358179403573735</c:v>
                </c:pt>
                <c:pt idx="2">
                  <c:v>1.11330935134013</c:v>
                </c:pt>
                <c:pt idx="3">
                  <c:v>1.688418096526556</c:v>
                </c:pt>
                <c:pt idx="4">
                  <c:v>1.380865063792755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34'!$A$11</c:f>
              <c:strCache>
                <c:ptCount val="1"/>
                <c:pt idx="0">
                  <c:v>50-59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'Figure 34'!$B$6:$F$6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34'!$B$11:$F$11</c:f>
              <c:numCache>
                <c:formatCode>General</c:formatCode>
                <c:ptCount val="5"/>
                <c:pt idx="0">
                  <c:v>0.898583271150123</c:v>
                </c:pt>
                <c:pt idx="1">
                  <c:v>1.102767652736996</c:v>
                </c:pt>
                <c:pt idx="2">
                  <c:v>0.863520262682864</c:v>
                </c:pt>
                <c:pt idx="3">
                  <c:v>1.050621507760374</c:v>
                </c:pt>
                <c:pt idx="4">
                  <c:v>0.589325239933372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2301384"/>
        <c:axId val="-2068967208"/>
      </c:lineChart>
      <c:catAx>
        <c:axId val="-2082301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 dirty="0" smtClean="0"/>
                  <a:t>Year</a:t>
                </a: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crossAx val="-2068967208"/>
        <c:crosses val="autoZero"/>
        <c:auto val="1"/>
        <c:lblAlgn val="ctr"/>
        <c:lblOffset val="100"/>
        <c:noMultiLvlLbl val="0"/>
      </c:catAx>
      <c:valAx>
        <c:axId val="-2068967208"/>
        <c:scaling>
          <c:orientation val="minMax"/>
          <c:max val="12.0"/>
        </c:scaling>
        <c:delete val="1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none"/>
        <c:tickLblPos val="nextTo"/>
        <c:crossAx val="-208230138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lang="en-AU" sz="1200" b="1" i="0" u="none" strike="noStrike" kern="1200" baseline="0">
          <a:solidFill>
            <a:srgbClr val="141464"/>
          </a:solidFill>
          <a:effectLst/>
          <a:latin typeface="Optima" pitchFamily="34" charset="0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5706546127697"/>
          <c:y val="0.0395010395010396"/>
          <c:w val="0.868203280334531"/>
          <c:h val="0.7442827442827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709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0.818979424822829</c:v>
                </c:pt>
                <c:pt idx="1">
                  <c:v>0.641055704062095</c:v>
                </c:pt>
                <c:pt idx="2">
                  <c:v>1.341889669266123</c:v>
                </c:pt>
                <c:pt idx="3">
                  <c:v>5.722209142873945</c:v>
                </c:pt>
                <c:pt idx="4">
                  <c:v>5.188476069111196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709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0.624054692038793</c:v>
                </c:pt>
                <c:pt idx="1">
                  <c:v>0.858619692012933</c:v>
                </c:pt>
                <c:pt idx="2">
                  <c:v>0.65139570468602</c:v>
                </c:pt>
                <c:pt idx="3">
                  <c:v>0.826528598331706</c:v>
                </c:pt>
                <c:pt idx="4">
                  <c:v>0.852656076137734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9667736"/>
        <c:axId val="-2069661544"/>
      </c:barChart>
      <c:catAx>
        <c:axId val="-2069667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72594397076736"/>
              <c:y val="0.881496881496882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42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696615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69661544"/>
        <c:scaling>
          <c:orientation val="minMax"/>
          <c:max val="8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 sz="1600" dirty="0">
                    <a:latin typeface="Optima" pitchFamily="34" charset="0"/>
                  </a:rPr>
                  <a:t>Rate per 100 </a:t>
                </a:r>
                <a:r>
                  <a:rPr lang="it-IT" sz="1600" dirty="0" smtClean="0">
                    <a:latin typeface="Optima" pitchFamily="34" charset="0"/>
                  </a:rPr>
                  <a:t>000 </a:t>
                </a:r>
                <a:endParaRPr lang="it-IT" sz="1600" dirty="0">
                  <a:latin typeface="Optima" pitchFamily="34" charset="0"/>
                </a:endParaRPr>
              </a:p>
            </c:rich>
          </c:tx>
          <c:layout>
            <c:manualLayout>
              <c:xMode val="edge"/>
              <c:yMode val="edge"/>
              <c:x val="0.00691911549535717"/>
              <c:y val="0.179672303478111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70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69667736"/>
        <c:crosses val="autoZero"/>
        <c:crossBetween val="between"/>
      </c:valAx>
      <c:spPr>
        <a:noFill/>
        <a:ln w="27417">
          <a:noFill/>
        </a:ln>
      </c:spPr>
    </c:plotArea>
    <c:legend>
      <c:legendPos val="r"/>
      <c:layout>
        <c:manualLayout>
          <c:xMode val="edge"/>
          <c:yMode val="edge"/>
          <c:x val="0.0"/>
          <c:y val="0.941787941787938"/>
          <c:w val="0.996434178436371"/>
          <c:h val="0.0602910602910603"/>
        </c:manualLayout>
      </c:layout>
      <c:overlay val="0"/>
      <c:spPr>
        <a:noFill/>
        <a:ln w="27417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2749564796348"/>
          <c:y val="0.0417827298050143"/>
          <c:w val="0.712122295108426"/>
          <c:h val="0.7270194986072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43.0</c:v>
                </c:pt>
                <c:pt idx="1">
                  <c:v>828.0</c:v>
                </c:pt>
                <c:pt idx="2">
                  <c:v>1078.0</c:v>
                </c:pt>
                <c:pt idx="3">
                  <c:v>316.0</c:v>
                </c:pt>
                <c:pt idx="4">
                  <c:v>92.0</c:v>
                </c:pt>
                <c:pt idx="5">
                  <c:v>31.0</c:v>
                </c:pt>
                <c:pt idx="6">
                  <c:v>4.0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276.0</c:v>
                </c:pt>
                <c:pt idx="1">
                  <c:v>1810.0</c:v>
                </c:pt>
                <c:pt idx="2">
                  <c:v>1784.0</c:v>
                </c:pt>
                <c:pt idx="3">
                  <c:v>407.0</c:v>
                </c:pt>
                <c:pt idx="4">
                  <c:v>103.0</c:v>
                </c:pt>
                <c:pt idx="5">
                  <c:v>27.0</c:v>
                </c:pt>
                <c:pt idx="6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3825080"/>
        <c:axId val="-2083818936"/>
      </c:barChart>
      <c:catAx>
        <c:axId val="-2083825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group</a:t>
                </a:r>
              </a:p>
            </c:rich>
          </c:tx>
          <c:layout>
            <c:manualLayout>
              <c:xMode val="edge"/>
              <c:yMode val="edge"/>
              <c:x val="0.492307692307696"/>
              <c:y val="0.852367688022284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818936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3818936"/>
        <c:scaling>
          <c:orientation val="minMax"/>
          <c:max val="1800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Number of </a:t>
                </a:r>
                <a:r>
                  <a:rPr lang="en-US" sz="1600" dirty="0" smtClean="0"/>
                  <a:t>notifications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0256410256410258"/>
              <c:y val="0.189415041782732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825080"/>
        <c:crosses val="autoZero"/>
        <c:crossBetween val="between"/>
        <c:majorUnit val="2000.0"/>
        <c:minorUnit val="100.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.0"/>
          <c:y val="0.913649025069638"/>
          <c:w val="1.0"/>
          <c:h val="0.0891364902506974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400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50060592773931"/>
          <c:y val="0.0521820817155823"/>
          <c:w val="0.868453105968331"/>
          <c:h val="0.75883575883575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- HCV Ab</c:v>
                </c:pt>
              </c:strCache>
            </c:strRef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2004.0</c:v>
                </c:pt>
                <c:pt idx="1">
                  <c:v>2007.0</c:v>
                </c:pt>
                <c:pt idx="2">
                  <c:v>2010.0</c:v>
                </c:pt>
                <c:pt idx="3">
                  <c:v>2013.0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35.3</c:v>
                </c:pt>
                <c:pt idx="1">
                  <c:v>37.0</c:v>
                </c:pt>
                <c:pt idx="2">
                  <c:v>16.7</c:v>
                </c:pt>
                <c:pt idx="3">
                  <c:v>22.2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 - HCV Ab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6"/>
              </a:solidFill>
              <a:ln>
                <a:noFill/>
                <a:prstDash val="solid"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2004.0</c:v>
                </c:pt>
                <c:pt idx="1">
                  <c:v>2007.0</c:v>
                </c:pt>
                <c:pt idx="2">
                  <c:v>2010.0</c:v>
                </c:pt>
                <c:pt idx="3">
                  <c:v>2013.0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32.5</c:v>
                </c:pt>
                <c:pt idx="1">
                  <c:v>31.3</c:v>
                </c:pt>
                <c:pt idx="2">
                  <c:v>22.5</c:v>
                </c:pt>
                <c:pt idx="3">
                  <c:v>22.3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Aboriginal and Torres Strait Islander - HBSAg</c:v>
                </c:pt>
              </c:strCache>
            </c:strRef>
          </c:tx>
          <c:spPr>
            <a:ln w="19050">
              <a:solidFill>
                <a:schemeClr val="accent1"/>
              </a:solidFill>
            </a:ln>
          </c:spPr>
          <c:marker>
            <c:symbol val="triangle"/>
            <c:size val="11"/>
            <c:spPr>
              <a:solidFill>
                <a:schemeClr val="tx2"/>
              </a:solidFill>
              <a:ln>
                <a:solidFill>
                  <a:schemeClr val="accent1"/>
                </a:solidFill>
              </a:ln>
              <a:effectLst/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2004.0</c:v>
                </c:pt>
                <c:pt idx="1">
                  <c:v>2007.0</c:v>
                </c:pt>
                <c:pt idx="2">
                  <c:v>2010.0</c:v>
                </c:pt>
                <c:pt idx="3">
                  <c:v>2013.0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5.1</c:v>
                </c:pt>
                <c:pt idx="1">
                  <c:v>4.5</c:v>
                </c:pt>
                <c:pt idx="2">
                  <c:v>3.1</c:v>
                </c:pt>
                <c:pt idx="3">
                  <c:v>4.2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- HBSAg</c:v>
                </c:pt>
              </c:strCache>
            </c:strRef>
          </c:tx>
          <c:spPr>
            <a:ln w="19050">
              <a:solidFill>
                <a:schemeClr val="accent6"/>
              </a:solidFill>
            </a:ln>
          </c:spPr>
          <c:marker>
            <c:symbol val="triangle"/>
            <c:size val="11"/>
            <c:spPr>
              <a:solidFill>
                <a:schemeClr val="accent6"/>
              </a:solidFill>
              <a:ln>
                <a:noFill/>
              </a:ln>
            </c:spPr>
          </c:marker>
          <c:cat>
            <c:numRef>
              <c:f>Sheet1!$B$1:$E$1</c:f>
              <c:numCache>
                <c:formatCode>General</c:formatCode>
                <c:ptCount val="4"/>
                <c:pt idx="0">
                  <c:v>2004.0</c:v>
                </c:pt>
                <c:pt idx="1">
                  <c:v>2007.0</c:v>
                </c:pt>
                <c:pt idx="2">
                  <c:v>2010.0</c:v>
                </c:pt>
                <c:pt idx="3">
                  <c:v>2013.0</c:v>
                </c:pt>
              </c:numCache>
            </c:numRef>
          </c:cat>
          <c:val>
            <c:numRef>
              <c:f>Sheet1!$B$5:$E$5</c:f>
              <c:numCache>
                <c:formatCode>General</c:formatCode>
                <c:ptCount val="4"/>
                <c:pt idx="0">
                  <c:v>2.4</c:v>
                </c:pt>
                <c:pt idx="1">
                  <c:v>1.9</c:v>
                </c:pt>
                <c:pt idx="2">
                  <c:v>1.7</c:v>
                </c:pt>
                <c:pt idx="3">
                  <c:v>2.7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9616392"/>
        <c:axId val="-2069608296"/>
      </c:lineChart>
      <c:catAx>
        <c:axId val="-20696163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Year</a:t>
                </a:r>
              </a:p>
            </c:rich>
          </c:tx>
          <c:layout>
            <c:manualLayout>
              <c:xMode val="edge"/>
              <c:yMode val="edge"/>
              <c:x val="0.490864799025581"/>
              <c:y val="0.877338877338884"/>
            </c:manualLayout>
          </c:layout>
          <c:overlay val="0"/>
          <c:spPr>
            <a:noFill/>
            <a:ln w="26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37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Optima" pitchFamily="34" charset="0"/>
                <a:ea typeface="Optima"/>
                <a:cs typeface="Optima"/>
              </a:defRPr>
            </a:pPr>
            <a:endParaRPr lang="en-US"/>
          </a:p>
        </c:txPr>
        <c:crossAx val="-2069608296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69608296"/>
        <c:scaling>
          <c:orientation val="minMax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47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 smtClean="0">
                    <a:latin typeface="Optima"/>
                  </a:rPr>
                  <a:t>Prevalence</a:t>
                </a:r>
                <a:r>
                  <a:rPr lang="en-US" sz="1600" baseline="0" dirty="0" smtClean="0">
                    <a:latin typeface="Optima"/>
                  </a:rPr>
                  <a:t> (%)</a:t>
                </a:r>
                <a:endParaRPr lang="en-US" sz="1600" dirty="0">
                  <a:latin typeface="Optima"/>
                </a:endParaRPr>
              </a:p>
            </c:rich>
          </c:tx>
          <c:layout>
            <c:manualLayout>
              <c:xMode val="edge"/>
              <c:yMode val="edge"/>
              <c:x val="0.0"/>
              <c:y val="0.292392799072425"/>
            </c:manualLayout>
          </c:layout>
          <c:overlay val="0"/>
          <c:spPr>
            <a:noFill/>
            <a:ln w="26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33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1" b="1" i="0" u="none" strike="noStrike" baseline="0">
                <a:solidFill>
                  <a:schemeClr val="tx1"/>
                </a:solidFill>
                <a:latin typeface="Optima" pitchFamily="34" charset="0"/>
                <a:ea typeface="Optima"/>
                <a:cs typeface="Optima"/>
              </a:defRPr>
            </a:pPr>
            <a:endParaRPr lang="en-US"/>
          </a:p>
        </c:txPr>
        <c:crossAx val="-2069616392"/>
        <c:crosses val="autoZero"/>
        <c:crossBetween val="midCat"/>
        <c:minorUnit val="0.2"/>
      </c:valAx>
      <c:spPr>
        <a:noFill/>
        <a:ln w="2667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Optima" pitchFamily="34" charset="0"/>
                <a:ea typeface="Optima"/>
                <a:cs typeface="Optima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Optima" pitchFamily="34" charset="0"/>
                <a:ea typeface="Optima"/>
                <a:cs typeface="Optima"/>
              </a:defRPr>
            </a:pPr>
            <a:endParaRPr lang="en-US"/>
          </a:p>
        </c:txPr>
      </c:legendEntry>
      <c:layout>
        <c:manualLayout>
          <c:xMode val="edge"/>
          <c:yMode val="edge"/>
          <c:x val="0.0"/>
          <c:y val="0.914374456062208"/>
          <c:w val="0.987939784789082"/>
          <c:h val="0.0856255439377921"/>
        </c:manualLayout>
      </c:layout>
      <c:overlay val="0"/>
      <c:spPr>
        <a:noFill/>
        <a:ln w="26674">
          <a:noFill/>
        </a:ln>
      </c:spPr>
      <c:txPr>
        <a:bodyPr/>
        <a:lstStyle/>
        <a:p>
          <a:pPr>
            <a:defRPr sz="12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9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 34'!$A$3</c:f>
              <c:strCache>
                <c:ptCount val="1"/>
                <c:pt idx="0">
                  <c:v>Aboriginal and Torres Strait Islander - 12 months</c:v>
                </c:pt>
              </c:strCache>
            </c:strRef>
          </c:tx>
          <c:spPr>
            <a:ln w="22225"/>
          </c:spPr>
          <c:marker>
            <c:symbol val="circle"/>
            <c:size val="11"/>
          </c:marker>
          <c:cat>
            <c:numRef>
              <c:f>'Fig 34'!$B$2:$D$2</c:f>
              <c:numCache>
                <c:formatCode>General</c:formatCode>
                <c:ptCount val="3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</c:numCache>
            </c:numRef>
          </c:cat>
          <c:val>
            <c:numRef>
              <c:f>'Fig 34'!$B$3:$D$3</c:f>
              <c:numCache>
                <c:formatCode>General</c:formatCode>
                <c:ptCount val="3"/>
                <c:pt idx="0">
                  <c:v>85.5</c:v>
                </c:pt>
                <c:pt idx="1">
                  <c:v>85.3</c:v>
                </c:pt>
                <c:pt idx="2">
                  <c:v>85.6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 34'!$A$4</c:f>
              <c:strCache>
                <c:ptCount val="1"/>
                <c:pt idx="0">
                  <c:v>Aboriginal and Torres Strait Islander - 24 months</c:v>
                </c:pt>
              </c:strCache>
            </c:strRef>
          </c:tx>
          <c:spPr>
            <a:ln w="25400">
              <a:solidFill>
                <a:schemeClr val="tx2"/>
              </a:solidFill>
            </a:ln>
          </c:spPr>
          <c:marker>
            <c:symbol val="square"/>
            <c:size val="11"/>
            <c:spPr>
              <a:solidFill>
                <a:schemeClr val="accent1"/>
              </a:solidFill>
              <a:ln>
                <a:noFill/>
              </a:ln>
            </c:spPr>
          </c:marker>
          <c:cat>
            <c:numRef>
              <c:f>'Fig 34'!$B$2:$D$2</c:f>
              <c:numCache>
                <c:formatCode>General</c:formatCode>
                <c:ptCount val="3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</c:numCache>
            </c:numRef>
          </c:cat>
          <c:val>
            <c:numRef>
              <c:f>'Fig 34'!$B$4:$D$4</c:f>
              <c:numCache>
                <c:formatCode>General</c:formatCode>
                <c:ptCount val="3"/>
                <c:pt idx="0">
                  <c:v>96.9</c:v>
                </c:pt>
                <c:pt idx="1">
                  <c:v>94.1</c:v>
                </c:pt>
                <c:pt idx="2">
                  <c:v>94.2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 34'!$A$5</c:f>
              <c:strCache>
                <c:ptCount val="1"/>
                <c:pt idx="0">
                  <c:v>Non-Indigenous - 12 months</c:v>
                </c:pt>
              </c:strCache>
            </c:strRef>
          </c:tx>
          <c:spPr>
            <a:ln w="22225">
              <a:solidFill>
                <a:schemeClr val="accent2"/>
              </a:solidFill>
            </a:ln>
          </c:spPr>
          <c:marker>
            <c:symbol val="circle"/>
            <c:size val="11"/>
            <c:spPr>
              <a:solidFill>
                <a:schemeClr val="accent2"/>
              </a:solidFill>
              <a:ln>
                <a:noFill/>
              </a:ln>
            </c:spPr>
          </c:marker>
          <c:cat>
            <c:numRef>
              <c:f>'Fig 34'!$B$2:$D$2</c:f>
              <c:numCache>
                <c:formatCode>General</c:formatCode>
                <c:ptCount val="3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</c:numCache>
            </c:numRef>
          </c:cat>
          <c:val>
            <c:numRef>
              <c:f>'Fig 34'!$B$5:$D$5</c:f>
              <c:numCache>
                <c:formatCode>General</c:formatCode>
                <c:ptCount val="3"/>
                <c:pt idx="0">
                  <c:v>92.1</c:v>
                </c:pt>
                <c:pt idx="1">
                  <c:v>92.0</c:v>
                </c:pt>
                <c:pt idx="2">
                  <c:v>92.1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 34'!$A$6</c:f>
              <c:strCache>
                <c:ptCount val="1"/>
                <c:pt idx="0">
                  <c:v>Non-Indigenous - 24 months</c:v>
                </c:pt>
              </c:strCache>
            </c:strRef>
          </c:tx>
          <c:spPr>
            <a:ln w="22225">
              <a:solidFill>
                <a:schemeClr val="accent2"/>
              </a:solidFill>
            </a:ln>
          </c:spPr>
          <c:marker>
            <c:symbol val="square"/>
            <c:size val="11"/>
            <c:spPr>
              <a:solidFill>
                <a:schemeClr val="accent2"/>
              </a:solidFill>
              <a:ln>
                <a:noFill/>
              </a:ln>
            </c:spPr>
          </c:marker>
          <c:cat>
            <c:numRef>
              <c:f>'Fig 34'!$B$2:$D$2</c:f>
              <c:numCache>
                <c:formatCode>General</c:formatCode>
                <c:ptCount val="3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</c:numCache>
            </c:numRef>
          </c:cat>
          <c:val>
            <c:numRef>
              <c:f>'Fig 34'!$B$6:$D$6</c:f>
              <c:numCache>
                <c:formatCode>General</c:formatCode>
                <c:ptCount val="3"/>
                <c:pt idx="0">
                  <c:v>95.4</c:v>
                </c:pt>
                <c:pt idx="1">
                  <c:v>94.0</c:v>
                </c:pt>
                <c:pt idx="2">
                  <c:v>94.2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9009112"/>
        <c:axId val="-2069158216"/>
      </c:lineChart>
      <c:catAx>
        <c:axId val="-2069009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Optima"/>
                  </a:defRPr>
                </a:pPr>
                <a:r>
                  <a:rPr lang="en-AU" sz="1400" dirty="0" smtClean="0">
                    <a:latin typeface="Optima"/>
                  </a:rPr>
                  <a:t>Year</a:t>
                </a:r>
                <a:endParaRPr lang="en-AU" sz="1400" dirty="0">
                  <a:latin typeface="Optima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AU" sz="1400" b="1" i="0" u="none" strike="noStrike" kern="1200" baseline="0">
                <a:solidFill>
                  <a:srgbClr val="141464"/>
                </a:solidFill>
                <a:effectLst/>
                <a:latin typeface="Optima" pitchFamily="34" charset="0"/>
                <a:ea typeface="+mn-ea"/>
                <a:cs typeface="+mn-cs"/>
              </a:defRPr>
            </a:pPr>
            <a:endParaRPr lang="en-US"/>
          </a:p>
        </c:txPr>
        <c:crossAx val="-2069158216"/>
        <c:crosses val="autoZero"/>
        <c:auto val="1"/>
        <c:lblAlgn val="ctr"/>
        <c:lblOffset val="100"/>
        <c:noMultiLvlLbl val="0"/>
      </c:catAx>
      <c:valAx>
        <c:axId val="-2069158216"/>
        <c:scaling>
          <c:orientation val="minMax"/>
          <c:max val="98.0"/>
          <c:min val="78.0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Optima"/>
                    <a:ea typeface="+mn-ea"/>
                    <a:cs typeface="+mn-cs"/>
                  </a:defRPr>
                </a:pPr>
                <a:r>
                  <a:rPr lang="en-US" sz="1600" b="1" i="0" baseline="0" dirty="0" smtClean="0">
                    <a:effectLst/>
                    <a:latin typeface="Optima"/>
                  </a:rPr>
                  <a:t>Hepatitis B vaccination coverage (%)</a:t>
                </a:r>
                <a:endParaRPr lang="en-AU" sz="1600" dirty="0" smtClean="0">
                  <a:effectLst/>
                  <a:latin typeface="Optima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rgbClr val="141464"/>
                    </a:solidFill>
                    <a:latin typeface="Optima"/>
                    <a:ea typeface="+mn-ea"/>
                    <a:cs typeface="+mn-cs"/>
                  </a:defRPr>
                </a:pPr>
                <a:endParaRPr lang="en-AU" dirty="0">
                  <a:latin typeface="Optima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AU" sz="1400" b="1" i="0" u="none" strike="noStrike" kern="1200" baseline="0">
                <a:solidFill>
                  <a:srgbClr val="141464"/>
                </a:solidFill>
                <a:effectLst/>
                <a:latin typeface="Optima" pitchFamily="34" charset="0"/>
                <a:ea typeface="+mn-ea"/>
                <a:cs typeface="+mn-cs"/>
              </a:defRPr>
            </a:pPr>
            <a:endParaRPr lang="en-US"/>
          </a:p>
        </c:txPr>
        <c:crossAx val="-2069009112"/>
        <c:crosses val="autoZero"/>
        <c:crossBetween val="midCat"/>
        <c:majorUnit val="2.0"/>
      </c:valAx>
    </c:plotArea>
    <c:legend>
      <c:legendPos val="b"/>
      <c:layout/>
      <c:overlay val="0"/>
      <c:txPr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lang="en-AU" sz="1200" b="1" i="0" u="none" strike="noStrike" kern="1200" baseline="0">
              <a:solidFill>
                <a:srgbClr val="141464"/>
              </a:solidFill>
              <a:effectLst/>
              <a:latin typeface="Optima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38'!$A$5</c:f>
              <c:strCache>
                <c:ptCount val="1"/>
                <c:pt idx="0">
                  <c:v>Aboriginal and Torres Strait Islander </c:v>
                </c:pt>
              </c:strCache>
            </c:strRef>
          </c:tx>
          <c:spPr>
            <a:ln w="15875"/>
          </c:spPr>
          <c:marker>
            <c:symbol val="circle"/>
            <c:size val="11"/>
          </c:marker>
          <c:cat>
            <c:numRef>
              <c:f>'Figure 38'!$B$4:$F$4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38'!$B$5:$F$5</c:f>
              <c:numCache>
                <c:formatCode>General</c:formatCode>
                <c:ptCount val="5"/>
                <c:pt idx="0">
                  <c:v>109.5859711255202</c:v>
                </c:pt>
                <c:pt idx="1">
                  <c:v>115.499684527061</c:v>
                </c:pt>
                <c:pt idx="2">
                  <c:v>116.1215083025126</c:v>
                </c:pt>
                <c:pt idx="3">
                  <c:v>132.7471270116298</c:v>
                </c:pt>
                <c:pt idx="4">
                  <c:v>141.910711951017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38'!$A$6</c:f>
              <c:strCache>
                <c:ptCount val="1"/>
                <c:pt idx="0">
                  <c:v>Non-Indigenous </c:v>
                </c:pt>
              </c:strCache>
            </c:strRef>
          </c:tx>
          <c:spPr>
            <a:ln w="15875"/>
          </c:spPr>
          <c:marker>
            <c:symbol val="triangle"/>
            <c:size val="11"/>
          </c:marker>
          <c:cat>
            <c:numRef>
              <c:f>'Figure 38'!$B$4:$F$4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38'!$B$6:$F$6</c:f>
              <c:numCache>
                <c:formatCode>General</c:formatCode>
                <c:ptCount val="5"/>
                <c:pt idx="0">
                  <c:v>43.63424111594361</c:v>
                </c:pt>
                <c:pt idx="1">
                  <c:v>40.00890533557848</c:v>
                </c:pt>
                <c:pt idx="2">
                  <c:v>38.52653573100464</c:v>
                </c:pt>
                <c:pt idx="3">
                  <c:v>38.28572496267201</c:v>
                </c:pt>
                <c:pt idx="4">
                  <c:v>40.62666822608898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9029352"/>
        <c:axId val="-2069291912"/>
      </c:lineChart>
      <c:catAx>
        <c:axId val="-2069029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algn="ctr">
              <a:defRPr/>
            </a:pPr>
            <a:endParaRPr lang="en-US"/>
          </a:p>
        </c:txPr>
        <c:crossAx val="-2069291912"/>
        <c:crosses val="autoZero"/>
        <c:auto val="1"/>
        <c:lblAlgn val="ctr"/>
        <c:lblOffset val="100"/>
        <c:noMultiLvlLbl val="0"/>
      </c:catAx>
      <c:valAx>
        <c:axId val="-20692919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/>
                </a:pPr>
                <a:r>
                  <a:rPr lang="en-US" dirty="0"/>
                  <a:t>Age </a:t>
                </a:r>
                <a:r>
                  <a:rPr lang="en-US" dirty="0" err="1"/>
                  <a:t>standardised</a:t>
                </a:r>
                <a:r>
                  <a:rPr lang="en-US" dirty="0"/>
                  <a:t> rate per 100 000</a:t>
                </a:r>
                <a:endParaRPr lang="en-AU" dirty="0"/>
              </a:p>
              <a:p>
                <a:pPr algn="ctr" rtl="0">
                  <a:defRPr/>
                </a:pP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algn="ctr">
              <a:defRPr/>
            </a:pPr>
            <a:endParaRPr lang="en-US"/>
          </a:p>
        </c:txPr>
        <c:crossAx val="-2069029352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 algn="ctr" rtl="0">
        <a:defRPr lang="en-AU" sz="1600" b="1" i="0" u="none" strike="noStrike" kern="1200" baseline="0">
          <a:solidFill>
            <a:srgbClr val="141464"/>
          </a:solidFill>
          <a:latin typeface="Optima"/>
          <a:ea typeface="Optima"/>
          <a:cs typeface="Optima"/>
        </a:defRPr>
      </a:pPr>
      <a:endParaRPr lang="en-US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533496270506"/>
          <c:y val="0.0417827298050141"/>
          <c:w val="0.770338363634267"/>
          <c:h val="0.7270194986072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4796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2.0</c:v>
                </c:pt>
                <c:pt idx="1">
                  <c:v>27.0</c:v>
                </c:pt>
                <c:pt idx="2">
                  <c:v>152.0</c:v>
                </c:pt>
                <c:pt idx="3">
                  <c:v>90.0</c:v>
                </c:pt>
                <c:pt idx="4">
                  <c:v>61.0</c:v>
                </c:pt>
                <c:pt idx="5">
                  <c:v>11.0</c:v>
                </c:pt>
                <c:pt idx="6">
                  <c:v>3.0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4796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2.0</c:v>
                </c:pt>
                <c:pt idx="1">
                  <c:v>12.0</c:v>
                </c:pt>
                <c:pt idx="2">
                  <c:v>63.0</c:v>
                </c:pt>
                <c:pt idx="3">
                  <c:v>48.0</c:v>
                </c:pt>
                <c:pt idx="4">
                  <c:v>39.0</c:v>
                </c:pt>
                <c:pt idx="5">
                  <c:v>8.0</c:v>
                </c:pt>
                <c:pt idx="6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9739304"/>
        <c:axId val="-2069722488"/>
      </c:barChart>
      <c:catAx>
        <c:axId val="-2069739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Age group</a:t>
                </a:r>
              </a:p>
            </c:rich>
          </c:tx>
          <c:layout>
            <c:manualLayout>
              <c:xMode val="edge"/>
              <c:yMode val="edge"/>
              <c:x val="0.47948717948718"/>
              <c:y val="0.852367688022284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165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69722488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69722488"/>
        <c:scaling>
          <c:orientation val="minMax"/>
          <c:max val="45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Number of </a:t>
                </a:r>
                <a:r>
                  <a:rPr lang="en-US" sz="1600" dirty="0" smtClean="0"/>
                  <a:t>notifications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00807138492754295"/>
              <c:y val="0.189415014222699"/>
            </c:manualLayout>
          </c:layout>
          <c:overlay val="0"/>
          <c:spPr>
            <a:noFill/>
            <a:ln w="2959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4796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398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69739304"/>
        <c:crosses val="autoZero"/>
        <c:crossBetween val="between"/>
        <c:majorUnit val="50.0"/>
        <c:minorUnit val="50.0"/>
      </c:valAx>
      <c:spPr>
        <a:noFill/>
        <a:ln w="29591">
          <a:noFill/>
        </a:ln>
      </c:spPr>
    </c:plotArea>
    <c:legend>
      <c:legendPos val="r"/>
      <c:layout>
        <c:manualLayout>
          <c:xMode val="edge"/>
          <c:yMode val="edge"/>
          <c:x val="0.0"/>
          <c:y val="0.913649025069638"/>
          <c:w val="0.999590735638279"/>
          <c:h val="0.0891364902506971"/>
        </c:manualLayout>
      </c:layout>
      <c:overlay val="0"/>
      <c:spPr>
        <a:noFill/>
        <a:ln w="29591">
          <a:noFill/>
        </a:ln>
      </c:spPr>
      <c:txPr>
        <a:bodyPr/>
        <a:lstStyle/>
        <a:p>
          <a:pPr>
            <a:defRPr sz="1400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100038499183"/>
          <c:y val="0.0486019470474061"/>
          <c:w val="0.852607709750567"/>
          <c:h val="0.7513089005235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4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3.0</c:v>
                </c:pt>
                <c:pt idx="1">
                  <c:v>40.0</c:v>
                </c:pt>
                <c:pt idx="2">
                  <c:v>300.0</c:v>
                </c:pt>
                <c:pt idx="3">
                  <c:v>403.0</c:v>
                </c:pt>
                <c:pt idx="4">
                  <c:v>323.0</c:v>
                </c:pt>
                <c:pt idx="5">
                  <c:v>230.0</c:v>
                </c:pt>
                <c:pt idx="6">
                  <c:v>94.0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48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4.0</c:v>
                </c:pt>
                <c:pt idx="1">
                  <c:v>25.0</c:v>
                </c:pt>
                <c:pt idx="2">
                  <c:v>145.0</c:v>
                </c:pt>
                <c:pt idx="3">
                  <c:v>183.0</c:v>
                </c:pt>
                <c:pt idx="4">
                  <c:v>138.0</c:v>
                </c:pt>
                <c:pt idx="5">
                  <c:v>101.0</c:v>
                </c:pt>
                <c:pt idx="6">
                  <c:v>42.0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9758728"/>
        <c:axId val="-2082387480"/>
      </c:barChart>
      <c:catAx>
        <c:axId val="-20697587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/>
                  <a:t>Age group</a:t>
                </a:r>
              </a:p>
            </c:rich>
          </c:tx>
          <c:layout>
            <c:manualLayout>
              <c:xMode val="edge"/>
              <c:yMode val="edge"/>
              <c:x val="0.437641723356009"/>
              <c:y val="0.887434554973822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9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2387480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2387480"/>
        <c:scaling>
          <c:orientation val="minMax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69758728"/>
        <c:crosses val="autoZero"/>
        <c:crossBetween val="between"/>
        <c:majorUnit val="50.0"/>
        <c:minorUnit val="50.0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'fiure 40'!$A$3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'fiure 40'!$B$2:$H$2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'fiure 40'!$B$3:$H$3</c:f>
              <c:numCache>
                <c:formatCode>General</c:formatCode>
                <c:ptCount val="7"/>
                <c:pt idx="0">
                  <c:v>5.2</c:v>
                </c:pt>
                <c:pt idx="1">
                  <c:v>157.0</c:v>
                </c:pt>
                <c:pt idx="2">
                  <c:v>339.3</c:v>
                </c:pt>
                <c:pt idx="3">
                  <c:v>366.5</c:v>
                </c:pt>
                <c:pt idx="4">
                  <c:v>311.7</c:v>
                </c:pt>
                <c:pt idx="5">
                  <c:v>80.7</c:v>
                </c:pt>
                <c:pt idx="6">
                  <c:v>48.8</c:v>
                </c:pt>
              </c:numCache>
            </c:numRef>
          </c:val>
        </c:ser>
        <c:ser>
          <c:idx val="1"/>
          <c:order val="1"/>
          <c:tx>
            <c:strRef>
              <c:f>'fiure 40'!$A$4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2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2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2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2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accent1"/>
                </a:solidFill>
              </a:ln>
            </c:spPr>
          </c:dPt>
          <c:cat>
            <c:strRef>
              <c:f>'fiure 40'!$B$2:$H$2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'fiure 40'!$B$4:$H$4</c:f>
              <c:numCache>
                <c:formatCode>General</c:formatCode>
                <c:ptCount val="7"/>
                <c:pt idx="0">
                  <c:v>5.4</c:v>
                </c:pt>
                <c:pt idx="1">
                  <c:v>61.3</c:v>
                </c:pt>
                <c:pt idx="2">
                  <c:v>159.7</c:v>
                </c:pt>
                <c:pt idx="3">
                  <c:v>235.4</c:v>
                </c:pt>
                <c:pt idx="4">
                  <c:v>241.8</c:v>
                </c:pt>
                <c:pt idx="5">
                  <c:v>74.9</c:v>
                </c:pt>
                <c:pt idx="6">
                  <c:v>27.3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7319848"/>
        <c:axId val="-2067314056"/>
      </c:barChart>
      <c:catAx>
        <c:axId val="-2067319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Age</a:t>
                </a:r>
                <a:r>
                  <a:rPr lang="en-AU" baseline="0"/>
                  <a:t> group</a:t>
                </a:r>
                <a:endParaRPr lang="en-AU"/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 algn="ctr">
              <a:defRPr lang="en-AU" sz="1200" b="1" i="0" u="none" strike="noStrike" kern="1200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67314056"/>
        <c:crosses val="autoZero"/>
        <c:auto val="1"/>
        <c:lblAlgn val="ctr"/>
        <c:lblOffset val="100"/>
        <c:noMultiLvlLbl val="0"/>
      </c:catAx>
      <c:valAx>
        <c:axId val="-206731405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600" b="1" i="0" u="none" strike="noStrike" kern="1200" baseline="0" dirty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b="1" i="0" u="none" strike="noStrike" kern="1200" baseline="0" dirty="0" smtClean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rPr>
                  <a:t>Age specific rate per 100 000</a:t>
                </a:r>
                <a:endParaRPr lang="en-AU" sz="1600" b="1" i="0" u="none" strike="noStrike" kern="1200" baseline="0" dirty="0" smtClean="0">
                  <a:solidFill>
                    <a:srgbClr val="003366"/>
                  </a:solidFill>
                  <a:latin typeface="Optima"/>
                  <a:ea typeface="Optima"/>
                  <a:cs typeface="Optima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600" b="1" i="0" u="none" strike="noStrike" kern="1200" baseline="0" dirty="0">
                    <a:solidFill>
                      <a:srgbClr val="003366"/>
                    </a:solidFill>
                    <a:latin typeface="Optima"/>
                    <a:ea typeface="Optima"/>
                    <a:cs typeface="Optima"/>
                  </a:defRPr>
                </a:pPr>
                <a:endParaRPr lang="en-AU" sz="1600" b="1" i="0" u="none" strike="noStrike" kern="1200" baseline="0" dirty="0">
                  <a:solidFill>
                    <a:srgbClr val="003366"/>
                  </a:solidFill>
                  <a:latin typeface="Optima"/>
                  <a:ea typeface="Optima"/>
                  <a:cs typeface="Optima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 algn="ctr">
              <a:defRPr lang="en-AU" sz="1398" b="1" i="0" u="none" strike="noStrike" kern="1200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6731984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>
              <a:latin typeface="Optima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332313240315757"/>
          <c:y val="0.0339996733889643"/>
          <c:w val="0.933537351936848"/>
          <c:h val="0.7413243030979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'fiure 40'!$A$10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'fiure 40'!$B$9:$H$9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'fiure 40'!$B$10:$H$10</c:f>
              <c:numCache>
                <c:formatCode>General</c:formatCode>
                <c:ptCount val="7"/>
                <c:pt idx="0">
                  <c:v>0.5</c:v>
                </c:pt>
                <c:pt idx="1">
                  <c:v>20.6</c:v>
                </c:pt>
                <c:pt idx="2">
                  <c:v>74.2</c:v>
                </c:pt>
                <c:pt idx="3">
                  <c:v>112.8</c:v>
                </c:pt>
                <c:pt idx="4">
                  <c:v>96.1</c:v>
                </c:pt>
                <c:pt idx="5">
                  <c:v>72.7</c:v>
                </c:pt>
                <c:pt idx="6">
                  <c:v>20.6</c:v>
                </c:pt>
              </c:numCache>
            </c:numRef>
          </c:val>
        </c:ser>
        <c:ser>
          <c:idx val="1"/>
          <c:order val="1"/>
          <c:tx>
            <c:strRef>
              <c:f>'fiure 40'!$A$11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3300"/>
            </a:solidFill>
            <a:ln>
              <a:solidFill>
                <a:schemeClr val="accent1"/>
              </a:solidFill>
            </a:ln>
          </c:spPr>
          <c:invertIfNegative val="0"/>
          <c:cat>
            <c:strRef>
              <c:f>'fiure 40'!$B$9:$H$9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'fiure 40'!$B$11:$H$11</c:f>
              <c:numCache>
                <c:formatCode>General</c:formatCode>
                <c:ptCount val="7"/>
                <c:pt idx="0">
                  <c:v>0.5</c:v>
                </c:pt>
                <c:pt idx="1">
                  <c:v>15.0</c:v>
                </c:pt>
                <c:pt idx="2">
                  <c:v>38.0</c:v>
                </c:pt>
                <c:pt idx="3">
                  <c:v>59.8</c:v>
                </c:pt>
                <c:pt idx="4">
                  <c:v>41.8</c:v>
                </c:pt>
                <c:pt idx="5">
                  <c:v>34.0</c:v>
                </c:pt>
                <c:pt idx="6">
                  <c:v>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7287912"/>
        <c:axId val="-2067282120"/>
      </c:barChart>
      <c:catAx>
        <c:axId val="-2067287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Age</a:t>
                </a:r>
                <a:r>
                  <a:rPr lang="en-AU" baseline="0"/>
                  <a:t> group</a:t>
                </a:r>
                <a:endParaRPr lang="en-AU"/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Optima" pitchFamily="34" charset="0"/>
              </a:defRPr>
            </a:pPr>
            <a:endParaRPr lang="en-US"/>
          </a:p>
        </c:txPr>
        <c:crossAx val="-2067282120"/>
        <c:crosses val="autoZero"/>
        <c:auto val="1"/>
        <c:lblAlgn val="ctr"/>
        <c:lblOffset val="100"/>
        <c:noMultiLvlLbl val="0"/>
      </c:catAx>
      <c:valAx>
        <c:axId val="-2067282120"/>
        <c:scaling>
          <c:orientation val="minMax"/>
          <c:max val="400.0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-2067287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30510939958519"/>
          <c:y val="0.0478511925873604"/>
          <c:w val="0.84952649997871"/>
          <c:h val="0.648525623432091"/>
        </c:manualLayout>
      </c:layout>
      <c:lineChart>
        <c:grouping val="standard"/>
        <c:varyColors val="0"/>
        <c:ser>
          <c:idx val="0"/>
          <c:order val="0"/>
          <c:tx>
            <c:strRef>
              <c:f>'figure 42'!$C$12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42'!$B$13:$B$17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42'!$C$13:$C$17</c:f>
              <c:numCache>
                <c:formatCode>General</c:formatCode>
                <c:ptCount val="5"/>
                <c:pt idx="0">
                  <c:v>81.04760785279018</c:v>
                </c:pt>
                <c:pt idx="1">
                  <c:v>81.98560944745067</c:v>
                </c:pt>
                <c:pt idx="2">
                  <c:v>91.00424541577056</c:v>
                </c:pt>
                <c:pt idx="3">
                  <c:v>92.39851005069248</c:v>
                </c:pt>
                <c:pt idx="4">
                  <c:v>127.794301315904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42'!$D$12</c:f>
              <c:strCache>
                <c:ptCount val="1"/>
                <c:pt idx="0">
                  <c:v>SA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3"/>
                </a:solidFill>
              </a:ln>
            </c:spPr>
          </c:marker>
          <c:cat>
            <c:numRef>
              <c:f>'figure 42'!$B$13:$B$17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42'!$D$13:$D$17</c:f>
              <c:numCache>
                <c:formatCode>General</c:formatCode>
                <c:ptCount val="5"/>
                <c:pt idx="0">
                  <c:v>33.22076768150972</c:v>
                </c:pt>
                <c:pt idx="1">
                  <c:v>29.39458743194802</c:v>
                </c:pt>
                <c:pt idx="2">
                  <c:v>27.84741421635788</c:v>
                </c:pt>
                <c:pt idx="3">
                  <c:v>26.41711245768618</c:v>
                </c:pt>
                <c:pt idx="4">
                  <c:v>25.22944031643619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42'!$E$12</c:f>
              <c:strCache>
                <c:ptCount val="1"/>
                <c:pt idx="0">
                  <c:v>TAS</c:v>
                </c:pt>
              </c:strCache>
            </c:strRef>
          </c:tx>
          <c:spPr>
            <a:ln w="15875">
              <a:solidFill>
                <a:schemeClr val="accent4"/>
              </a:solidFill>
            </a:ln>
          </c:spPr>
          <c:marker>
            <c:symbol val="x"/>
            <c:size val="11"/>
            <c:spPr>
              <a:ln>
                <a:solidFill>
                  <a:schemeClr val="accent4"/>
                </a:solidFill>
              </a:ln>
            </c:spPr>
          </c:marker>
          <c:cat>
            <c:numRef>
              <c:f>'figure 42'!$B$13:$B$17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42'!$E$13:$E$17</c:f>
              <c:numCache>
                <c:formatCode>General</c:formatCode>
                <c:ptCount val="5"/>
                <c:pt idx="0">
                  <c:v>59.93650694133777</c:v>
                </c:pt>
                <c:pt idx="1">
                  <c:v>55.37450589995882</c:v>
                </c:pt>
                <c:pt idx="2">
                  <c:v>48.04012365667878</c:v>
                </c:pt>
                <c:pt idx="3">
                  <c:v>53.9342460910254</c:v>
                </c:pt>
                <c:pt idx="4">
                  <c:v>46.7665177648315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42'!$F$12</c:f>
              <c:strCache>
                <c:ptCount val="1"/>
                <c:pt idx="0">
                  <c:v>WA</c:v>
                </c:pt>
              </c:strCache>
            </c:strRef>
          </c:tx>
          <c:spPr>
            <a:ln w="15875">
              <a:solidFill>
                <a:schemeClr val="accent5"/>
              </a:solidFill>
            </a:ln>
          </c:spPr>
          <c:marker>
            <c:symbol val="star"/>
            <c:size val="11"/>
            <c:spPr>
              <a:noFill/>
              <a:ln>
                <a:solidFill>
                  <a:schemeClr val="accent5"/>
                </a:solidFill>
              </a:ln>
            </c:spPr>
          </c:marker>
          <c:cat>
            <c:numRef>
              <c:f>'figure 42'!$B$13:$B$17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42'!$F$13:$F$17</c:f>
              <c:numCache>
                <c:formatCode>General</c:formatCode>
                <c:ptCount val="5"/>
                <c:pt idx="0">
                  <c:v>45.10596177313698</c:v>
                </c:pt>
                <c:pt idx="1">
                  <c:v>41.24113059203895</c:v>
                </c:pt>
                <c:pt idx="2">
                  <c:v>40.02941140343017</c:v>
                </c:pt>
                <c:pt idx="3">
                  <c:v>39.45896862460958</c:v>
                </c:pt>
                <c:pt idx="4">
                  <c:v>43.0940513140672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7215864"/>
        <c:axId val="-2067206424"/>
      </c:lineChart>
      <c:catAx>
        <c:axId val="-2067215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400" b="1" i="0" u="none" strike="noStrike" kern="1200" baseline="0" dirty="0">
                    <a:solidFill>
                      <a:srgbClr val="141464"/>
                    </a:solidFill>
                    <a:effectLst/>
                    <a:latin typeface="Optima" pitchFamily="34" charset="0"/>
                    <a:ea typeface="+mn-ea"/>
                    <a:cs typeface="+mn-cs"/>
                  </a:defRPr>
                </a:pPr>
                <a:r>
                  <a:rPr lang="en-US" sz="1400" b="1" i="0" u="none" strike="noStrike" kern="1200" baseline="0" dirty="0" smtClean="0">
                    <a:solidFill>
                      <a:srgbClr val="141464"/>
                    </a:solidFill>
                    <a:effectLst/>
                    <a:latin typeface="Optima" pitchFamily="34" charset="0"/>
                    <a:ea typeface="+mn-ea"/>
                    <a:cs typeface="+mn-cs"/>
                  </a:rPr>
                  <a:t>Year</a:t>
                </a:r>
                <a:endParaRPr lang="en-AU" sz="1400" b="1" i="0" u="none" strike="noStrike" kern="1200" baseline="0" dirty="0" smtClean="0">
                  <a:solidFill>
                    <a:srgbClr val="141464"/>
                  </a:solidFill>
                  <a:effectLst/>
                  <a:latin typeface="Optima" pitchFamily="34" charset="0"/>
                  <a:ea typeface="+mn-ea"/>
                  <a:cs typeface="+mn-cs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400" b="1" i="0" u="none" strike="noStrike" kern="1200" baseline="0" dirty="0">
                    <a:solidFill>
                      <a:srgbClr val="141464"/>
                    </a:solidFill>
                    <a:effectLst/>
                    <a:latin typeface="Optima" pitchFamily="34" charset="0"/>
                    <a:ea typeface="+mn-ea"/>
                    <a:cs typeface="+mn-cs"/>
                  </a:defRPr>
                </a:pPr>
                <a:endParaRPr lang="en-AU" sz="1400" b="1" i="0" u="none" strike="noStrike" kern="1200" baseline="0" dirty="0">
                  <a:solidFill>
                    <a:srgbClr val="141464"/>
                  </a:solidFill>
                  <a:effectLst/>
                  <a:latin typeface="Optima" pitchFamily="34" charset="0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AU" sz="1400" b="1" i="0" u="none" strike="noStrike" kern="1200" baseline="0">
                <a:solidFill>
                  <a:srgbClr val="141464"/>
                </a:solidFill>
                <a:effectLst/>
                <a:latin typeface="Optima" pitchFamily="34" charset="0"/>
                <a:ea typeface="+mn-ea"/>
                <a:cs typeface="+mn-cs"/>
              </a:defRPr>
            </a:pPr>
            <a:endParaRPr lang="en-US"/>
          </a:p>
        </c:txPr>
        <c:crossAx val="-2067206424"/>
        <c:crosses val="autoZero"/>
        <c:auto val="1"/>
        <c:lblAlgn val="ctr"/>
        <c:lblOffset val="100"/>
        <c:noMultiLvlLbl val="0"/>
      </c:catAx>
      <c:valAx>
        <c:axId val="-2067206424"/>
        <c:scaling>
          <c:orientation val="minMax"/>
          <c:max val="300.0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-2067215864"/>
        <c:crosses val="autoZero"/>
        <c:crossBetween val="midCat"/>
        <c:majorUnit val="6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42'!$A$6</c:f>
              <c:strCache>
                <c:ptCount val="1"/>
                <c:pt idx="0">
                  <c:v>SA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42'!$B$5:$F$5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42'!$B$6:$F$6</c:f>
              <c:numCache>
                <c:formatCode>General</c:formatCode>
                <c:ptCount val="5"/>
                <c:pt idx="0">
                  <c:v>46.0</c:v>
                </c:pt>
                <c:pt idx="1">
                  <c:v>72.0</c:v>
                </c:pt>
                <c:pt idx="2">
                  <c:v>34.0</c:v>
                </c:pt>
                <c:pt idx="3">
                  <c:v>62.0</c:v>
                </c:pt>
                <c:pt idx="4">
                  <c:v>69.0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42'!$A$7</c:f>
              <c:strCache>
                <c:ptCount val="1"/>
                <c:pt idx="0">
                  <c:v>WA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'figure 42'!$B$5:$F$5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42'!$B$7:$F$7</c:f>
              <c:numCache>
                <c:formatCode>General</c:formatCode>
                <c:ptCount val="5"/>
                <c:pt idx="0">
                  <c:v>140.0</c:v>
                </c:pt>
                <c:pt idx="1">
                  <c:v>130.0</c:v>
                </c:pt>
                <c:pt idx="2">
                  <c:v>152.0</c:v>
                </c:pt>
                <c:pt idx="3">
                  <c:v>187.0</c:v>
                </c:pt>
                <c:pt idx="4">
                  <c:v>201.0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42'!$A$8</c:f>
              <c:strCache>
                <c:ptCount val="1"/>
                <c:pt idx="0">
                  <c:v>TAS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cat>
            <c:numRef>
              <c:f>'figure 42'!$B$5:$F$5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42'!$B$8:$F$8</c:f>
              <c:numCache>
                <c:formatCode>General</c:formatCode>
                <c:ptCount val="5"/>
                <c:pt idx="0">
                  <c:v>11.0</c:v>
                </c:pt>
                <c:pt idx="1">
                  <c:v>13.0</c:v>
                </c:pt>
                <c:pt idx="2">
                  <c:v>11.0</c:v>
                </c:pt>
                <c:pt idx="3">
                  <c:v>21.0</c:v>
                </c:pt>
                <c:pt idx="4">
                  <c:v>19.0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42'!$A$9</c:f>
              <c:strCache>
                <c:ptCount val="1"/>
                <c:pt idx="0">
                  <c:v>NT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'figure 42'!$B$5:$F$5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42'!$B$9:$F$9</c:f>
              <c:numCache>
                <c:formatCode>General</c:formatCode>
                <c:ptCount val="5"/>
                <c:pt idx="0">
                  <c:v>27.0</c:v>
                </c:pt>
                <c:pt idx="1">
                  <c:v>24.0</c:v>
                </c:pt>
                <c:pt idx="2">
                  <c:v>43.0</c:v>
                </c:pt>
                <c:pt idx="3">
                  <c:v>25.0</c:v>
                </c:pt>
                <c:pt idx="4">
                  <c:v>23.0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7170296"/>
        <c:axId val="-2067164392"/>
      </c:lineChart>
      <c:catAx>
        <c:axId val="-2067170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AU" dirty="0" smtClean="0"/>
                  <a:t>Year</a:t>
                </a: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algn="ctr" rtl="0">
              <a:defRPr/>
            </a:pPr>
            <a:endParaRPr lang="en-US"/>
          </a:p>
        </c:txPr>
        <c:crossAx val="-2067164392"/>
        <c:crosses val="autoZero"/>
        <c:auto val="1"/>
        <c:lblAlgn val="ctr"/>
        <c:lblOffset val="100"/>
        <c:noMultiLvlLbl val="0"/>
      </c:catAx>
      <c:valAx>
        <c:axId val="-2067164392"/>
        <c:scaling>
          <c:orientation val="minMax"/>
          <c:max val="450.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400" b="1" i="0" u="none" strike="noStrike" kern="1200" baseline="0">
                    <a:solidFill>
                      <a:srgbClr val="141464"/>
                    </a:solidFill>
                    <a:effectLst/>
                    <a:latin typeface="Optima"/>
                    <a:ea typeface="+mn-ea"/>
                    <a:cs typeface="+mn-cs"/>
                  </a:defRPr>
                </a:pPr>
                <a:r>
                  <a:rPr lang="en-US" sz="1600" b="1" i="0" baseline="0" dirty="0" smtClean="0">
                    <a:effectLst/>
                  </a:rPr>
                  <a:t>Age </a:t>
                </a:r>
                <a:r>
                  <a:rPr lang="en-US" sz="1600" b="1" i="0" baseline="0" dirty="0" err="1" smtClean="0">
                    <a:effectLst/>
                  </a:rPr>
                  <a:t>standardised</a:t>
                </a:r>
                <a:r>
                  <a:rPr lang="en-US" sz="1600" b="1" i="0" baseline="0" dirty="0" smtClean="0">
                    <a:effectLst/>
                  </a:rPr>
                  <a:t> rate per 100 000</a:t>
                </a:r>
                <a:endParaRPr lang="en-AU" sz="1600" dirty="0" smtClean="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400" b="1" i="0" u="none" strike="noStrike" kern="1200" baseline="0">
                    <a:solidFill>
                      <a:srgbClr val="141464"/>
                    </a:solidFill>
                    <a:effectLst/>
                    <a:latin typeface="Optima"/>
                    <a:ea typeface="+mn-ea"/>
                    <a:cs typeface="+mn-cs"/>
                  </a:defRPr>
                </a:pPr>
                <a:endParaRPr lang="en-AU" dirty="0"/>
              </a:p>
            </c:rich>
          </c:tx>
          <c:layout>
            <c:manualLayout>
              <c:xMode val="edge"/>
              <c:yMode val="edge"/>
              <c:x val="0.025"/>
              <c:y val="0.0450488097654431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crossAx val="-2067170296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lang="en-AU" sz="1400" b="1" i="0" u="none" strike="noStrike" kern="1200" baseline="0">
          <a:solidFill>
            <a:srgbClr val="141464"/>
          </a:solidFill>
          <a:effectLst/>
          <a:latin typeface="Optima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42'!$A$6</c:f>
              <c:strCache>
                <c:ptCount val="1"/>
                <c:pt idx="0">
                  <c:v>15-19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42'!$B$5:$F$5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42'!$B$6:$F$6</c:f>
              <c:numCache>
                <c:formatCode>General</c:formatCode>
                <c:ptCount val="5"/>
                <c:pt idx="0">
                  <c:v>81.18713634928508</c:v>
                </c:pt>
                <c:pt idx="1">
                  <c:v>57.95809184128399</c:v>
                </c:pt>
                <c:pt idx="2">
                  <c:v>66.13756613756608</c:v>
                </c:pt>
                <c:pt idx="3">
                  <c:v>56.2128417599689</c:v>
                </c:pt>
                <c:pt idx="4">
                  <c:v>110.5915575325838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42'!$A$7</c:f>
              <c:strCache>
                <c:ptCount val="1"/>
                <c:pt idx="0">
                  <c:v>20-29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'figure 42'!$B$5:$F$5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42'!$B$7:$F$7</c:f>
              <c:numCache>
                <c:formatCode>General</c:formatCode>
                <c:ptCount val="5"/>
                <c:pt idx="0">
                  <c:v>232.392825896763</c:v>
                </c:pt>
                <c:pt idx="1">
                  <c:v>184.8380026933538</c:v>
                </c:pt>
                <c:pt idx="2">
                  <c:v>240.7047014237423</c:v>
                </c:pt>
                <c:pt idx="3">
                  <c:v>290.683087006894</c:v>
                </c:pt>
                <c:pt idx="4">
                  <c:v>250.820898900922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42'!$A$8</c:f>
              <c:strCache>
                <c:ptCount val="1"/>
                <c:pt idx="0">
                  <c:v>30-39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cat>
            <c:numRef>
              <c:f>'figure 42'!$B$5:$F$5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42'!$B$8:$F$8</c:f>
              <c:numCache>
                <c:formatCode>General</c:formatCode>
                <c:ptCount val="5"/>
                <c:pt idx="0">
                  <c:v>247.5679068307821</c:v>
                </c:pt>
                <c:pt idx="1">
                  <c:v>301.299793294328</c:v>
                </c:pt>
                <c:pt idx="2">
                  <c:v>242.1817416026114</c:v>
                </c:pt>
                <c:pt idx="3">
                  <c:v>308.286391039714</c:v>
                </c:pt>
                <c:pt idx="4">
                  <c:v>300.0638795105999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42'!$A$9</c:f>
              <c:strCache>
                <c:ptCount val="1"/>
                <c:pt idx="0">
                  <c:v>40-49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'figure 42'!$B$5:$F$5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42'!$B$9:$F$9</c:f>
              <c:numCache>
                <c:formatCode>General</c:formatCode>
                <c:ptCount val="5"/>
                <c:pt idx="0">
                  <c:v>127.0325203252033</c:v>
                </c:pt>
                <c:pt idx="1">
                  <c:v>218.071099407505</c:v>
                </c:pt>
                <c:pt idx="2">
                  <c:v>168.060501780641</c:v>
                </c:pt>
                <c:pt idx="3">
                  <c:v>243.854299131547</c:v>
                </c:pt>
                <c:pt idx="4">
                  <c:v>275.7089642423296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42'!$A$10</c:f>
              <c:strCache>
                <c:ptCount val="1"/>
                <c:pt idx="0">
                  <c:v>50-59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'figure 42'!$B$5:$F$5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42'!$B$10:$F$10</c:f>
              <c:numCache>
                <c:formatCode>General</c:formatCode>
                <c:ptCount val="5"/>
                <c:pt idx="0">
                  <c:v>106.1923408774142</c:v>
                </c:pt>
                <c:pt idx="1">
                  <c:v>95.11731135066576</c:v>
                </c:pt>
                <c:pt idx="2">
                  <c:v>85.19961051606616</c:v>
                </c:pt>
                <c:pt idx="3">
                  <c:v>75.24321296274966</c:v>
                </c:pt>
                <c:pt idx="4">
                  <c:v>77.7056012528172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7096008"/>
        <c:axId val="-2067089976"/>
      </c:lineChart>
      <c:catAx>
        <c:axId val="-2067096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AU" dirty="0" smtClean="0"/>
                  <a:t>Year</a:t>
                </a: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 algn="ctr" rtl="0">
              <a:defRPr/>
            </a:pPr>
            <a:endParaRPr lang="en-US"/>
          </a:p>
        </c:txPr>
        <c:crossAx val="-2067089976"/>
        <c:crosses val="autoZero"/>
        <c:auto val="1"/>
        <c:lblAlgn val="ctr"/>
        <c:lblOffset val="100"/>
        <c:noMultiLvlLbl val="0"/>
      </c:catAx>
      <c:valAx>
        <c:axId val="-2067089976"/>
        <c:scaling>
          <c:orientation val="minMax"/>
          <c:max val="450.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400" b="1" i="0" u="none" strike="noStrike" kern="1200" baseline="0">
                    <a:solidFill>
                      <a:srgbClr val="141464"/>
                    </a:solidFill>
                    <a:effectLst/>
                    <a:latin typeface="Optima"/>
                    <a:ea typeface="+mn-ea"/>
                    <a:cs typeface="+mn-cs"/>
                  </a:defRPr>
                </a:pPr>
                <a:r>
                  <a:rPr lang="en-US" sz="1600" b="1" i="0" baseline="0" dirty="0" smtClean="0">
                    <a:effectLst/>
                  </a:rPr>
                  <a:t>Age specific rate per 100 000</a:t>
                </a:r>
                <a:endParaRPr lang="en-AU" sz="1600" dirty="0" smtClean="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AU" sz="1400" b="1" i="0" u="none" strike="noStrike" kern="1200" baseline="0">
                    <a:solidFill>
                      <a:srgbClr val="141464"/>
                    </a:solidFill>
                    <a:effectLst/>
                    <a:latin typeface="Optima"/>
                    <a:ea typeface="+mn-ea"/>
                    <a:cs typeface="+mn-cs"/>
                  </a:defRPr>
                </a:pPr>
                <a:endParaRPr lang="en-AU" dirty="0"/>
              </a:p>
            </c:rich>
          </c:tx>
          <c:layout>
            <c:manualLayout>
              <c:xMode val="edge"/>
              <c:yMode val="edge"/>
              <c:x val="0.025"/>
              <c:y val="0.0450488097654431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crossAx val="-206709600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lang="en-AU" sz="1400" b="1" i="0" u="none" strike="noStrike" kern="1200" baseline="0">
          <a:solidFill>
            <a:srgbClr val="141464"/>
          </a:solidFill>
          <a:effectLst/>
          <a:latin typeface="Optima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857142857144"/>
          <c:y val="0.0392670157068063"/>
          <c:w val="0.829931972789119"/>
          <c:h val="0.7513089005235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264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17.0</c:v>
                </c:pt>
                <c:pt idx="1">
                  <c:v>1592.0</c:v>
                </c:pt>
                <c:pt idx="2">
                  <c:v>5775.0</c:v>
                </c:pt>
                <c:pt idx="3">
                  <c:v>1297.0</c:v>
                </c:pt>
                <c:pt idx="4">
                  <c:v>532.0</c:v>
                </c:pt>
                <c:pt idx="5">
                  <c:v>226.0</c:v>
                </c:pt>
                <c:pt idx="6">
                  <c:v>87.0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2648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137.0</c:v>
                </c:pt>
                <c:pt idx="1">
                  <c:v>5169.0</c:v>
                </c:pt>
                <c:pt idx="2">
                  <c:v>8400.0</c:v>
                </c:pt>
                <c:pt idx="3">
                  <c:v>1212.0</c:v>
                </c:pt>
                <c:pt idx="4">
                  <c:v>306.0</c:v>
                </c:pt>
                <c:pt idx="5">
                  <c:v>70.0</c:v>
                </c:pt>
                <c:pt idx="6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3786072"/>
        <c:axId val="-2083779928"/>
      </c:barChart>
      <c:catAx>
        <c:axId val="-2083786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group</a:t>
                </a:r>
              </a:p>
            </c:rich>
          </c:tx>
          <c:layout>
            <c:manualLayout>
              <c:xMode val="edge"/>
              <c:yMode val="edge"/>
              <c:x val="0.448979591836735"/>
              <c:y val="0.887434554973822"/>
            </c:manualLayout>
          </c:layout>
          <c:overlay val="0"/>
          <c:spPr>
            <a:noFill/>
            <a:ln w="252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64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096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779928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3779928"/>
        <c:scaling>
          <c:orientation val="minMax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86">
            <a:noFill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786072"/>
        <c:crosses val="autoZero"/>
        <c:crossBetween val="between"/>
        <c:majorUnit val="1000.0"/>
        <c:minorUnit val="100.0"/>
      </c:valAx>
      <c:spPr>
        <a:noFill/>
        <a:ln w="2529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54704780740241"/>
          <c:y val="0.0361132337293984"/>
          <c:w val="0.870916546828743"/>
          <c:h val="0.669542196904757"/>
        </c:manualLayout>
      </c:layout>
      <c:lineChart>
        <c:grouping val="standard"/>
        <c:varyColors val="0"/>
        <c:ser>
          <c:idx val="0"/>
          <c:order val="0"/>
          <c:tx>
            <c:strRef>
              <c:f>'figure 42'!$A$5</c:f>
              <c:strCache>
                <c:ptCount val="1"/>
                <c:pt idx="0">
                  <c:v>15-19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42'!$B$4:$F$4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42'!$B$5:$F$5</c:f>
              <c:numCache>
                <c:formatCode>General</c:formatCode>
                <c:ptCount val="5"/>
                <c:pt idx="0">
                  <c:v>10.37541717823238</c:v>
                </c:pt>
                <c:pt idx="1">
                  <c:v>14.20434860935963</c:v>
                </c:pt>
                <c:pt idx="2">
                  <c:v>12.52095520976078</c:v>
                </c:pt>
                <c:pt idx="3">
                  <c:v>15.919257525829</c:v>
                </c:pt>
                <c:pt idx="4">
                  <c:v>17.87392421318642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42'!$A$6</c:f>
              <c:strCache>
                <c:ptCount val="1"/>
                <c:pt idx="0">
                  <c:v>20-29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'figure 42'!$B$4:$F$4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42'!$B$6:$F$6</c:f>
              <c:numCache>
                <c:formatCode>General</c:formatCode>
                <c:ptCount val="5"/>
                <c:pt idx="0">
                  <c:v>62.71472538527637</c:v>
                </c:pt>
                <c:pt idx="1">
                  <c:v>52.50082032531754</c:v>
                </c:pt>
                <c:pt idx="2">
                  <c:v>47.89440047345289</c:v>
                </c:pt>
                <c:pt idx="3">
                  <c:v>54.89369094941012</c:v>
                </c:pt>
                <c:pt idx="4">
                  <c:v>56.80579013303713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42'!$A$7</c:f>
              <c:strCache>
                <c:ptCount val="1"/>
                <c:pt idx="0">
                  <c:v>30-39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cat>
            <c:numRef>
              <c:f>'figure 42'!$B$4:$F$4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42'!$B$7:$F$7</c:f>
              <c:numCache>
                <c:formatCode>General</c:formatCode>
                <c:ptCount val="5"/>
                <c:pt idx="0">
                  <c:v>93.1160295192699</c:v>
                </c:pt>
                <c:pt idx="1">
                  <c:v>82.53714582603734</c:v>
                </c:pt>
                <c:pt idx="2">
                  <c:v>81.95610613805518</c:v>
                </c:pt>
                <c:pt idx="3">
                  <c:v>76.04282105446791</c:v>
                </c:pt>
                <c:pt idx="4">
                  <c:v>86.83762895813576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42'!$A$8</c:f>
              <c:strCache>
                <c:ptCount val="1"/>
                <c:pt idx="0">
                  <c:v>40-49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'figure 42'!$B$4:$F$4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42'!$B$8:$F$8</c:f>
              <c:numCache>
                <c:formatCode>General</c:formatCode>
                <c:ptCount val="5"/>
                <c:pt idx="0">
                  <c:v>80.2217265603126</c:v>
                </c:pt>
                <c:pt idx="1">
                  <c:v>73.18005570422146</c:v>
                </c:pt>
                <c:pt idx="2">
                  <c:v>67.86594008979898</c:v>
                </c:pt>
                <c:pt idx="3">
                  <c:v>64.5036542689325</c:v>
                </c:pt>
                <c:pt idx="4">
                  <c:v>68.70738160396853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42'!$A$9</c:f>
              <c:strCache>
                <c:ptCount val="1"/>
                <c:pt idx="0">
                  <c:v>50-59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'figure 42'!$B$4:$F$4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42'!$B$9:$F$9</c:f>
              <c:numCache>
                <c:formatCode>General</c:formatCode>
                <c:ptCount val="5"/>
                <c:pt idx="0">
                  <c:v>58.92016664009482</c:v>
                </c:pt>
                <c:pt idx="1">
                  <c:v>61.60957569383104</c:v>
                </c:pt>
                <c:pt idx="2">
                  <c:v>64.34813340401626</c:v>
                </c:pt>
                <c:pt idx="3">
                  <c:v>58.44622431660893</c:v>
                </c:pt>
                <c:pt idx="4">
                  <c:v>53.31377313813727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7051688"/>
        <c:axId val="-2067045688"/>
      </c:lineChart>
      <c:catAx>
        <c:axId val="-2067051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AU" dirty="0" smtClean="0"/>
                  <a:t>Year</a:t>
                </a: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crossAx val="-2067045688"/>
        <c:crosses val="autoZero"/>
        <c:auto val="1"/>
        <c:lblAlgn val="ctr"/>
        <c:lblOffset val="100"/>
        <c:noMultiLvlLbl val="0"/>
      </c:catAx>
      <c:valAx>
        <c:axId val="-2067045688"/>
        <c:scaling>
          <c:orientation val="minMax"/>
          <c:max val="450.0"/>
        </c:scaling>
        <c:delete val="1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none"/>
        <c:tickLblPos val="nextTo"/>
        <c:crossAx val="-206705168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lang="en-AU" sz="1400" b="1" i="0" u="none" strike="noStrike" kern="1200" baseline="0">
          <a:solidFill>
            <a:srgbClr val="141464"/>
          </a:solidFill>
          <a:effectLst/>
          <a:latin typeface="Optima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2509135200974"/>
          <c:y val="0.0395010395010396"/>
          <c:w val="0.851400730816078"/>
          <c:h val="0.7442827442827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</c:v>
                </c:pt>
              </c:strCache>
            </c:strRef>
          </c:tx>
          <c:spPr>
            <a:solidFill>
              <a:schemeClr val="accent1"/>
            </a:solidFill>
            <a:ln w="13709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295.365504325914</c:v>
                </c:pt>
                <c:pt idx="1">
                  <c:v>195.3462977934833</c:v>
                </c:pt>
                <c:pt idx="2">
                  <c:v>149.444026505615</c:v>
                </c:pt>
                <c:pt idx="3">
                  <c:v>39.38066368274643</c:v>
                </c:pt>
                <c:pt idx="4">
                  <c:v>13.03850522683358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Non-Indigenous</c:v>
                </c:pt>
              </c:strCache>
            </c:strRef>
          </c:tx>
          <c:spPr>
            <a:solidFill>
              <a:srgbClr val="FF0000"/>
            </a:solidFill>
            <a:ln w="13709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Major cities</c:v>
                </c:pt>
                <c:pt idx="1">
                  <c:v>Inner regional </c:v>
                </c:pt>
                <c:pt idx="2">
                  <c:v>Outer regional</c:v>
                </c:pt>
                <c:pt idx="3">
                  <c:v>Remote</c:v>
                </c:pt>
                <c:pt idx="4">
                  <c:v>Very remote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31.00565803597388</c:v>
                </c:pt>
                <c:pt idx="1">
                  <c:v>38.30643437522839</c:v>
                </c:pt>
                <c:pt idx="2">
                  <c:v>56.19598982855281</c:v>
                </c:pt>
                <c:pt idx="3">
                  <c:v>58.0445756795644</c:v>
                </c:pt>
                <c:pt idx="4">
                  <c:v>283.2633952147258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6995784"/>
        <c:axId val="-2066989560"/>
      </c:barChart>
      <c:catAx>
        <c:axId val="-2066995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+mn-lt"/>
                    <a:ea typeface="Optima"/>
                    <a:cs typeface="Optima"/>
                  </a:defRPr>
                </a:pPr>
                <a:r>
                  <a:rPr lang="en-US" sz="1600" dirty="0">
                    <a:latin typeface="Optima"/>
                  </a:rPr>
                  <a:t>Area of residence</a:t>
                </a:r>
              </a:p>
            </c:rich>
          </c:tx>
          <c:layout>
            <c:manualLayout>
              <c:xMode val="edge"/>
              <c:yMode val="edge"/>
              <c:x val="0.472594397076736"/>
              <c:y val="0.881496881496882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700">
            <a:solidFill>
              <a:srgbClr val="1C2686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669895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66989560"/>
        <c:scaling>
          <c:orientation val="minMax"/>
          <c:max val="40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it-IT" sz="1600" dirty="0">
                    <a:latin typeface="Optima"/>
                  </a:rPr>
                  <a:t>Rate per 100 </a:t>
                </a:r>
                <a:r>
                  <a:rPr lang="it-IT" sz="1600" dirty="0" smtClean="0">
                    <a:latin typeface="Optima"/>
                  </a:rPr>
                  <a:t>000</a:t>
                </a:r>
                <a:endParaRPr lang="it-IT" sz="1600" dirty="0">
                  <a:latin typeface="Optima"/>
                </a:endParaRPr>
              </a:p>
            </c:rich>
          </c:tx>
          <c:layout>
            <c:manualLayout>
              <c:xMode val="edge"/>
              <c:yMode val="edge"/>
              <c:x val="0.0068895636043775"/>
              <c:y val="0.251559338137932"/>
            </c:manualLayout>
          </c:layout>
          <c:overlay val="0"/>
          <c:spPr>
            <a:noFill/>
            <a:ln w="2741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2700">
            <a:solidFill>
              <a:srgbClr val="1C2686"/>
            </a:solidFill>
            <a:prstDash val="solid"/>
          </a:ln>
        </c:spPr>
        <c:txPr>
          <a:bodyPr rot="0" vert="horz"/>
          <a:lstStyle/>
          <a:p>
            <a:pPr>
              <a:defRPr sz="1646" b="0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66995784"/>
        <c:crosses val="autoZero"/>
        <c:crossBetween val="between"/>
      </c:valAx>
      <c:spPr>
        <a:noFill/>
        <a:ln w="27417">
          <a:noFill/>
        </a:ln>
      </c:spPr>
    </c:plotArea>
    <c:legend>
      <c:legendPos val="r"/>
      <c:layout>
        <c:manualLayout>
          <c:xMode val="edge"/>
          <c:yMode val="edge"/>
          <c:x val="0.0"/>
          <c:y val="0.941787941787938"/>
          <c:w val="0.99849278513249"/>
          <c:h val="0.0602910602910603"/>
        </c:manualLayout>
      </c:layout>
      <c:overlay val="0"/>
      <c:spPr>
        <a:noFill/>
        <a:ln w="27417">
          <a:noFill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44'!$A$6</c:f>
              <c:strCache>
                <c:ptCount val="1"/>
                <c:pt idx="0">
                  <c:v>Aboriginal and Torres Strait Islander </c:v>
                </c:pt>
              </c:strCache>
            </c:strRef>
          </c:tx>
          <c:spPr>
            <a:ln w="15875"/>
          </c:spPr>
          <c:marker>
            <c:symbol val="circle"/>
            <c:size val="11"/>
          </c:marker>
          <c:cat>
            <c:numRef>
              <c:f>'Figure 44'!$B$5:$F$5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44'!$B$6:$F$6</c:f>
              <c:numCache>
                <c:formatCode>General</c:formatCode>
                <c:ptCount val="5"/>
                <c:pt idx="0">
                  <c:v>6.824542497348029</c:v>
                </c:pt>
                <c:pt idx="1">
                  <c:v>6.642084836780198</c:v>
                </c:pt>
                <c:pt idx="2">
                  <c:v>9.255223143141491</c:v>
                </c:pt>
                <c:pt idx="3">
                  <c:v>14.53672341578154</c:v>
                </c:pt>
                <c:pt idx="4">
                  <c:v>9.67268650186122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44'!$A$7</c:f>
              <c:strCache>
                <c:ptCount val="1"/>
                <c:pt idx="0">
                  <c:v>Non-Indigenous </c:v>
                </c:pt>
              </c:strCache>
            </c:strRef>
          </c:tx>
          <c:spPr>
            <a:ln w="15875"/>
          </c:spPr>
          <c:marker>
            <c:symbol val="triangle"/>
            <c:size val="11"/>
          </c:marker>
          <c:cat>
            <c:numRef>
              <c:f>'Figure 44'!$B$5:$F$5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44'!$B$7:$F$7</c:f>
              <c:numCache>
                <c:formatCode>General</c:formatCode>
                <c:ptCount val="5"/>
                <c:pt idx="0">
                  <c:v>1.657133769651511</c:v>
                </c:pt>
                <c:pt idx="1">
                  <c:v>1.638170419477947</c:v>
                </c:pt>
                <c:pt idx="2">
                  <c:v>1.584697270641757</c:v>
                </c:pt>
                <c:pt idx="3">
                  <c:v>2.135244753807273</c:v>
                </c:pt>
                <c:pt idx="4">
                  <c:v>1.4979325062139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6934952"/>
        <c:axId val="-2066929272"/>
      </c:lineChart>
      <c:catAx>
        <c:axId val="-2066934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crossAx val="-2066929272"/>
        <c:crosses val="autoZero"/>
        <c:auto val="1"/>
        <c:lblAlgn val="ctr"/>
        <c:lblOffset val="100"/>
        <c:noMultiLvlLbl val="0"/>
      </c:catAx>
      <c:valAx>
        <c:axId val="-2066929272"/>
        <c:scaling>
          <c:orientation val="minMax"/>
          <c:max val="30.0"/>
        </c:scaling>
        <c:delete val="0"/>
        <c:axPos val="l"/>
        <c:title>
          <c:tx>
            <c:rich>
              <a:bodyPr rot="-5400000" vert="horz"/>
              <a:lstStyle/>
              <a:p>
                <a:pPr algn="ctr" rtl="0" fontAlgn="base">
                  <a:spcBef>
                    <a:spcPct val="50000"/>
                  </a:spcBef>
                  <a:spcAft>
                    <a:spcPct val="0"/>
                  </a:spcAft>
                  <a:defRPr lang="en-AU" sz="1400" b="1" i="0" u="none" strike="noStrike" kern="1200" baseline="0" dirty="0">
                    <a:solidFill>
                      <a:srgbClr val="141464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b="1" i="0" u="none" strike="noStrike" kern="1200" baseline="0" dirty="0">
                    <a:solidFill>
                      <a:srgbClr val="141464"/>
                    </a:solidFill>
                    <a:latin typeface="Optima"/>
                    <a:ea typeface="Optima"/>
                    <a:cs typeface="Optima"/>
                  </a:rPr>
                  <a:t>Age </a:t>
                </a:r>
                <a:r>
                  <a:rPr lang="en-US" sz="1600" b="1" i="0" u="none" strike="noStrike" kern="1200" baseline="0" dirty="0" err="1">
                    <a:solidFill>
                      <a:srgbClr val="141464"/>
                    </a:solidFill>
                    <a:latin typeface="Optima"/>
                    <a:ea typeface="Optima"/>
                    <a:cs typeface="Optima"/>
                  </a:rPr>
                  <a:t>standardised</a:t>
                </a:r>
                <a:r>
                  <a:rPr lang="en-US" sz="1600" b="1" i="0" u="none" strike="noStrike" kern="1200" baseline="0" dirty="0">
                    <a:solidFill>
                      <a:srgbClr val="141464"/>
                    </a:solidFill>
                    <a:latin typeface="Optima"/>
                    <a:ea typeface="Optima"/>
                    <a:cs typeface="Optima"/>
                  </a:rPr>
                  <a:t> rate per 100 000</a:t>
                </a:r>
                <a:endParaRPr lang="en-AU" sz="1600" b="1" i="0" u="none" strike="noStrike" kern="1200" baseline="0" dirty="0">
                  <a:solidFill>
                    <a:srgbClr val="141464"/>
                  </a:solidFill>
                  <a:latin typeface="Optima"/>
                  <a:ea typeface="Optima"/>
                  <a:cs typeface="Optima"/>
                </a:endParaRPr>
              </a:p>
              <a:p>
                <a:pPr algn="ctr" rtl="0" fontAlgn="base">
                  <a:spcBef>
                    <a:spcPct val="50000"/>
                  </a:spcBef>
                  <a:spcAft>
                    <a:spcPct val="0"/>
                  </a:spcAft>
                  <a:defRPr lang="en-AU" sz="1400" b="1" i="0" u="none" strike="noStrike" kern="1200" baseline="0" dirty="0">
                    <a:solidFill>
                      <a:srgbClr val="141464"/>
                    </a:solidFill>
                    <a:latin typeface="Optima"/>
                    <a:ea typeface="Optima"/>
                    <a:cs typeface="Optima"/>
                  </a:defRPr>
                </a:pPr>
                <a:endParaRPr lang="en-AU" sz="1400" b="1" i="0" u="none" strike="noStrike" kern="1200" baseline="0" dirty="0">
                  <a:solidFill>
                    <a:srgbClr val="141464"/>
                  </a:solidFill>
                  <a:latin typeface="Optima"/>
                  <a:ea typeface="Optima"/>
                  <a:cs typeface="Optima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crossAx val="-2066934952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 algn="ctr">
        <a:defRPr lang="en-AU" sz="1400" b="1" i="0" u="none" strike="noStrike" kern="1200" baseline="0">
          <a:solidFill>
            <a:srgbClr val="141464"/>
          </a:solidFill>
          <a:latin typeface="Optima" pitchFamily="34" charset="0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45'!$A$5</c:f>
              <c:strCache>
                <c:ptCount val="1"/>
                <c:pt idx="0">
                  <c:v>15-19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45'!$B$4:$F$4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45'!$B$5:$F$5</c:f>
              <c:numCache>
                <c:formatCode>General</c:formatCode>
                <c:ptCount val="5"/>
                <c:pt idx="0">
                  <c:v>7.266808127198209</c:v>
                </c:pt>
                <c:pt idx="1">
                  <c:v>5.643261240670984</c:v>
                </c:pt>
                <c:pt idx="2">
                  <c:v>12.36909375773068</c:v>
                </c:pt>
                <c:pt idx="3">
                  <c:v>11.22225411831791</c:v>
                </c:pt>
                <c:pt idx="4">
                  <c:v>15.73494194075556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45'!$A$6</c:f>
              <c:strCache>
                <c:ptCount val="1"/>
                <c:pt idx="0">
                  <c:v>20-29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'Figure 45'!$B$4:$F$4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45'!$B$6:$F$6</c:f>
              <c:numCache>
                <c:formatCode>General</c:formatCode>
                <c:ptCount val="5"/>
                <c:pt idx="0">
                  <c:v>30.26398000624805</c:v>
                </c:pt>
                <c:pt idx="1">
                  <c:v>22.41901132160072</c:v>
                </c:pt>
                <c:pt idx="2">
                  <c:v>40.34969737726961</c:v>
                </c:pt>
                <c:pt idx="3">
                  <c:v>52.86317365115245</c:v>
                </c:pt>
                <c:pt idx="4">
                  <c:v>27.48193501255934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45'!$A$7</c:f>
              <c:strCache>
                <c:ptCount val="1"/>
                <c:pt idx="0">
                  <c:v>30-39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</c:spPr>
          </c:marker>
          <c:cat>
            <c:numRef>
              <c:f>'Figure 45'!$B$4:$F$4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45'!$B$7:$F$7</c:f>
              <c:numCache>
                <c:formatCode>General</c:formatCode>
                <c:ptCount val="5"/>
                <c:pt idx="0">
                  <c:v>10.87731596185688</c:v>
                </c:pt>
                <c:pt idx="1">
                  <c:v>13.37353499003064</c:v>
                </c:pt>
                <c:pt idx="2">
                  <c:v>7.323146023531708</c:v>
                </c:pt>
                <c:pt idx="3">
                  <c:v>21.2074576875232</c:v>
                </c:pt>
                <c:pt idx="4">
                  <c:v>14.45398169427273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45'!$A$8</c:f>
              <c:strCache>
                <c:ptCount val="1"/>
                <c:pt idx="0">
                  <c:v>40-49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'Figure 45'!$B$4:$F$4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45'!$B$8:$F$8</c:f>
              <c:numCache>
                <c:formatCode>General</c:formatCode>
                <c:ptCount val="5"/>
                <c:pt idx="0">
                  <c:v>2.83069606816316</c:v>
                </c:pt>
                <c:pt idx="1">
                  <c:v>8.25570675729598</c:v>
                </c:pt>
                <c:pt idx="2">
                  <c:v>8.035032742758428</c:v>
                </c:pt>
                <c:pt idx="3">
                  <c:v>15.23414586128224</c:v>
                </c:pt>
                <c:pt idx="4">
                  <c:v>14.05729777585345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45'!$A$9</c:f>
              <c:strCache>
                <c:ptCount val="1"/>
                <c:pt idx="0">
                  <c:v>50-59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'Figure 45'!$B$4:$F$4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45'!$B$9:$F$9</c:f>
              <c:numCache>
                <c:formatCode>General</c:formatCode>
                <c:ptCount val="5"/>
                <c:pt idx="0">
                  <c:v>0.0</c:v>
                </c:pt>
                <c:pt idx="1">
                  <c:v>0.0</c:v>
                </c:pt>
                <c:pt idx="2">
                  <c:v>3.972589134968712</c:v>
                </c:pt>
                <c:pt idx="3">
                  <c:v>6.770485403790336</c:v>
                </c:pt>
                <c:pt idx="4">
                  <c:v>5.456800669729207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6856440"/>
        <c:axId val="-2066850408"/>
      </c:lineChart>
      <c:catAx>
        <c:axId val="-2066856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 dirty="0" smtClean="0"/>
                  <a:t>Year</a:t>
                </a: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-2066850408"/>
        <c:crosses val="autoZero"/>
        <c:auto val="1"/>
        <c:lblAlgn val="ctr"/>
        <c:lblOffset val="100"/>
        <c:noMultiLvlLbl val="0"/>
      </c:catAx>
      <c:valAx>
        <c:axId val="-2066850408"/>
        <c:scaling>
          <c:orientation val="minMax"/>
          <c:max val="70.0"/>
        </c:scaling>
        <c:delete val="0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-2066856440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lang="en-AU" sz="1400" b="1" i="0" u="none" strike="noStrike" kern="1200" baseline="0">
          <a:solidFill>
            <a:srgbClr val="141464"/>
          </a:solidFill>
          <a:latin typeface="Optima"/>
          <a:ea typeface="Optima"/>
          <a:cs typeface="Optima"/>
        </a:defRPr>
      </a:pPr>
      <a:endParaRPr lang="en-US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685737366970055"/>
          <c:y val="0.0321766921899775"/>
          <c:w val="0.8746046665712"/>
          <c:h val="0.726230017229377"/>
        </c:manualLayout>
      </c:layout>
      <c:lineChart>
        <c:grouping val="standard"/>
        <c:varyColors val="0"/>
        <c:ser>
          <c:idx val="0"/>
          <c:order val="0"/>
          <c:tx>
            <c:strRef>
              <c:f>'Figure 45'!$A$13</c:f>
              <c:strCache>
                <c:ptCount val="1"/>
                <c:pt idx="0">
                  <c:v>15-19</c:v>
                </c:pt>
              </c:strCache>
            </c:strRef>
          </c:tx>
          <c:spPr>
            <a:ln w="15875"/>
          </c:spPr>
          <c:marker>
            <c:symbol val="diamond"/>
            <c:size val="11"/>
          </c:marker>
          <c:cat>
            <c:numRef>
              <c:f>'Figure 45'!$B$12:$F$12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45'!$B$13:$F$13</c:f>
              <c:numCache>
                <c:formatCode>General</c:formatCode>
                <c:ptCount val="5"/>
                <c:pt idx="0">
                  <c:v>1.722356183258698</c:v>
                </c:pt>
                <c:pt idx="1">
                  <c:v>1.799907844718351</c:v>
                </c:pt>
                <c:pt idx="2">
                  <c:v>2.173080029466965</c:v>
                </c:pt>
                <c:pt idx="3">
                  <c:v>2.678239425619588</c:v>
                </c:pt>
                <c:pt idx="4">
                  <c:v>2.158809666890631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45'!$A$14</c:f>
              <c:strCache>
                <c:ptCount val="1"/>
                <c:pt idx="0">
                  <c:v>20-29</c:v>
                </c:pt>
              </c:strCache>
            </c:strRef>
          </c:tx>
          <c:spPr>
            <a:ln w="15875"/>
          </c:spPr>
          <c:marker>
            <c:symbol val="square"/>
            <c:size val="11"/>
          </c:marker>
          <c:cat>
            <c:numRef>
              <c:f>'Figure 45'!$B$12:$F$12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45'!$B$14:$F$14</c:f>
              <c:numCache>
                <c:formatCode>General</c:formatCode>
                <c:ptCount val="5"/>
                <c:pt idx="0">
                  <c:v>5.95616979011047</c:v>
                </c:pt>
                <c:pt idx="1">
                  <c:v>5.312707227586134</c:v>
                </c:pt>
                <c:pt idx="2">
                  <c:v>5.162235114790056</c:v>
                </c:pt>
                <c:pt idx="3">
                  <c:v>6.929928858165628</c:v>
                </c:pt>
                <c:pt idx="4">
                  <c:v>4.684083816009676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45'!$A$15</c:f>
              <c:strCache>
                <c:ptCount val="1"/>
                <c:pt idx="0">
                  <c:v>30-39</c:v>
                </c:pt>
              </c:strCache>
            </c:strRef>
          </c:tx>
          <c:spPr>
            <a:ln w="158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triangle"/>
            <c:size val="11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cat>
            <c:numRef>
              <c:f>'Figure 45'!$B$12:$F$12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45'!$B$15:$F$15</c:f>
              <c:numCache>
                <c:formatCode>General</c:formatCode>
                <c:ptCount val="5"/>
                <c:pt idx="0">
                  <c:v>3.302769923042121</c:v>
                </c:pt>
                <c:pt idx="1">
                  <c:v>3.216171840392997</c:v>
                </c:pt>
                <c:pt idx="2">
                  <c:v>2.741443558301256</c:v>
                </c:pt>
                <c:pt idx="3">
                  <c:v>3.653735203781445</c:v>
                </c:pt>
                <c:pt idx="4">
                  <c:v>2.720151980331445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45'!$A$16</c:f>
              <c:strCache>
                <c:ptCount val="1"/>
                <c:pt idx="0">
                  <c:v>40-49</c:v>
                </c:pt>
              </c:strCache>
            </c:strRef>
          </c:tx>
          <c:spPr>
            <a:ln w="15875"/>
          </c:spPr>
          <c:marker>
            <c:symbol val="x"/>
            <c:size val="11"/>
          </c:marker>
          <c:cat>
            <c:numRef>
              <c:f>'Figure 45'!$B$12:$F$12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45'!$B$16:$F$16</c:f>
              <c:numCache>
                <c:formatCode>General</c:formatCode>
                <c:ptCount val="5"/>
                <c:pt idx="0">
                  <c:v>0.968157629415967</c:v>
                </c:pt>
                <c:pt idx="1">
                  <c:v>1.457558384323032</c:v>
                </c:pt>
                <c:pt idx="2">
                  <c:v>1.571730848950771</c:v>
                </c:pt>
                <c:pt idx="3">
                  <c:v>2.187268897773037</c:v>
                </c:pt>
                <c:pt idx="4">
                  <c:v>1.5093176278665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45'!$A$17</c:f>
              <c:strCache>
                <c:ptCount val="1"/>
                <c:pt idx="0">
                  <c:v>50-59</c:v>
                </c:pt>
              </c:strCache>
            </c:strRef>
          </c:tx>
          <c:spPr>
            <a:ln w="15875"/>
          </c:spPr>
          <c:marker>
            <c:symbol val="star"/>
            <c:size val="11"/>
          </c:marker>
          <c:cat>
            <c:numRef>
              <c:f>'Figure 45'!$B$12:$F$12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'Figure 45'!$B$17:$F$17</c:f>
              <c:numCache>
                <c:formatCode>General</c:formatCode>
                <c:ptCount val="5"/>
                <c:pt idx="0">
                  <c:v>0.336968726681296</c:v>
                </c:pt>
                <c:pt idx="1">
                  <c:v>0.588142748126398</c:v>
                </c:pt>
                <c:pt idx="2">
                  <c:v>0.53970016417679</c:v>
                </c:pt>
                <c:pt idx="3">
                  <c:v>0.756447485587469</c:v>
                </c:pt>
                <c:pt idx="4">
                  <c:v>0.381328096427476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6813288"/>
        <c:axId val="-2066807256"/>
      </c:lineChart>
      <c:catAx>
        <c:axId val="-2066813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 dirty="0" smtClean="0"/>
                  <a:t>Year</a:t>
                </a:r>
                <a:endParaRPr lang="en-A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3399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-2066807256"/>
        <c:crosses val="autoZero"/>
        <c:auto val="1"/>
        <c:lblAlgn val="ctr"/>
        <c:lblOffset val="100"/>
        <c:noMultiLvlLbl val="0"/>
      </c:catAx>
      <c:valAx>
        <c:axId val="-2066807256"/>
        <c:scaling>
          <c:orientation val="minMax"/>
          <c:max val="70.0"/>
        </c:scaling>
        <c:delete val="1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none"/>
        <c:tickLblPos val="nextTo"/>
        <c:crossAx val="-206681328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 algn="ctr">
        <a:defRPr lang="en-AU" sz="1400" b="1" i="0" u="none" strike="noStrike" kern="1200" baseline="0">
          <a:solidFill>
            <a:srgbClr val="141464"/>
          </a:solidFill>
          <a:latin typeface="Optima"/>
          <a:ea typeface="Optima"/>
          <a:cs typeface="Optima"/>
        </a:defRPr>
      </a:pPr>
      <a:endParaRPr lang="en-US"/>
    </a:p>
  </c:tx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5345543928221"/>
          <c:y val="0.0291846522781775"/>
          <c:w val="0.783533573454833"/>
          <c:h val="0.704434562586151"/>
        </c:manualLayout>
      </c:layout>
      <c:lineChart>
        <c:grouping val="standard"/>
        <c:varyColors val="0"/>
        <c:ser>
          <c:idx val="0"/>
          <c:order val="0"/>
          <c:tx>
            <c:strRef>
              <c:f>'NSP data'!$A$3</c:f>
              <c:strCache>
                <c:ptCount val="1"/>
                <c:pt idx="0">
                  <c:v>Aboriginal and Torres Strait Islander -HIV</c:v>
                </c:pt>
              </c:strCache>
            </c:strRef>
          </c:tx>
          <c:spPr>
            <a:ln w="19050"/>
          </c:spPr>
          <c:marker>
            <c:symbol val="circle"/>
            <c:size val="11"/>
          </c:marker>
          <c:cat>
            <c:numRef>
              <c:f>'NSP data'!$B$2:$F$2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'NSP data'!$B$3:$F$3</c:f>
              <c:numCache>
                <c:formatCode>General</c:formatCode>
                <c:ptCount val="5"/>
                <c:pt idx="0">
                  <c:v>0.6</c:v>
                </c:pt>
                <c:pt idx="1">
                  <c:v>0.7</c:v>
                </c:pt>
                <c:pt idx="2">
                  <c:v>1.5</c:v>
                </c:pt>
                <c:pt idx="3">
                  <c:v>0.4</c:v>
                </c:pt>
                <c:pt idx="4">
                  <c:v>1.3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'NSP data'!$A$4</c:f>
              <c:strCache>
                <c:ptCount val="1"/>
                <c:pt idx="0">
                  <c:v>Non-Indigenous -HIV</c:v>
                </c:pt>
              </c:strCache>
            </c:strRef>
          </c:tx>
          <c:spPr>
            <a:ln w="19050"/>
          </c:spPr>
          <c:marker>
            <c:symbol val="circle"/>
            <c:size val="11"/>
          </c:marker>
          <c:cat>
            <c:numRef>
              <c:f>'NSP data'!$B$2:$F$2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'NSP data'!$B$4:$F$4</c:f>
              <c:numCache>
                <c:formatCode>General</c:formatCode>
                <c:ptCount val="5"/>
                <c:pt idx="0">
                  <c:v>1.2</c:v>
                </c:pt>
                <c:pt idx="1">
                  <c:v>1.0</c:v>
                </c:pt>
                <c:pt idx="2">
                  <c:v>1.2</c:v>
                </c:pt>
                <c:pt idx="3">
                  <c:v>1.3</c:v>
                </c:pt>
                <c:pt idx="4">
                  <c:v>2.1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'NSP data'!$A$5</c:f>
              <c:strCache>
                <c:ptCount val="1"/>
                <c:pt idx="0">
                  <c:v>Aboriginal and Torres Strait Islander -HCV</c:v>
                </c:pt>
              </c:strCache>
            </c:strRef>
          </c:tx>
          <c:spPr>
            <a:ln w="19050">
              <a:solidFill>
                <a:schemeClr val="accent1"/>
              </a:solidFill>
            </a:ln>
          </c:spPr>
          <c:marker>
            <c:symbol val="square"/>
            <c:size val="11"/>
            <c:spPr>
              <a:solidFill>
                <a:schemeClr val="accent1"/>
              </a:solidFill>
              <a:ln>
                <a:noFill/>
              </a:ln>
            </c:spPr>
          </c:marker>
          <c:cat>
            <c:numRef>
              <c:f>'NSP data'!$B$2:$F$2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'NSP data'!$B$5:$F$5</c:f>
              <c:numCache>
                <c:formatCode>General</c:formatCode>
                <c:ptCount val="5"/>
                <c:pt idx="0">
                  <c:v>49.0</c:v>
                </c:pt>
                <c:pt idx="1">
                  <c:v>54.0</c:v>
                </c:pt>
                <c:pt idx="2">
                  <c:v>52.0</c:v>
                </c:pt>
                <c:pt idx="3">
                  <c:v>56.0</c:v>
                </c:pt>
                <c:pt idx="4">
                  <c:v>62.0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'NSP data'!$A$6</c:f>
              <c:strCache>
                <c:ptCount val="1"/>
                <c:pt idx="0">
                  <c:v>Non-Indigenous -HCV</c:v>
                </c:pt>
              </c:strCache>
            </c:strRef>
          </c:tx>
          <c:spPr>
            <a:ln w="19050">
              <a:solidFill>
                <a:schemeClr val="accent2"/>
              </a:solidFill>
            </a:ln>
          </c:spPr>
          <c:marker>
            <c:symbol val="square"/>
            <c:size val="11"/>
            <c:spPr>
              <a:solidFill>
                <a:schemeClr val="accent2"/>
              </a:solidFill>
              <a:ln>
                <a:noFill/>
              </a:ln>
            </c:spPr>
          </c:marker>
          <c:cat>
            <c:numRef>
              <c:f>'NSP data'!$B$2:$F$2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'NSP data'!$B$6:$F$6</c:f>
              <c:numCache>
                <c:formatCode>General</c:formatCode>
                <c:ptCount val="5"/>
                <c:pt idx="0">
                  <c:v>53.0</c:v>
                </c:pt>
                <c:pt idx="1">
                  <c:v>47.0</c:v>
                </c:pt>
                <c:pt idx="2">
                  <c:v>57.0</c:v>
                </c:pt>
                <c:pt idx="3">
                  <c:v>52.0</c:v>
                </c:pt>
                <c:pt idx="4">
                  <c:v>52.0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8547384"/>
        <c:axId val="-2068539592"/>
      </c:lineChart>
      <c:catAx>
        <c:axId val="-2068547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 sz="1400" dirty="0">
                    <a:latin typeface="Optima" pitchFamily="34" charset="0"/>
                  </a:rPr>
                  <a:t>Year</a:t>
                </a:r>
                <a:r>
                  <a:rPr lang="en-AU" sz="1400" baseline="0" dirty="0">
                    <a:latin typeface="Optima" pitchFamily="34" charset="0"/>
                  </a:rPr>
                  <a:t> </a:t>
                </a:r>
                <a:endParaRPr lang="en-AU" sz="1400" dirty="0">
                  <a:latin typeface="Optima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Optima" pitchFamily="34" charset="0"/>
              </a:defRPr>
            </a:pPr>
            <a:endParaRPr lang="en-US"/>
          </a:p>
        </c:txPr>
        <c:crossAx val="-2068539592"/>
        <c:crosses val="autoZero"/>
        <c:auto val="1"/>
        <c:lblAlgn val="ctr"/>
        <c:lblOffset val="100"/>
        <c:noMultiLvlLbl val="0"/>
      </c:catAx>
      <c:valAx>
        <c:axId val="-206853959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AU" sz="1600" dirty="0">
                    <a:latin typeface="Optima" pitchFamily="34" charset="0"/>
                  </a:rPr>
                  <a:t>Antibody</a:t>
                </a:r>
                <a:r>
                  <a:rPr lang="en-AU" sz="1600" baseline="0" dirty="0">
                    <a:latin typeface="Optima" pitchFamily="34" charset="0"/>
                  </a:rPr>
                  <a:t> prevalence (%)</a:t>
                </a:r>
                <a:endParaRPr lang="en-AU" sz="1600" dirty="0">
                  <a:latin typeface="Optima" pitchFamily="34" charset="0"/>
                </a:endParaRPr>
              </a:p>
            </c:rich>
          </c:tx>
          <c:layout>
            <c:manualLayout>
              <c:xMode val="edge"/>
              <c:yMode val="edge"/>
              <c:x val="0.0425493782974098"/>
              <c:y val="0.20374610547782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Optima" pitchFamily="34" charset="0"/>
              </a:defRPr>
            </a:pPr>
            <a:endParaRPr lang="en-US"/>
          </a:p>
        </c:txPr>
        <c:crossAx val="-2068547384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150351054603023"/>
          <c:y val="0.889302668101739"/>
          <c:w val="0.849648945396977"/>
          <c:h val="0.0875945542778376"/>
        </c:manualLayout>
      </c:layout>
      <c:overlay val="0"/>
      <c:txPr>
        <a:bodyPr/>
        <a:lstStyle/>
        <a:p>
          <a:pPr>
            <a:defRPr sz="1200" b="1">
              <a:latin typeface="Optima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7342657342657"/>
          <c:y val="0.0647858921788131"/>
          <c:w val="0.68368305710038"/>
          <c:h val="0.723514880128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547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53.12298142995715</c:v>
                </c:pt>
                <c:pt idx="1">
                  <c:v>3455.710730661085</c:v>
                </c:pt>
                <c:pt idx="2">
                  <c:v>2811.858520722338</c:v>
                </c:pt>
                <c:pt idx="3">
                  <c:v>1178.330687359343</c:v>
                </c:pt>
                <c:pt idx="4">
                  <c:v>396.1139046415719</c:v>
                </c:pt>
                <c:pt idx="5">
                  <c:v>196.2881669808025</c:v>
                </c:pt>
                <c:pt idx="6">
                  <c:v>36.11070624881741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5473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376.8842994411442</c:v>
                </c:pt>
                <c:pt idx="1">
                  <c:v>7910.524279722882</c:v>
                </c:pt>
                <c:pt idx="2">
                  <c:v>4795.701444514665</c:v>
                </c:pt>
                <c:pt idx="3">
                  <c:v>1493.818106268833</c:v>
                </c:pt>
                <c:pt idx="4">
                  <c:v>409.3493535103543</c:v>
                </c:pt>
                <c:pt idx="5">
                  <c:v>158.6099369307755</c:v>
                </c:pt>
                <c:pt idx="6">
                  <c:v>7.398652054730828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3714072"/>
        <c:axId val="-2083707928"/>
      </c:barChart>
      <c:catAx>
        <c:axId val="-2083714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92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Age group</a:t>
                </a:r>
              </a:p>
            </c:rich>
          </c:tx>
          <c:layout>
            <c:manualLayout>
              <c:xMode val="edge"/>
              <c:yMode val="edge"/>
              <c:x val="0.474358974358978"/>
              <c:y val="0.86908077994429"/>
            </c:manualLayout>
          </c:layout>
          <c:overlay val="0"/>
          <c:spPr>
            <a:noFill/>
            <a:ln w="3094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5473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277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707928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3707928"/>
        <c:scaling>
          <c:orientation val="minMax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0.0256410256410258"/>
              <c:y val="0.155988857938719"/>
            </c:manualLayout>
          </c:layout>
          <c:overlay val="0"/>
          <c:spPr>
            <a:noFill/>
            <a:ln w="3094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5473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714072"/>
        <c:crosses val="autoZero"/>
        <c:crossBetween val="between"/>
        <c:majorUnit val="2000.0"/>
        <c:minorUnit val="100.0"/>
      </c:valAx>
      <c:spPr>
        <a:noFill/>
        <a:ln w="30946">
          <a:noFill/>
        </a:ln>
      </c:spPr>
    </c:plotArea>
    <c:legend>
      <c:legendPos val="r"/>
      <c:layout>
        <c:manualLayout>
          <c:xMode val="edge"/>
          <c:yMode val="edge"/>
          <c:x val="0.0"/>
          <c:y val="0.913649025069638"/>
          <c:w val="0.941025641025641"/>
          <c:h val="0.0891364902506974"/>
        </c:manualLayout>
      </c:layout>
      <c:overlay val="0"/>
      <c:spPr>
        <a:noFill/>
        <a:ln w="30946">
          <a:noFill/>
        </a:ln>
      </c:spPr>
      <c:txPr>
        <a:bodyPr/>
        <a:lstStyle/>
        <a:p>
          <a:pPr>
            <a:defRPr sz="1400" b="0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7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592875318066"/>
          <c:y val="0.0405405405405405"/>
          <c:w val="0.882951653944022"/>
          <c:h val="0.8027027027027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 w="1544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1.935240344342507</c:v>
                </c:pt>
                <c:pt idx="1">
                  <c:v>558.7814639818425</c:v>
                </c:pt>
                <c:pt idx="2">
                  <c:v>1139.262203534351</c:v>
                </c:pt>
                <c:pt idx="3">
                  <c:v>350.3178038128278</c:v>
                </c:pt>
                <c:pt idx="4">
                  <c:v>163.127543406006</c:v>
                </c:pt>
                <c:pt idx="5">
                  <c:v>71.64906707586555</c:v>
                </c:pt>
                <c:pt idx="6">
                  <c:v>17.47106110256036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0000"/>
            </a:solidFill>
            <a:ln w="15442">
              <a:solidFill>
                <a:srgbClr val="003366"/>
              </a:solidFill>
              <a:prstDash val="solid"/>
            </a:ln>
          </c:spPr>
          <c:invertIfNegative val="0"/>
          <c:cat>
            <c:strRef>
              <c:f>Sheet1!$B$1:$H$1</c:f>
              <c:strCache>
                <c:ptCount val="7"/>
                <c:pt idx="0">
                  <c:v>0-14</c:v>
                </c:pt>
                <c:pt idx="1">
                  <c:v>15-19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60+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17.48307130642474</c:v>
                </c:pt>
                <c:pt idx="1">
                  <c:v>1770.997572597646</c:v>
                </c:pt>
                <c:pt idx="2">
                  <c:v>1514.095116745691</c:v>
                </c:pt>
                <c:pt idx="3">
                  <c:v>283.1481769475456</c:v>
                </c:pt>
                <c:pt idx="4">
                  <c:v>76.7276547433973</c:v>
                </c:pt>
                <c:pt idx="5">
                  <c:v>23.79551165904639</c:v>
                </c:pt>
                <c:pt idx="6">
                  <c:v>2.424641818742223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3674584"/>
        <c:axId val="-2083668440"/>
      </c:barChart>
      <c:catAx>
        <c:axId val="-2083674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11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dirty="0"/>
                  <a:t>Age group</a:t>
                </a:r>
              </a:p>
            </c:rich>
          </c:tx>
          <c:layout>
            <c:manualLayout>
              <c:xMode val="edge"/>
              <c:yMode val="edge"/>
              <c:x val="0.447837150127226"/>
              <c:y val="0.908108108108109"/>
            </c:manualLayout>
          </c:layout>
          <c:overlay val="0"/>
          <c:spPr>
            <a:noFill/>
            <a:ln w="30883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5442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277" b="0" i="0" u="none" strike="noStrike" baseline="0">
                <a:solidFill>
                  <a:srgbClr val="000080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668440"/>
        <c:crossesAt val="0.0"/>
        <c:auto val="1"/>
        <c:lblAlgn val="ctr"/>
        <c:lblOffset val="100"/>
        <c:tickLblSkip val="1"/>
        <c:tickMarkSkip val="1"/>
        <c:noMultiLvlLbl val="0"/>
      </c:catAx>
      <c:valAx>
        <c:axId val="-2083668440"/>
        <c:scaling>
          <c:orientation val="minMax"/>
          <c:max val="7000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1581">
            <a:noFill/>
          </a:ln>
        </c:spPr>
        <c:txPr>
          <a:bodyPr rot="0" vert="horz"/>
          <a:lstStyle/>
          <a:p>
            <a:pPr>
              <a:defRPr sz="1368" b="1" i="0" u="none" strike="noStrike" baseline="0">
                <a:solidFill>
                  <a:srgbClr val="FFFFFF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674584"/>
        <c:crosses val="autoZero"/>
        <c:crossBetween val="between"/>
        <c:majorUnit val="1000.0"/>
        <c:minorUnit val="500.0"/>
      </c:valAx>
      <c:spPr>
        <a:noFill/>
        <a:ln w="3088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6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885568353925"/>
          <c:y val="0.0287837346272644"/>
          <c:w val="0.842243166553059"/>
          <c:h val="0.69093922698983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Aboriginal and Torres Strait Islander people aged 15 - 19 years</c:v>
                </c:pt>
              </c:strCache>
            </c:strRef>
          </c:tx>
          <c:spPr>
            <a:ln w="13622">
              <a:solidFill>
                <a:schemeClr val="tx1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5207.752201227352</c:v>
                </c:pt>
                <c:pt idx="1">
                  <c:v>6421.735834754595</c:v>
                </c:pt>
                <c:pt idx="2">
                  <c:v>6609.40827854431</c:v>
                </c:pt>
                <c:pt idx="3">
                  <c:v>5978.60637452369</c:v>
                </c:pt>
                <c:pt idx="4">
                  <c:v>5624.45845287832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Aboriginal and Torres Strait Islander people aged 20 - 29 years</c:v>
                </c:pt>
              </c:strCache>
            </c:strRef>
          </c:tx>
          <c:spPr>
            <a:ln w="19050">
              <a:solidFill>
                <a:schemeClr val="tx2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tx2"/>
              </a:solidFill>
              <a:ln>
                <a:solidFill>
                  <a:schemeClr val="tx2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3302.917163705092</c:v>
                </c:pt>
                <c:pt idx="1">
                  <c:v>3913.795159174914</c:v>
                </c:pt>
                <c:pt idx="2">
                  <c:v>4076.583380083143</c:v>
                </c:pt>
                <c:pt idx="3">
                  <c:v>3853.233442229885</c:v>
                </c:pt>
                <c:pt idx="4">
                  <c:v>3791.593739507948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Non-Indigenous people aged 15 - 19 years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circle"/>
            <c:size val="12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Sheet1!$B$4:$F$4</c:f>
              <c:numCache>
                <c:formatCode>0.00</c:formatCode>
                <c:ptCount val="5"/>
                <c:pt idx="0">
                  <c:v>1311.97406575132</c:v>
                </c:pt>
                <c:pt idx="1">
                  <c:v>1561.35066026831</c:v>
                </c:pt>
                <c:pt idx="2">
                  <c:v>1618.985615841</c:v>
                </c:pt>
                <c:pt idx="3">
                  <c:v>1524.387046433238</c:v>
                </c:pt>
                <c:pt idx="4">
                  <c:v>1446.373038095563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Non-Indigenous people aged 20 - 29 years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triangle"/>
            <c:size val="12"/>
            <c:spPr>
              <a:solidFill>
                <a:schemeClr val="accent6"/>
              </a:solidFill>
              <a:ln>
                <a:solidFill>
                  <a:schemeClr val="accent6"/>
                </a:solidFill>
                <a:prstDash val="solid"/>
              </a:ln>
            </c:spPr>
          </c:marker>
          <c:cat>
            <c:numRef>
              <c:f>Sheet1!$B$1:$F$1</c:f>
              <c:numCache>
                <c:formatCode>General</c:formatCode>
                <c:ptCount val="5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</c:numCache>
            </c:numRef>
          </c:cat>
          <c:val>
            <c:numRef>
              <c:f>Sheet1!$B$5:$F$5</c:f>
              <c:numCache>
                <c:formatCode>0.00</c:formatCode>
                <c:ptCount val="5"/>
                <c:pt idx="0">
                  <c:v>1055.714732193261</c:v>
                </c:pt>
                <c:pt idx="1">
                  <c:v>1189.08629116708</c:v>
                </c:pt>
                <c:pt idx="2">
                  <c:v>1298.349636600817</c:v>
                </c:pt>
                <c:pt idx="3">
                  <c:v>1320.658982485962</c:v>
                </c:pt>
                <c:pt idx="4">
                  <c:v>1323.654290454366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3597448"/>
        <c:axId val="-2083591944"/>
      </c:lineChart>
      <c:catAx>
        <c:axId val="-2083597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3622">
            <a:solidFill>
              <a:srgbClr val="003366"/>
            </a:solidFill>
            <a:prstDash val="solid"/>
          </a:ln>
        </c:spPr>
        <c:txPr>
          <a:bodyPr rot="0" vert="horz"/>
          <a:lstStyle/>
          <a:p>
            <a:pPr>
              <a:defRPr sz="1287" b="1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5919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8359194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Optima"/>
                    <a:ea typeface="Optima"/>
                    <a:cs typeface="Optima"/>
                  </a:defRPr>
                </a:pPr>
                <a:r>
                  <a:rPr lang="en-US" sz="1600" dirty="0"/>
                  <a:t>Age specific rate per 100 000</a:t>
                </a:r>
              </a:p>
            </c:rich>
          </c:tx>
          <c:layout>
            <c:manualLayout>
              <c:xMode val="edge"/>
              <c:yMode val="edge"/>
              <c:x val="0.00451724681276225"/>
              <c:y val="0.107724640238124"/>
            </c:manualLayout>
          </c:layout>
          <c:overlay val="0"/>
          <c:spPr>
            <a:noFill/>
            <a:ln w="2724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1362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Optima"/>
                <a:ea typeface="Optima"/>
                <a:cs typeface="Optima"/>
              </a:defRPr>
            </a:pPr>
            <a:endParaRPr lang="en-US"/>
          </a:p>
        </c:txPr>
        <c:crossAx val="-2083597448"/>
        <c:crosses val="autoZero"/>
        <c:crossBetween val="midCat"/>
      </c:valAx>
      <c:spPr>
        <a:noFill/>
        <a:ln w="27244">
          <a:noFill/>
        </a:ln>
      </c:spPr>
    </c:plotArea>
    <c:legend>
      <c:legendPos val="b"/>
      <c:layout>
        <c:manualLayout>
          <c:xMode val="edge"/>
          <c:yMode val="edge"/>
          <c:x val="0.0"/>
          <c:y val="0.800873414508663"/>
          <c:w val="0.993563101136176"/>
          <c:h val="0.0909726247551864"/>
        </c:manualLayout>
      </c:layout>
      <c:overlay val="0"/>
      <c:spPr>
        <a:solidFill>
          <a:schemeClr val="bg1"/>
        </a:solidFill>
        <a:ln w="27244">
          <a:noFill/>
        </a:ln>
      </c:spPr>
      <c:txPr>
        <a:bodyPr/>
        <a:lstStyle/>
        <a:p>
          <a:pPr>
            <a:defRPr sz="1100" b="1" i="0" u="none" strike="noStrike" baseline="0">
              <a:solidFill>
                <a:schemeClr val="tx1"/>
              </a:solidFill>
              <a:latin typeface="Optima"/>
              <a:ea typeface="Optima"/>
              <a:cs typeface="Opti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5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0.13465</cdr:x>
      <cdr:y>0.41116</cdr:y>
    </cdr:from>
    <cdr:to>
      <cdr:x>0.97398</cdr:x>
      <cdr:y>0.41116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1109364" y="2160480"/>
          <a:ext cx="6915138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1750" cap="flat" cmpd="sng" algn="ctr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413" y="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413" y="941070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AA53C30-FA03-437A-849F-AEFF1B8792C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228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 Unicode MS" charset="0"/>
                <a:ea typeface="+mn-ea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413" y="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 Unicode MS" charset="0"/>
                <a:ea typeface="+mn-ea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627" y="4705350"/>
            <a:ext cx="4991947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 Unicode MS" charset="0"/>
                <a:ea typeface="+mn-ea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413" y="941070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 Unicode MS" charset="0"/>
              </a:defRPr>
            </a:lvl1pPr>
          </a:lstStyle>
          <a:p>
            <a:fld id="{D0FD18F0-24C0-43A5-93B9-C6694D01D288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12452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8010B-631C-4BE7-B393-A98AAF59C902}" type="slidenum">
              <a:rPr lang="en-AU"/>
              <a:pPr/>
              <a:t>1</a:t>
            </a:fld>
            <a:endParaRPr lang="en-AU" dirty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400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r>
              <a:rPr lang="en-US" baseline="0" dirty="0" smtClean="0"/>
              <a:t> font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35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05334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36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7613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Legend: Aboriginal and Torres Strait Islander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4579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 font is different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5302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79881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Non-indigenous 20-29 legend</a:t>
            </a:r>
            <a:r>
              <a:rPr lang="en-US" baseline="0" dirty="0" smtClean="0"/>
              <a:t> is not visible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15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43428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18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8346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axis</a:t>
            </a:r>
            <a:r>
              <a:rPr lang="en-US" baseline="0" dirty="0" smtClean="0"/>
              <a:t> label should not have points</a:t>
            </a:r>
          </a:p>
          <a:p>
            <a:r>
              <a:rPr lang="en-US" baseline="0" dirty="0" smtClean="0"/>
              <a:t>Title font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21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891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 font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27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4108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 font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D18F0-24C0-43A5-93B9-C6694D01D288}" type="slidenum">
              <a:rPr lang="en-AU" smtClean="0"/>
              <a:pPr/>
              <a:t>34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0990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83563" y="85725"/>
            <a:ext cx="839787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grayscl/>
          </a:blip>
          <a:srcRect l="34932" b="26874"/>
          <a:stretch>
            <a:fillRect/>
          </a:stretch>
        </p:blipFill>
        <p:spPr bwMode="auto">
          <a:xfrm>
            <a:off x="0" y="3324225"/>
            <a:ext cx="3403600" cy="3533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22325" y="909638"/>
            <a:ext cx="6705600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4"/>
        </a:buBlip>
        <a:defRPr sz="2800" b="1">
          <a:solidFill>
            <a:schemeClr val="tx2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800" b="1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2C84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002C84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rgbClr val="002C84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4.xml"/><Relationship Id="rId3" Type="http://schemas.openxmlformats.org/officeDocument/2006/relationships/chart" Target="../charts/char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6.xml"/><Relationship Id="rId3" Type="http://schemas.openxmlformats.org/officeDocument/2006/relationships/chart" Target="../charts/char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0.xml"/><Relationship Id="rId3" Type="http://schemas.openxmlformats.org/officeDocument/2006/relationships/chart" Target="../charts/char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4" Type="http://schemas.openxmlformats.org/officeDocument/2006/relationships/chart" Target="../charts/chart24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6.xml"/><Relationship Id="rId3" Type="http://schemas.openxmlformats.org/officeDocument/2006/relationships/chart" Target="../charts/chart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9.xml"/><Relationship Id="rId3" Type="http://schemas.openxmlformats.org/officeDocument/2006/relationships/chart" Target="../charts/char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3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3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3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6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Microsoft_Excel_97_-_2004_Worksheet2.xls"/><Relationship Id="rId8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3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35.xml"/><Relationship Id="rId3" Type="http://schemas.openxmlformats.org/officeDocument/2006/relationships/chart" Target="../charts/chart3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38.xml"/><Relationship Id="rId3" Type="http://schemas.openxmlformats.org/officeDocument/2006/relationships/chart" Target="../charts/chart3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41.xml"/><Relationship Id="rId3" Type="http://schemas.openxmlformats.org/officeDocument/2006/relationships/chart" Target="../charts/chart4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43.xml"/><Relationship Id="rId3" Type="http://schemas.openxmlformats.org/officeDocument/2006/relationships/chart" Target="../charts/chart4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4" Type="http://schemas.openxmlformats.org/officeDocument/2006/relationships/chart" Target="../charts/chart46.xml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4" Type="http://schemas.openxmlformats.org/officeDocument/2006/relationships/chart" Target="../charts/chart48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4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5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5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5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53.xml"/><Relationship Id="rId3" Type="http://schemas.openxmlformats.org/officeDocument/2006/relationships/chart" Target="../charts/chart5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55.xml"/><Relationship Id="rId3" Type="http://schemas.openxmlformats.org/officeDocument/2006/relationships/chart" Target="../charts/chart5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57.xml"/><Relationship Id="rId3" Type="http://schemas.openxmlformats.org/officeDocument/2006/relationships/chart" Target="../charts/chart5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59.xml"/><Relationship Id="rId3" Type="http://schemas.openxmlformats.org/officeDocument/2006/relationships/chart" Target="../charts/chart6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6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6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63.xml"/><Relationship Id="rId3" Type="http://schemas.openxmlformats.org/officeDocument/2006/relationships/chart" Target="../charts/chart6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6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chart" Target="../charts/chart6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7.xml"/><Relationship Id="rId3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0.xml"/><Relationship Id="rId3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1"/>
          <p:cNvSpPr>
            <a:spLocks noChangeArrowheads="1"/>
          </p:cNvSpPr>
          <p:nvPr/>
        </p:nvSpPr>
        <p:spPr bwMode="auto">
          <a:xfrm>
            <a:off x="6172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</a:pPr>
            <a:endParaRPr lang="en-US" b="0" dirty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79729" y="1874658"/>
            <a:ext cx="4463932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 smtClean="0"/>
              <a:t>2014</a:t>
            </a:r>
            <a:endParaRPr lang="en-US" sz="15000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t="48044"/>
            <a:stretch/>
          </p:blipFill>
          <p:spPr>
            <a:xfrm>
              <a:off x="0" y="4318000"/>
              <a:ext cx="9144000" cy="25400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9144000" cy="569874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8856" y="195119"/>
            <a:ext cx="8825023" cy="92883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9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chlamydia infection in 2013 by </a:t>
            </a:r>
            <a:r>
              <a:rPr lang="en-AU" sz="1800" dirty="0">
                <a:latin typeface="Optima" pitchFamily="34" charset="0"/>
              </a:rPr>
              <a:t>Aboriginal and Torres Strait Islander 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 and area of </a:t>
            </a:r>
            <a:r>
              <a:rPr lang="en-AU" sz="1800" dirty="0" smtClean="0">
                <a:latin typeface="Optima" pitchFamily="34" charset="0"/>
              </a:rPr>
              <a:t>residence</a:t>
            </a:r>
            <a:r>
              <a:rPr lang="en-AU" sz="1800" dirty="0" smtClean="0"/>
              <a:t> </a:t>
            </a:r>
            <a:endParaRPr lang="en-AU" sz="1800" dirty="0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709534606"/>
              </p:ext>
            </p:extLst>
          </p:nvPr>
        </p:nvGraphicFramePr>
        <p:xfrm>
          <a:off x="319088" y="995363"/>
          <a:ext cx="8412162" cy="5254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5368925" y="6313488"/>
            <a:ext cx="34607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399365" name="Rectangle 5"/>
          <p:cNvSpPr>
            <a:spLocks noChangeArrowheads="1"/>
          </p:cNvSpPr>
          <p:nvPr/>
        </p:nvSpPr>
        <p:spPr bwMode="auto">
          <a:xfrm>
            <a:off x="358775" y="6229350"/>
            <a:ext cx="4938713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QLD, SA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9489" y="166688"/>
            <a:ext cx="8729986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10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Number </a:t>
            </a:r>
            <a:r>
              <a:rPr lang="en-AU" sz="1800" dirty="0">
                <a:latin typeface="Optima" pitchFamily="34" charset="0"/>
              </a:rPr>
              <a:t>of </a:t>
            </a:r>
            <a:r>
              <a:rPr lang="en-AU" sz="1800" dirty="0" smtClean="0">
                <a:latin typeface="Optima" pitchFamily="34" charset="0"/>
              </a:rPr>
              <a:t>notifications of newly diagnosed </a:t>
            </a:r>
            <a:r>
              <a:rPr lang="en-AU" sz="1800" dirty="0" err="1" smtClean="0">
                <a:latin typeface="Optima" pitchFamily="34" charset="0"/>
              </a:rPr>
              <a:t>donovanosis</a:t>
            </a:r>
            <a:r>
              <a:rPr lang="en-AU" sz="1800" dirty="0" smtClean="0">
                <a:latin typeface="Optima" pitchFamily="34" charset="0"/>
              </a:rPr>
              <a:t> infections by year </a:t>
            </a:r>
            <a:endParaRPr lang="en-AU" sz="1800" dirty="0"/>
          </a:p>
        </p:txBody>
      </p:sp>
      <p:sp>
        <p:nvSpPr>
          <p:cNvPr id="420868" name="Rectangle 4"/>
          <p:cNvSpPr>
            <a:spLocks noChangeArrowheads="1"/>
          </p:cNvSpPr>
          <p:nvPr/>
        </p:nvSpPr>
        <p:spPr bwMode="auto">
          <a:xfrm>
            <a:off x="5559425" y="6334125"/>
            <a:ext cx="33670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20869" name="Rectangle 5"/>
          <p:cNvSpPr>
            <a:spLocks noChangeArrowheads="1"/>
          </p:cNvSpPr>
          <p:nvPr/>
        </p:nvSpPr>
        <p:spPr bwMode="auto">
          <a:xfrm>
            <a:off x="261938" y="6086475"/>
            <a:ext cx="475932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(NT, QLD &amp;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 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graphicFrame>
        <p:nvGraphicFramePr>
          <p:cNvPr id="11" name="Chart Placeholder 10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28405172"/>
              </p:ext>
            </p:extLst>
          </p:nvPr>
        </p:nvGraphicFramePr>
        <p:xfrm>
          <a:off x="457200" y="1143000"/>
          <a:ext cx="8229600" cy="498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0143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02020" y="191896"/>
            <a:ext cx="8687980" cy="7858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11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Number of notifications of newly diagnosed gonorrhoea infections in 2013 by </a:t>
            </a:r>
            <a:r>
              <a:rPr lang="en-AU" sz="1800" dirty="0">
                <a:latin typeface="Optima" pitchFamily="34" charset="0"/>
              </a:rPr>
              <a:t>Aboriginal and Torres Strait Islander 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, sex and age </a:t>
            </a:r>
            <a:r>
              <a:rPr lang="en-AU" sz="1800" dirty="0" smtClean="0">
                <a:latin typeface="Optima" pitchFamily="34" charset="0"/>
              </a:rPr>
              <a:t>group</a:t>
            </a:r>
            <a:endParaRPr lang="en-AU" sz="1800" dirty="0">
              <a:latin typeface="Optima" pitchFamily="34" charset="0"/>
            </a:endParaRPr>
          </a:p>
        </p:txBody>
      </p:sp>
      <p:sp>
        <p:nvSpPr>
          <p:cNvPr id="404485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22275" y="1187175"/>
            <a:ext cx="8394700" cy="5205688"/>
            <a:chOff x="422275" y="1187175"/>
            <a:chExt cx="8394700" cy="5205688"/>
          </a:xfrm>
        </p:grpSpPr>
        <p:graphicFrame>
          <p:nvGraphicFramePr>
            <p:cNvPr id="9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9725549"/>
                </p:ext>
              </p:extLst>
            </p:nvPr>
          </p:nvGraphicFramePr>
          <p:xfrm>
            <a:off x="422275" y="1474788"/>
            <a:ext cx="4375150" cy="49180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0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4446140"/>
                </p:ext>
              </p:extLst>
            </p:nvPr>
          </p:nvGraphicFramePr>
          <p:xfrm>
            <a:off x="4921250" y="1454150"/>
            <a:ext cx="3895725" cy="47037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04486" name="Text Box 6"/>
            <p:cNvSpPr txBox="1">
              <a:spLocks noChangeArrowheads="1"/>
            </p:cNvSpPr>
            <p:nvPr/>
          </p:nvSpPr>
          <p:spPr bwMode="auto">
            <a:xfrm>
              <a:off x="1545997" y="1234308"/>
              <a:ext cx="372609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404487" name="Text Box 7"/>
            <p:cNvSpPr txBox="1">
              <a:spLocks noChangeArrowheads="1"/>
            </p:cNvSpPr>
            <p:nvPr/>
          </p:nvSpPr>
          <p:spPr bwMode="auto">
            <a:xfrm>
              <a:off x="6353175" y="1187175"/>
              <a:ext cx="19812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sp>
        <p:nvSpPr>
          <p:cNvPr id="404488" name="Rectangle 8"/>
          <p:cNvSpPr>
            <a:spLocks noChangeArrowheads="1"/>
          </p:cNvSpPr>
          <p:nvPr/>
        </p:nvSpPr>
        <p:spPr bwMode="auto">
          <a:xfrm>
            <a:off x="304800" y="6273800"/>
            <a:ext cx="5087938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TAS, VIC, ACT &amp; WA) in which Aboriginal and Torres Strait Islander status was reported for more than 50% of diagnoses each year in the past 5 years</a:t>
            </a:r>
          </a:p>
          <a:p>
            <a:pPr eaLnBrk="0" hangingPunct="0"/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 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17501" y="207963"/>
            <a:ext cx="8279744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12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gonorrhoea infection in 2013 by </a:t>
            </a:r>
            <a:r>
              <a:rPr lang="en-AU" sz="1800" dirty="0">
                <a:latin typeface="Optima" pitchFamily="34" charset="0"/>
              </a:rPr>
              <a:t>Aboriginal and </a:t>
            </a:r>
            <a:r>
              <a:rPr lang="en-AU" sz="1800" dirty="0" smtClean="0">
                <a:latin typeface="Optima" pitchFamily="34" charset="0"/>
              </a:rPr>
              <a:t>Torres </a:t>
            </a:r>
            <a:r>
              <a:rPr lang="en-AU" sz="1800" dirty="0">
                <a:latin typeface="Optima" pitchFamily="34" charset="0"/>
              </a:rPr>
              <a:t>Strait Islander 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, sex and age </a:t>
            </a:r>
            <a:r>
              <a:rPr lang="en-AU" sz="1800" dirty="0" smtClean="0">
                <a:latin typeface="Optima" pitchFamily="34" charset="0"/>
              </a:rPr>
              <a:t>group</a:t>
            </a:r>
            <a:endParaRPr lang="en-AU" sz="1800" dirty="0">
              <a:latin typeface="Optima" pitchFamily="34" charset="0"/>
            </a:endParaRPr>
          </a:p>
        </p:txBody>
      </p:sp>
      <p:sp>
        <p:nvSpPr>
          <p:cNvPr id="405509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77813" y="1329593"/>
            <a:ext cx="8612187" cy="5009295"/>
            <a:chOff x="277813" y="1329593"/>
            <a:chExt cx="8612187" cy="5009295"/>
          </a:xfrm>
        </p:grpSpPr>
        <p:graphicFrame>
          <p:nvGraphicFramePr>
            <p:cNvPr id="9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15353795"/>
                </p:ext>
              </p:extLst>
            </p:nvPr>
          </p:nvGraphicFramePr>
          <p:xfrm>
            <a:off x="277813" y="1698625"/>
            <a:ext cx="4337050" cy="46402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0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5811557"/>
                </p:ext>
              </p:extLst>
            </p:nvPr>
          </p:nvGraphicFramePr>
          <p:xfrm>
            <a:off x="4808537" y="1761733"/>
            <a:ext cx="4081463" cy="43719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05510" name="Text Box 6"/>
            <p:cNvSpPr txBox="1">
              <a:spLocks noChangeArrowheads="1"/>
            </p:cNvSpPr>
            <p:nvPr/>
          </p:nvSpPr>
          <p:spPr bwMode="auto">
            <a:xfrm>
              <a:off x="1404938" y="1329593"/>
              <a:ext cx="386715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405511" name="Text Box 7"/>
            <p:cNvSpPr txBox="1">
              <a:spLocks noChangeArrowheads="1"/>
            </p:cNvSpPr>
            <p:nvPr/>
          </p:nvSpPr>
          <p:spPr bwMode="auto">
            <a:xfrm>
              <a:off x="6375400" y="1347056"/>
              <a:ext cx="1608138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sp>
        <p:nvSpPr>
          <p:cNvPr id="405512" name="Rectangle 8"/>
          <p:cNvSpPr>
            <a:spLocks noChangeArrowheads="1"/>
          </p:cNvSpPr>
          <p:nvPr/>
        </p:nvSpPr>
        <p:spPr bwMode="auto">
          <a:xfrm>
            <a:off x="346075" y="6262736"/>
            <a:ext cx="50165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TAS, VIC, ACT 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2250"/>
            <a:ext cx="8801100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13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gonorrhoea infection in 2013 by </a:t>
            </a:r>
            <a:r>
              <a:rPr lang="en-AU" sz="1800" dirty="0">
                <a:latin typeface="Optima" pitchFamily="34" charset="0"/>
              </a:rPr>
              <a:t>Aboriginal and Torres Strait Islander 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 and year</a:t>
            </a:r>
            <a:r>
              <a:rPr lang="en-AU" sz="18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369163380"/>
              </p:ext>
            </p:extLst>
          </p:nvPr>
        </p:nvGraphicFramePr>
        <p:xfrm>
          <a:off x="479425" y="1345774"/>
          <a:ext cx="8251825" cy="4947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2436" name="Rectangle 4"/>
          <p:cNvSpPr>
            <a:spLocks noChangeArrowheads="1"/>
          </p:cNvSpPr>
          <p:nvPr/>
        </p:nvSpPr>
        <p:spPr bwMode="auto">
          <a:xfrm>
            <a:off x="5540375" y="6324600"/>
            <a:ext cx="34369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02437" name="Rectangle 5"/>
          <p:cNvSpPr>
            <a:spLocks noChangeArrowheads="1"/>
          </p:cNvSpPr>
          <p:nvPr/>
        </p:nvSpPr>
        <p:spPr bwMode="auto">
          <a:xfrm>
            <a:off x="261938" y="6294438"/>
            <a:ext cx="52578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TAS, VIC, ACT 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41402"/>
            <a:ext cx="8578850" cy="82697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14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gonorrhoea infection in </a:t>
            </a:r>
            <a:r>
              <a:rPr lang="en-AU" sz="1800" dirty="0">
                <a:latin typeface="Optima" pitchFamily="34" charset="0"/>
              </a:rPr>
              <a:t>selected age groups by </a:t>
            </a:r>
            <a:r>
              <a:rPr lang="en-AU" sz="1800" dirty="0" smtClean="0">
                <a:latin typeface="Optima" pitchFamily="34" charset="0"/>
              </a:rPr>
              <a:t>Aboriginal and </a:t>
            </a:r>
            <a:r>
              <a:rPr lang="en-AU" sz="1800" dirty="0">
                <a:latin typeface="Optima" pitchFamily="34" charset="0"/>
              </a:rPr>
              <a:t>Torres Strait Islander 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 and year</a:t>
            </a:r>
            <a:r>
              <a:rPr lang="en-AU" sz="18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678221223"/>
              </p:ext>
            </p:extLst>
          </p:nvPr>
        </p:nvGraphicFramePr>
        <p:xfrm>
          <a:off x="252413" y="1260480"/>
          <a:ext cx="8489950" cy="4872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5591175" y="6362700"/>
            <a:ext cx="32385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06533" name="Rectangle 5"/>
          <p:cNvSpPr>
            <a:spLocks noChangeArrowheads="1"/>
          </p:cNvSpPr>
          <p:nvPr/>
        </p:nvSpPr>
        <p:spPr bwMode="auto">
          <a:xfrm>
            <a:off x="250825" y="6273800"/>
            <a:ext cx="508952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TAS, VIC, ACT 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80753" y="121755"/>
            <a:ext cx="8601739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15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gonorrhoea infection by </a:t>
            </a:r>
            <a:r>
              <a:rPr lang="en-AU" sz="1800" dirty="0">
                <a:latin typeface="Optima" pitchFamily="34" charset="0"/>
              </a:rPr>
              <a:t>Aboriginal </a:t>
            </a:r>
            <a:r>
              <a:rPr lang="en-AU" sz="1800" dirty="0" smtClean="0">
                <a:latin typeface="Optima" pitchFamily="34" charset="0"/>
              </a:rPr>
              <a:t>and </a:t>
            </a:r>
            <a:r>
              <a:rPr lang="en-AU" sz="1800" dirty="0">
                <a:latin typeface="Optima" pitchFamily="34" charset="0"/>
              </a:rPr>
              <a:t>Torres Strait Islander status, State/Territory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 and year</a:t>
            </a:r>
          </a:p>
        </p:txBody>
      </p:sp>
      <p:sp>
        <p:nvSpPr>
          <p:cNvPr id="403461" name="Text Box 5"/>
          <p:cNvSpPr txBox="1">
            <a:spLocks noChangeArrowheads="1"/>
          </p:cNvSpPr>
          <p:nvPr/>
        </p:nvSpPr>
        <p:spPr bwMode="auto">
          <a:xfrm>
            <a:off x="5689130" y="6344182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63688" y="1263990"/>
            <a:ext cx="7580312" cy="338843"/>
            <a:chOff x="1563688" y="1263990"/>
            <a:chExt cx="7580312" cy="338843"/>
          </a:xfrm>
        </p:grpSpPr>
        <p:sp>
          <p:nvSpPr>
            <p:cNvPr id="403462" name="Text Box 6"/>
            <p:cNvSpPr txBox="1">
              <a:spLocks noChangeArrowheads="1"/>
            </p:cNvSpPr>
            <p:nvPr/>
          </p:nvSpPr>
          <p:spPr bwMode="auto">
            <a:xfrm>
              <a:off x="1563688" y="1264279"/>
              <a:ext cx="37084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403463" name="Text Box 7"/>
            <p:cNvSpPr txBox="1">
              <a:spLocks noChangeArrowheads="1"/>
            </p:cNvSpPr>
            <p:nvPr/>
          </p:nvSpPr>
          <p:spPr bwMode="auto">
            <a:xfrm>
              <a:off x="6375400" y="1263990"/>
              <a:ext cx="27686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sp>
        <p:nvSpPr>
          <p:cNvPr id="403464" name="Rectangle 8"/>
          <p:cNvSpPr>
            <a:spLocks noChangeArrowheads="1"/>
          </p:cNvSpPr>
          <p:nvPr/>
        </p:nvSpPr>
        <p:spPr bwMode="auto">
          <a:xfrm>
            <a:off x="390525" y="6294438"/>
            <a:ext cx="5141913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TAS, VIC, ACT 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324397"/>
              </p:ext>
            </p:extLst>
          </p:nvPr>
        </p:nvGraphicFramePr>
        <p:xfrm>
          <a:off x="390525" y="1602833"/>
          <a:ext cx="4572000" cy="4425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8836740"/>
              </p:ext>
            </p:extLst>
          </p:nvPr>
        </p:nvGraphicFramePr>
        <p:xfrm>
          <a:off x="4827450" y="962752"/>
          <a:ext cx="4157330" cy="4332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1084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6958" y="158750"/>
            <a:ext cx="8820667" cy="9271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16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gonorrhoea infection in 2013 by Aboriginal and Torres Strait Islander </a:t>
            </a:r>
            <a:r>
              <a:rPr lang="en-AU" sz="1800" dirty="0">
                <a:latin typeface="Optima" pitchFamily="34" charset="0"/>
              </a:rPr>
              <a:t>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 and area of </a:t>
            </a:r>
            <a:r>
              <a:rPr lang="en-AU" sz="1800" dirty="0" smtClean="0">
                <a:latin typeface="Optima" pitchFamily="34" charset="0"/>
              </a:rPr>
              <a:t>residence</a:t>
            </a:r>
            <a:r>
              <a:rPr lang="en-AU" sz="1800" dirty="0" smtClean="0"/>
              <a:t> </a:t>
            </a:r>
            <a:endParaRPr lang="en-AU" sz="1800" dirty="0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28331394"/>
              </p:ext>
            </p:extLst>
          </p:nvPr>
        </p:nvGraphicFramePr>
        <p:xfrm>
          <a:off x="224026" y="1205205"/>
          <a:ext cx="8550275" cy="5032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7556" name="Rectangle 4"/>
          <p:cNvSpPr>
            <a:spLocks noChangeArrowheads="1"/>
          </p:cNvSpPr>
          <p:nvPr/>
        </p:nvSpPr>
        <p:spPr bwMode="auto">
          <a:xfrm>
            <a:off x="5561013" y="6270625"/>
            <a:ext cx="3376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07557" name="Rectangle 5"/>
          <p:cNvSpPr>
            <a:spLocks noChangeArrowheads="1"/>
          </p:cNvSpPr>
          <p:nvPr/>
        </p:nvSpPr>
        <p:spPr bwMode="auto">
          <a:xfrm>
            <a:off x="224026" y="6237576"/>
            <a:ext cx="510063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QLD, SA, TAS, VIC, ACT 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09550" y="177365"/>
            <a:ext cx="8774195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17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>
                <a:latin typeface="Optima"/>
                <a:cs typeface="Optima"/>
              </a:rPr>
              <a:t>Number of notifications of </a:t>
            </a:r>
            <a:r>
              <a:rPr lang="en-US" sz="1800" dirty="0" smtClean="0">
                <a:latin typeface="Optima"/>
                <a:cs typeface="Optima"/>
              </a:rPr>
              <a:t>newly diagnosed </a:t>
            </a:r>
            <a:r>
              <a:rPr lang="en-AU" sz="1800" dirty="0" smtClean="0">
                <a:latin typeface="Optima"/>
                <a:cs typeface="Optima"/>
              </a:rPr>
              <a:t>infectious syphilis in 2013 by </a:t>
            </a:r>
            <a:r>
              <a:rPr lang="en-AU" sz="1800" dirty="0">
                <a:latin typeface="Optima"/>
                <a:cs typeface="Optima"/>
              </a:rPr>
              <a:t>Aboriginal and Torres Strait Islander status</a:t>
            </a:r>
            <a:r>
              <a:rPr lang="en-AU" sz="1800" baseline="30000" dirty="0">
                <a:latin typeface="Optima"/>
                <a:cs typeface="Optima"/>
              </a:rPr>
              <a:t>1</a:t>
            </a:r>
            <a:r>
              <a:rPr lang="en-AU" sz="1800" dirty="0">
                <a:latin typeface="Optima"/>
                <a:cs typeface="Optima"/>
              </a:rPr>
              <a:t>, sex and age </a:t>
            </a:r>
            <a:r>
              <a:rPr lang="en-AU" sz="1800" dirty="0" smtClean="0">
                <a:latin typeface="Optima"/>
                <a:cs typeface="Optima"/>
              </a:rPr>
              <a:t>group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10629" name="Text Box 5"/>
          <p:cNvSpPr txBox="1">
            <a:spLocks noChangeArrowheads="1"/>
          </p:cNvSpPr>
          <p:nvPr/>
        </p:nvSpPr>
        <p:spPr bwMode="auto">
          <a:xfrm>
            <a:off x="5457825" y="6238875"/>
            <a:ext cx="352424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latin typeface="Optima" pitchFamily="34" charset="0"/>
              </a:rPr>
              <a:t> </a:t>
            </a:r>
            <a:r>
              <a:rPr lang="en-AU" sz="1400" b="0" dirty="0">
                <a:latin typeface="Optima" pitchFamily="34" charset="0"/>
              </a:rPr>
              <a:t>Source: State/Territory health authorities</a:t>
            </a:r>
            <a:endParaRPr lang="en-US" sz="1400" b="0" dirty="0"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22275" y="1308067"/>
            <a:ext cx="8340725" cy="4695858"/>
            <a:chOff x="422275" y="1308067"/>
            <a:chExt cx="8340725" cy="4695858"/>
          </a:xfrm>
        </p:grpSpPr>
        <p:graphicFrame>
          <p:nvGraphicFramePr>
            <p:cNvPr id="9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8603826"/>
                </p:ext>
              </p:extLst>
            </p:nvPr>
          </p:nvGraphicFramePr>
          <p:xfrm>
            <a:off x="422275" y="1810161"/>
            <a:ext cx="4354513" cy="41032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0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5042673"/>
                </p:ext>
              </p:extLst>
            </p:nvPr>
          </p:nvGraphicFramePr>
          <p:xfrm>
            <a:off x="4916488" y="1810161"/>
            <a:ext cx="3846512" cy="41937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10630" name="Text Box 6"/>
            <p:cNvSpPr txBox="1">
              <a:spLocks noChangeArrowheads="1"/>
            </p:cNvSpPr>
            <p:nvPr/>
          </p:nvSpPr>
          <p:spPr bwMode="auto">
            <a:xfrm>
              <a:off x="1574277" y="1317494"/>
              <a:ext cx="3431356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410631" name="Text Box 7"/>
            <p:cNvSpPr txBox="1">
              <a:spLocks noChangeArrowheads="1"/>
            </p:cNvSpPr>
            <p:nvPr/>
          </p:nvSpPr>
          <p:spPr bwMode="auto">
            <a:xfrm>
              <a:off x="6375399" y="1308067"/>
              <a:ext cx="207327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sp>
        <p:nvSpPr>
          <p:cNvPr id="410632" name="Rectangle 8"/>
          <p:cNvSpPr>
            <a:spLocks noChangeArrowheads="1"/>
          </p:cNvSpPr>
          <p:nvPr/>
        </p:nvSpPr>
        <p:spPr bwMode="auto">
          <a:xfrm>
            <a:off x="209550" y="6170613"/>
            <a:ext cx="49720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214" y="197964"/>
            <a:ext cx="8606279" cy="994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18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infectious syphilis by Aboriginal </a:t>
            </a:r>
            <a:r>
              <a:rPr lang="en-AU" sz="1800" dirty="0">
                <a:latin typeface="Optima" pitchFamily="34" charset="0"/>
              </a:rPr>
              <a:t>and Torres Strait Islander </a:t>
            </a:r>
            <a:r>
              <a:rPr lang="en-AU" sz="1800" dirty="0" smtClean="0">
                <a:latin typeface="Optima" pitchFamily="34" charset="0"/>
              </a:rPr>
              <a:t>status</a:t>
            </a:r>
            <a:r>
              <a:rPr lang="en-AU" sz="1800" baseline="30000" dirty="0" smtClean="0">
                <a:latin typeface="Optima" pitchFamily="34" charset="0"/>
              </a:rPr>
              <a:t>1</a:t>
            </a:r>
            <a:r>
              <a:rPr lang="en-AU" sz="1800" dirty="0" smtClean="0">
                <a:latin typeface="Optima" pitchFamily="34" charset="0"/>
              </a:rPr>
              <a:t> </a:t>
            </a:r>
            <a:r>
              <a:rPr lang="en-AU" sz="1800" dirty="0">
                <a:latin typeface="Optima" pitchFamily="34" charset="0"/>
              </a:rPr>
              <a:t>and year</a:t>
            </a:r>
            <a:r>
              <a:rPr lang="en-AU" sz="18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039341896"/>
              </p:ext>
            </p:extLst>
          </p:nvPr>
        </p:nvGraphicFramePr>
        <p:xfrm>
          <a:off x="479425" y="1123950"/>
          <a:ext cx="8251825" cy="5027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8580" name="Rectangle 4"/>
          <p:cNvSpPr>
            <a:spLocks noChangeArrowheads="1"/>
          </p:cNvSpPr>
          <p:nvPr/>
        </p:nvSpPr>
        <p:spPr bwMode="auto">
          <a:xfrm>
            <a:off x="5508625" y="6270625"/>
            <a:ext cx="3454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08581" name="Rectangle 5"/>
          <p:cNvSpPr>
            <a:spLocks noChangeArrowheads="1"/>
          </p:cNvSpPr>
          <p:nvPr/>
        </p:nvSpPr>
        <p:spPr bwMode="auto">
          <a:xfrm>
            <a:off x="176214" y="6221413"/>
            <a:ext cx="49387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years.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3" name="Rectangle 3"/>
          <p:cNvSpPr>
            <a:spLocks noChangeArrowheads="1"/>
          </p:cNvSpPr>
          <p:nvPr/>
        </p:nvSpPr>
        <p:spPr bwMode="auto">
          <a:xfrm>
            <a:off x="374622" y="246682"/>
            <a:ext cx="84335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Figure 1</a:t>
            </a:r>
          </a:p>
          <a:p>
            <a:pPr>
              <a:spcBef>
                <a:spcPct val="0"/>
              </a:spcBef>
            </a:pP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Area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of residence,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2013,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by Aboriginal and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Torres Strait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Islander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status</a:t>
            </a:r>
            <a:endParaRPr lang="en-AU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14724" name="Text Box 4"/>
          <p:cNvSpPr txBox="1">
            <a:spLocks noChangeArrowheads="1"/>
          </p:cNvSpPr>
          <p:nvPr/>
        </p:nvSpPr>
        <p:spPr bwMode="auto">
          <a:xfrm>
            <a:off x="5321300" y="6221413"/>
            <a:ext cx="36703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1400" b="0" dirty="0">
                <a:latin typeface="Optima" pitchFamily="34" charset="0"/>
              </a:rPr>
              <a:t>Source: Australian Bureau of Statistics </a:t>
            </a:r>
            <a:r>
              <a:rPr lang="en-AU" sz="1400" b="0" dirty="0" smtClean="0">
                <a:latin typeface="Optima" pitchFamily="34" charset="0"/>
              </a:rPr>
              <a:t>2011</a:t>
            </a:r>
            <a:endParaRPr lang="en-US" sz="1400" b="0" dirty="0">
              <a:latin typeface="Optima" pitchFamily="34" charset="0"/>
            </a:endParaRPr>
          </a:p>
        </p:txBody>
      </p:sp>
      <p:graphicFrame>
        <p:nvGraphicFramePr>
          <p:cNvPr id="3" name="Chart Placeholder 2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984717323"/>
              </p:ext>
            </p:extLst>
          </p:nvPr>
        </p:nvGraphicFramePr>
        <p:xfrm>
          <a:off x="457200" y="1240972"/>
          <a:ext cx="8229600" cy="4885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3838" y="194953"/>
            <a:ext cx="8666162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19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infectious syphilis in 2013 by </a:t>
            </a:r>
            <a:r>
              <a:rPr lang="en-AU" sz="1800" dirty="0">
                <a:latin typeface="Optima" pitchFamily="34" charset="0"/>
              </a:rPr>
              <a:t>Aboriginal and Torres Strait Islander 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, sex and age </a:t>
            </a:r>
            <a:r>
              <a:rPr lang="en-AU" sz="1800" dirty="0" smtClean="0">
                <a:latin typeface="Optima" pitchFamily="34" charset="0"/>
              </a:rPr>
              <a:t>group</a:t>
            </a:r>
            <a:endParaRPr lang="en-AU" sz="1800" dirty="0">
              <a:latin typeface="Optima" pitchFamily="34" charset="0"/>
            </a:endParaRPr>
          </a:p>
        </p:txBody>
      </p:sp>
      <p:sp>
        <p:nvSpPr>
          <p:cNvPr id="411653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4949" y="1308870"/>
            <a:ext cx="8638251" cy="4780780"/>
            <a:chOff x="454949" y="1308870"/>
            <a:chExt cx="8638251" cy="4780780"/>
          </a:xfrm>
        </p:grpSpPr>
        <p:graphicFrame>
          <p:nvGraphicFramePr>
            <p:cNvPr id="9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0759602"/>
                </p:ext>
              </p:extLst>
            </p:nvPr>
          </p:nvGraphicFramePr>
          <p:xfrm>
            <a:off x="454949" y="1898650"/>
            <a:ext cx="4583776" cy="4191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0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2912486"/>
                </p:ext>
              </p:extLst>
            </p:nvPr>
          </p:nvGraphicFramePr>
          <p:xfrm>
            <a:off x="4916488" y="1922463"/>
            <a:ext cx="4176712" cy="40465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11654" name="Text Box 6"/>
            <p:cNvSpPr txBox="1">
              <a:spLocks noChangeArrowheads="1"/>
            </p:cNvSpPr>
            <p:nvPr/>
          </p:nvSpPr>
          <p:spPr bwMode="auto">
            <a:xfrm>
              <a:off x="1851025" y="1308870"/>
              <a:ext cx="3421063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411655" name="Text Box 7"/>
            <p:cNvSpPr txBox="1">
              <a:spLocks noChangeArrowheads="1"/>
            </p:cNvSpPr>
            <p:nvPr/>
          </p:nvSpPr>
          <p:spPr bwMode="auto">
            <a:xfrm>
              <a:off x="6375399" y="1318297"/>
              <a:ext cx="199707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sp>
        <p:nvSpPr>
          <p:cNvPr id="411656" name="Rectangle 8"/>
          <p:cNvSpPr>
            <a:spLocks noChangeArrowheads="1"/>
          </p:cNvSpPr>
          <p:nvPr/>
        </p:nvSpPr>
        <p:spPr bwMode="auto">
          <a:xfrm>
            <a:off x="223838" y="6218238"/>
            <a:ext cx="527843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150" y="188687"/>
            <a:ext cx="8651506" cy="10319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20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AU" sz="1800" dirty="0" smtClean="0">
                <a:latin typeface="Optima"/>
                <a:cs typeface="Optima"/>
              </a:rPr>
              <a:t>Notification </a:t>
            </a:r>
            <a:r>
              <a:rPr lang="en-US" sz="1800" dirty="0" smtClean="0">
                <a:latin typeface="Optima"/>
                <a:cs typeface="Optima"/>
              </a:rPr>
              <a:t>rates </a:t>
            </a:r>
            <a:r>
              <a:rPr lang="en-US" sz="1800" dirty="0">
                <a:latin typeface="Optima"/>
                <a:cs typeface="Optima"/>
              </a:rPr>
              <a:t>of infectious syphilis </a:t>
            </a:r>
            <a:r>
              <a:rPr lang="en-US" sz="1800" dirty="0" smtClean="0">
                <a:latin typeface="Optima"/>
                <a:cs typeface="Optima"/>
              </a:rPr>
              <a:t>in </a:t>
            </a:r>
            <a:r>
              <a:rPr lang="en-US" sz="1800" dirty="0">
                <a:latin typeface="Optima"/>
                <a:cs typeface="Optima"/>
              </a:rPr>
              <a:t>selected age groups in </a:t>
            </a:r>
            <a:r>
              <a:rPr lang="en-US" sz="1800" dirty="0" smtClean="0">
                <a:latin typeface="Optima"/>
                <a:cs typeface="Optima"/>
              </a:rPr>
              <a:t>2013 </a:t>
            </a:r>
            <a:r>
              <a:rPr lang="en-US" sz="1800" dirty="0">
                <a:latin typeface="Optima"/>
                <a:cs typeface="Optima"/>
              </a:rPr>
              <a:t>by Aboriginal and Torres Strait Islander </a:t>
            </a:r>
            <a:r>
              <a:rPr lang="en-US" sz="1800" dirty="0" smtClean="0">
                <a:latin typeface="Optima"/>
                <a:cs typeface="Optima"/>
              </a:rPr>
              <a:t>status</a:t>
            </a:r>
            <a:r>
              <a:rPr lang="en-US" sz="1800" baseline="30000" dirty="0" smtClean="0">
                <a:latin typeface="Optima"/>
                <a:cs typeface="Optima"/>
              </a:rPr>
              <a:t>1 </a:t>
            </a:r>
            <a:r>
              <a:rPr lang="en-US" sz="1800" dirty="0" smtClean="0">
                <a:latin typeface="Optima"/>
                <a:cs typeface="Optima"/>
              </a:rPr>
              <a:t>and year</a:t>
            </a:r>
            <a:endParaRPr lang="en-AU" sz="1800" dirty="0">
              <a:latin typeface="Optima"/>
              <a:cs typeface="Optima"/>
            </a:endParaRP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216658412"/>
              </p:ext>
            </p:extLst>
          </p:nvPr>
        </p:nvGraphicFramePr>
        <p:xfrm>
          <a:off x="342900" y="1097646"/>
          <a:ext cx="8624888" cy="5120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2676" name="Rectangle 4"/>
          <p:cNvSpPr>
            <a:spLocks noChangeArrowheads="1"/>
          </p:cNvSpPr>
          <p:nvPr/>
        </p:nvSpPr>
        <p:spPr bwMode="auto">
          <a:xfrm>
            <a:off x="5572125" y="6288088"/>
            <a:ext cx="339566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12677" name="Rectangle 5"/>
          <p:cNvSpPr>
            <a:spLocks noChangeArrowheads="1"/>
          </p:cNvSpPr>
          <p:nvPr/>
        </p:nvSpPr>
        <p:spPr bwMode="auto">
          <a:xfrm>
            <a:off x="184150" y="6218238"/>
            <a:ext cx="538797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1133" y="281833"/>
            <a:ext cx="9008036" cy="11589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21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infectious syphilis by </a:t>
            </a:r>
            <a:r>
              <a:rPr lang="en-AU" sz="1800" dirty="0">
                <a:latin typeface="Optima" pitchFamily="34" charset="0"/>
              </a:rPr>
              <a:t>Aboriginal and Torres </a:t>
            </a:r>
            <a:r>
              <a:rPr lang="en-AU" sz="1800" dirty="0" smtClean="0">
                <a:latin typeface="Optima" pitchFamily="34" charset="0"/>
              </a:rPr>
              <a:t>Strait </a:t>
            </a:r>
            <a:r>
              <a:rPr lang="en-AU" sz="1800" dirty="0">
                <a:latin typeface="Optima" pitchFamily="34" charset="0"/>
              </a:rPr>
              <a:t>Islander status, State/Territory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 and year</a:t>
            </a:r>
          </a:p>
        </p:txBody>
      </p:sp>
      <p:sp>
        <p:nvSpPr>
          <p:cNvPr id="409605" name="Text Box 5"/>
          <p:cNvSpPr txBox="1">
            <a:spLocks noChangeArrowheads="1"/>
          </p:cNvSpPr>
          <p:nvPr/>
        </p:nvSpPr>
        <p:spPr bwMode="auto">
          <a:xfrm>
            <a:off x="5581651" y="6230938"/>
            <a:ext cx="35623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12913" y="1252661"/>
            <a:ext cx="6592887" cy="357406"/>
            <a:chOff x="1712913" y="1252661"/>
            <a:chExt cx="6592887" cy="357406"/>
          </a:xfrm>
        </p:grpSpPr>
        <p:sp>
          <p:nvSpPr>
            <p:cNvPr id="409606" name="Text Box 6"/>
            <p:cNvSpPr txBox="1">
              <a:spLocks noChangeArrowheads="1"/>
            </p:cNvSpPr>
            <p:nvPr/>
          </p:nvSpPr>
          <p:spPr bwMode="auto">
            <a:xfrm>
              <a:off x="1712913" y="1271513"/>
              <a:ext cx="355917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409607" name="Text Box 7"/>
            <p:cNvSpPr txBox="1">
              <a:spLocks noChangeArrowheads="1"/>
            </p:cNvSpPr>
            <p:nvPr/>
          </p:nvSpPr>
          <p:spPr bwMode="auto">
            <a:xfrm>
              <a:off x="6375400" y="1252661"/>
              <a:ext cx="19304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sp>
        <p:nvSpPr>
          <p:cNvPr id="409608" name="Rectangle 8"/>
          <p:cNvSpPr>
            <a:spLocks noChangeArrowheads="1"/>
          </p:cNvSpPr>
          <p:nvPr/>
        </p:nvSpPr>
        <p:spPr bwMode="auto">
          <a:xfrm>
            <a:off x="221133" y="6218238"/>
            <a:ext cx="493189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6234666"/>
              </p:ext>
            </p:extLst>
          </p:nvPr>
        </p:nvGraphicFramePr>
        <p:xfrm>
          <a:off x="556665" y="1714500"/>
          <a:ext cx="4416413" cy="4175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951614"/>
              </p:ext>
            </p:extLst>
          </p:nvPr>
        </p:nvGraphicFramePr>
        <p:xfrm>
          <a:off x="4845132" y="1610066"/>
          <a:ext cx="4298869" cy="3674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 rot="16200000">
            <a:off x="-1251843" y="3080021"/>
            <a:ext cx="32784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600" b="1" i="0" u="none" strike="noStrike" kern="1200" baseline="0">
                <a:solidFill>
                  <a:srgbClr val="141464"/>
                </a:solidFill>
                <a:latin typeface="Optima"/>
                <a:ea typeface="Optima"/>
                <a:cs typeface="Optima"/>
              </a:defRPr>
            </a:pPr>
            <a:r>
              <a:rPr lang="en-US" dirty="0"/>
              <a:t>Age </a:t>
            </a:r>
            <a:r>
              <a:rPr lang="en-US" dirty="0" err="1"/>
              <a:t>standardised</a:t>
            </a:r>
            <a:r>
              <a:rPr lang="en-US" dirty="0"/>
              <a:t> rate per 100 000</a:t>
            </a:r>
          </a:p>
        </p:txBody>
      </p:sp>
    </p:spTree>
    <p:extLst>
      <p:ext uri="{BB962C8B-B14F-4D97-AF65-F5344CB8AC3E}">
        <p14:creationId xmlns:p14="http://schemas.microsoft.com/office/powerpoint/2010/main" val="120403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9237" y="216817"/>
            <a:ext cx="8745537" cy="8672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22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infectious syphilis in 2013 by Aboriginal and </a:t>
            </a:r>
            <a:r>
              <a:rPr lang="en-AU" sz="1800" dirty="0">
                <a:latin typeface="Optima" pitchFamily="34" charset="0"/>
              </a:rPr>
              <a:t>Torres Strait Islander 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 and area of </a:t>
            </a:r>
            <a:r>
              <a:rPr lang="en-AU" sz="1800" dirty="0" smtClean="0">
                <a:latin typeface="Optima" pitchFamily="34" charset="0"/>
              </a:rPr>
              <a:t>residence</a:t>
            </a:r>
            <a:r>
              <a:rPr lang="en-AU" sz="1800" dirty="0" smtClean="0"/>
              <a:t> </a:t>
            </a:r>
            <a:endParaRPr lang="en-AU" sz="1800" dirty="0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532579256"/>
              </p:ext>
            </p:extLst>
          </p:nvPr>
        </p:nvGraphicFramePr>
        <p:xfrm>
          <a:off x="425450" y="1183277"/>
          <a:ext cx="8315325" cy="4690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3700" name="Rectangle 4"/>
          <p:cNvSpPr>
            <a:spLocks noChangeArrowheads="1"/>
          </p:cNvSpPr>
          <p:nvPr/>
        </p:nvSpPr>
        <p:spPr bwMode="auto">
          <a:xfrm>
            <a:off x="5524500" y="6270625"/>
            <a:ext cx="3470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13701" name="Rectangle 5"/>
          <p:cNvSpPr>
            <a:spLocks noChangeArrowheads="1"/>
          </p:cNvSpPr>
          <p:nvPr/>
        </p:nvSpPr>
        <p:spPr bwMode="auto">
          <a:xfrm>
            <a:off x="249238" y="6227715"/>
            <a:ext cx="484663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202019" y="274638"/>
            <a:ext cx="8633637" cy="825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sz="2000" dirty="0" smtClean="0">
                <a:latin typeface="Optima"/>
                <a:ea typeface="ＭＳ Ｐゴシック" pitchFamily="-111" charset="-128"/>
              </a:rPr>
              <a:t>Figure 23</a:t>
            </a:r>
            <a:br>
              <a:rPr lang="en-AU" altLang="en-US" sz="2000" dirty="0" smtClean="0">
                <a:latin typeface="Optima"/>
                <a:ea typeface="ＭＳ Ｐゴシック" pitchFamily="-111" charset="-128"/>
              </a:rPr>
            </a:br>
            <a:r>
              <a:rPr lang="en-AU" altLang="en-US" sz="2000" dirty="0" smtClean="0">
                <a:latin typeface="Optima"/>
                <a:ea typeface="ＭＳ Ｐゴシック" pitchFamily="-111" charset="-128"/>
              </a:rPr>
              <a:t>Notification rates of newly diagnosed HIV infection in the Australian born population, by Aboriginal and Torres Strait Islander status and year</a:t>
            </a:r>
            <a:endParaRPr lang="en-GB" altLang="en-US" sz="2000" dirty="0" smtClean="0">
              <a:latin typeface="Optima"/>
              <a:ea typeface="ＭＳ Ｐゴシック" pitchFamily="-111" charset="-128"/>
            </a:endParaRPr>
          </a:p>
        </p:txBody>
      </p:sp>
      <p:graphicFrame>
        <p:nvGraphicFramePr>
          <p:cNvPr id="2" name="Chart Placeholder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125252352"/>
              </p:ext>
            </p:extLst>
          </p:nvPr>
        </p:nvGraphicFramePr>
        <p:xfrm>
          <a:off x="748145" y="1377538"/>
          <a:ext cx="8018483" cy="4678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76214" y="6221413"/>
            <a:ext cx="49387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years.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508625" y="6270625"/>
            <a:ext cx="3454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</p:spTree>
    <p:extLst>
      <p:ext uri="{BB962C8B-B14F-4D97-AF65-F5344CB8AC3E}">
        <p14:creationId xmlns:p14="http://schemas.microsoft.com/office/powerpoint/2010/main" val="361736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 bwMode="auto">
          <a:xfrm>
            <a:off x="95693" y="0"/>
            <a:ext cx="8846288" cy="1100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altLang="en-US" sz="2000" dirty="0" smtClean="0">
                <a:latin typeface="Optima"/>
                <a:ea typeface="ＭＳ Ｐゴシック" pitchFamily="-111" charset="-128"/>
              </a:rPr>
              <a:t>Figure 24</a:t>
            </a:r>
            <a:br>
              <a:rPr lang="en-AU" altLang="en-US" sz="2000" dirty="0" smtClean="0">
                <a:latin typeface="Optima"/>
                <a:ea typeface="ＭＳ Ｐゴシック" pitchFamily="-111" charset="-128"/>
              </a:rPr>
            </a:br>
            <a:r>
              <a:rPr lang="en-AU" altLang="en-US" sz="2000" dirty="0" smtClean="0">
                <a:latin typeface="Optima"/>
                <a:ea typeface="ＭＳ Ｐゴシック" pitchFamily="-111" charset="-128"/>
              </a:rPr>
              <a:t>Notification rates of newly diagnosed HIV infection in the Australian born population, by Aboriginal and Torres Strait Islander status, sex and year</a:t>
            </a:r>
            <a:endParaRPr lang="en-GB" altLang="en-US" sz="2000" dirty="0" smtClean="0">
              <a:latin typeface="Optima"/>
              <a:ea typeface="ＭＳ Ｐゴシック" pitchFamily="-111" charset="-128"/>
            </a:endParaRPr>
          </a:p>
        </p:txBody>
      </p:sp>
      <p:graphicFrame>
        <p:nvGraphicFramePr>
          <p:cNvPr id="2" name="Chart Placeholder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568131534"/>
              </p:ext>
            </p:extLst>
          </p:nvPr>
        </p:nvGraphicFramePr>
        <p:xfrm>
          <a:off x="415636" y="1176339"/>
          <a:ext cx="8271164" cy="4559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76214" y="6221413"/>
            <a:ext cx="49387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years.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508625" y="6270625"/>
            <a:ext cx="3454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</p:spTree>
    <p:extLst>
      <p:ext uri="{BB962C8B-B14F-4D97-AF65-F5344CB8AC3E}">
        <p14:creationId xmlns:p14="http://schemas.microsoft.com/office/powerpoint/2010/main" val="228347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2019" y="0"/>
            <a:ext cx="8754656" cy="13763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000" dirty="0" smtClean="0">
                <a:latin typeface="Optima"/>
                <a:ea typeface="ＭＳ Ｐゴシック" pitchFamily="-111" charset="-128"/>
              </a:rPr>
              <a:t>Figure 25</a:t>
            </a:r>
            <a:br>
              <a:rPr lang="en-US" sz="2000" dirty="0" smtClean="0">
                <a:latin typeface="Optima"/>
                <a:ea typeface="ＭＳ Ｐゴシック" pitchFamily="-111" charset="-128"/>
              </a:rPr>
            </a:br>
            <a:r>
              <a:rPr lang="en-US" sz="2000" dirty="0" smtClean="0">
                <a:latin typeface="Optima"/>
                <a:ea typeface="ＭＳ Ｐゴシック" pitchFamily="-111" charset="-128"/>
              </a:rPr>
              <a:t>Notification rates of newly diagnosed HIV infection in the Australian born population, by Aboriginal and Torres Strait Islander status and HIV exposure category 2013</a:t>
            </a:r>
          </a:p>
        </p:txBody>
      </p:sp>
      <p:graphicFrame>
        <p:nvGraphicFramePr>
          <p:cNvPr id="409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0721918"/>
              </p:ext>
            </p:extLst>
          </p:nvPr>
        </p:nvGraphicFramePr>
        <p:xfrm>
          <a:off x="4427774" y="1907289"/>
          <a:ext cx="4144490" cy="2771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4" name="Worksheet" r:id="rId4" imgW="9401243" imgH="6172200" progId="Excel.Sheet.8">
                  <p:embed/>
                </p:oleObj>
              </mc:Choice>
              <mc:Fallback>
                <p:oleObj name="Worksheet" r:id="rId4" imgW="9401243" imgH="61722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774" y="1907289"/>
                        <a:ext cx="4144490" cy="27715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297786"/>
              </p:ext>
            </p:extLst>
          </p:nvPr>
        </p:nvGraphicFramePr>
        <p:xfrm>
          <a:off x="273050" y="1600200"/>
          <a:ext cx="4418013" cy="4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5" name="Worksheet" r:id="rId7" imgW="4257665" imgH="4343516" progId="Excel.Sheet.8">
                  <p:embed/>
                </p:oleObj>
              </mc:Choice>
              <mc:Fallback>
                <p:oleObj name="Worksheet" r:id="rId7" imgW="4257665" imgH="434351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1600200"/>
                        <a:ext cx="4418013" cy="45749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Box 1"/>
          <p:cNvSpPr txBox="1">
            <a:spLocks noChangeArrowheads="1"/>
          </p:cNvSpPr>
          <p:nvPr/>
        </p:nvSpPr>
        <p:spPr bwMode="auto">
          <a:xfrm>
            <a:off x="5214938" y="1344509"/>
            <a:ext cx="3754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AU" altLang="en-US" dirty="0"/>
              <a:t>Australian born non-Indigenous</a:t>
            </a:r>
            <a:endParaRPr lang="en-GB" altLang="en-US" dirty="0"/>
          </a:p>
        </p:txBody>
      </p:sp>
      <p:sp>
        <p:nvSpPr>
          <p:cNvPr id="4102" name="TextBox 2"/>
          <p:cNvSpPr txBox="1">
            <a:spLocks noChangeArrowheads="1"/>
          </p:cNvSpPr>
          <p:nvPr/>
        </p:nvSpPr>
        <p:spPr bwMode="auto">
          <a:xfrm>
            <a:off x="620713" y="1346096"/>
            <a:ext cx="43418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AU" altLang="en-US" dirty="0"/>
              <a:t>Aboriginal and Torres Strait Islander</a:t>
            </a:r>
            <a:endParaRPr lang="en-GB" alt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2229" y="6270374"/>
            <a:ext cx="34544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030663" y="6099609"/>
            <a:ext cx="49387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years.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303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1386" y="83126"/>
            <a:ext cx="8606539" cy="11179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26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>
                <a:latin typeface="Optima"/>
                <a:cs typeface="Optima"/>
              </a:rPr>
              <a:t>Notification </a:t>
            </a:r>
            <a:r>
              <a:rPr lang="en-US" sz="1800" dirty="0" smtClean="0">
                <a:latin typeface="Optima"/>
                <a:cs typeface="Optima"/>
              </a:rPr>
              <a:t>rates </a:t>
            </a:r>
            <a:r>
              <a:rPr lang="en-US" sz="1800" dirty="0">
                <a:latin typeface="Optima"/>
                <a:cs typeface="Optima"/>
              </a:rPr>
              <a:t>of </a:t>
            </a:r>
            <a:r>
              <a:rPr lang="en-US" sz="1800" dirty="0" smtClean="0">
                <a:latin typeface="Optima"/>
                <a:cs typeface="Optima"/>
              </a:rPr>
              <a:t>newly diagnosed HIV </a:t>
            </a:r>
            <a:r>
              <a:rPr lang="en-US" sz="1800" dirty="0">
                <a:latin typeface="Optima"/>
                <a:cs typeface="Optima"/>
              </a:rPr>
              <a:t>infection </a:t>
            </a:r>
            <a:r>
              <a:rPr lang="en-US" sz="1800" dirty="0" smtClean="0">
                <a:latin typeface="Optima"/>
                <a:cs typeface="Optima"/>
              </a:rPr>
              <a:t>in 2013 in the Australian born population, by </a:t>
            </a:r>
            <a:r>
              <a:rPr lang="en-US" sz="1800" dirty="0">
                <a:latin typeface="Optima"/>
                <a:cs typeface="Optima"/>
              </a:rPr>
              <a:t>Aboriginal and Torres Strait Islander status and area of residence</a:t>
            </a:r>
            <a:endParaRPr lang="en-AU" sz="1800" dirty="0">
              <a:latin typeface="Optima"/>
              <a:cs typeface="Optima"/>
            </a:endParaRP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646544332"/>
              </p:ext>
            </p:extLst>
          </p:nvPr>
        </p:nvGraphicFramePr>
        <p:xfrm>
          <a:off x="783771" y="1346200"/>
          <a:ext cx="7947479" cy="4733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5421313" y="6270625"/>
            <a:ext cx="3376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66185" y="6099609"/>
            <a:ext cx="49387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years.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3284" y="235671"/>
            <a:ext cx="7949165" cy="61274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27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Estimated HIV </a:t>
            </a:r>
            <a:r>
              <a:rPr lang="en-AU" sz="1800" dirty="0">
                <a:latin typeface="Optima" pitchFamily="34" charset="0"/>
              </a:rPr>
              <a:t>prevalence </a:t>
            </a:r>
            <a:r>
              <a:rPr lang="en-AU" sz="1800" dirty="0" smtClean="0">
                <a:latin typeface="Optima" pitchFamily="34" charset="0"/>
              </a:rPr>
              <a:t>in selected </a:t>
            </a:r>
            <a:r>
              <a:rPr lang="en-AU" sz="1800" dirty="0">
                <a:latin typeface="Optima" pitchFamily="34" charset="0"/>
              </a:rPr>
              <a:t>countries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205377891"/>
              </p:ext>
            </p:extLst>
          </p:nvPr>
        </p:nvGraphicFramePr>
        <p:xfrm>
          <a:off x="776288" y="1220788"/>
          <a:ext cx="7924800" cy="5411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437487"/>
              </p:ext>
            </p:extLst>
          </p:nvPr>
        </p:nvGraphicFramePr>
        <p:xfrm>
          <a:off x="727075" y="1709738"/>
          <a:ext cx="7585075" cy="4432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214073"/>
            <a:ext cx="8572500" cy="115752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28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of newly diagnosed hepatitis B infection </a:t>
            </a:r>
            <a:r>
              <a:rPr lang="en-AU" sz="1800" dirty="0" smtClean="0">
                <a:latin typeface="Optima"/>
                <a:cs typeface="Optima"/>
              </a:rPr>
              <a:t>by </a:t>
            </a:r>
            <a:r>
              <a:rPr lang="en-AU" sz="1800" dirty="0">
                <a:latin typeface="Optima"/>
                <a:cs typeface="Optima"/>
              </a:rPr>
              <a:t>Aboriginal and Torres Strait Islander status</a:t>
            </a:r>
            <a:r>
              <a:rPr lang="en-AU" sz="1800" baseline="30000" dirty="0">
                <a:latin typeface="Optima"/>
                <a:cs typeface="Optima"/>
              </a:rPr>
              <a:t>1</a:t>
            </a:r>
            <a:r>
              <a:rPr lang="en-AU" sz="1800" dirty="0">
                <a:latin typeface="Optima"/>
                <a:cs typeface="Optima"/>
              </a:rPr>
              <a:t> and year </a:t>
            </a:r>
          </a:p>
        </p:txBody>
      </p:sp>
      <p:sp>
        <p:nvSpPr>
          <p:cNvPr id="415748" name="Rectangle 4"/>
          <p:cNvSpPr>
            <a:spLocks noChangeArrowheads="1"/>
          </p:cNvSpPr>
          <p:nvPr/>
        </p:nvSpPr>
        <p:spPr bwMode="auto">
          <a:xfrm>
            <a:off x="5634356" y="6450688"/>
            <a:ext cx="3584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15749" name="Rectangle 5"/>
          <p:cNvSpPr>
            <a:spLocks noChangeArrowheads="1"/>
          </p:cNvSpPr>
          <p:nvPr/>
        </p:nvSpPr>
        <p:spPr bwMode="auto">
          <a:xfrm>
            <a:off x="238125" y="6218238"/>
            <a:ext cx="50990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(NT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graphicFrame>
        <p:nvGraphicFramePr>
          <p:cNvPr id="7" name="Chart Placeholder 6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9696565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78368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470529936"/>
              </p:ext>
            </p:extLst>
          </p:nvPr>
        </p:nvGraphicFramePr>
        <p:xfrm>
          <a:off x="547455" y="1317625"/>
          <a:ext cx="8238909" cy="5254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6227" name="Rectangle 3"/>
          <p:cNvSpPr>
            <a:spLocks noChangeArrowheads="1"/>
          </p:cNvSpPr>
          <p:nvPr/>
        </p:nvSpPr>
        <p:spPr bwMode="auto">
          <a:xfrm>
            <a:off x="407560" y="228743"/>
            <a:ext cx="8321774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Figure 2</a:t>
            </a:r>
          </a:p>
          <a:p>
            <a:pPr>
              <a:spcBef>
                <a:spcPct val="0"/>
              </a:spcBef>
            </a:pP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Reporting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of Aboriginal and Torres Strait Islander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status at notification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of selected sexually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transmissible </a:t>
            </a:r>
            <a:r>
              <a:rPr lang="en-AU" dirty="0">
                <a:solidFill>
                  <a:schemeClr val="tx2"/>
                </a:solidFill>
                <a:latin typeface="Optima" pitchFamily="34" charset="0"/>
              </a:rPr>
              <a:t>infections, by State/Territory, </a:t>
            </a:r>
            <a:r>
              <a:rPr lang="en-AU" dirty="0" smtClean="0">
                <a:solidFill>
                  <a:schemeClr val="tx2"/>
                </a:solidFill>
                <a:latin typeface="Optima" pitchFamily="34" charset="0"/>
              </a:rPr>
              <a:t>2013</a:t>
            </a:r>
            <a:endParaRPr lang="en-AU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436228" name="Text Box 4"/>
          <p:cNvSpPr txBox="1">
            <a:spLocks noChangeArrowheads="1"/>
          </p:cNvSpPr>
          <p:nvPr/>
        </p:nvSpPr>
        <p:spPr bwMode="auto">
          <a:xfrm>
            <a:off x="5514679" y="6238875"/>
            <a:ext cx="3337089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AU" sz="1400" b="0" dirty="0">
                <a:latin typeface="Optima" pitchFamily="34" charset="0"/>
              </a:rPr>
              <a:t>Source: State/Territory health authorities</a:t>
            </a:r>
            <a:r>
              <a:rPr lang="en-AU" dirty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1386" y="161825"/>
            <a:ext cx="8781164" cy="94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29</a:t>
            </a:r>
            <a:r>
              <a:rPr lang="en-AU" sz="1800" dirty="0">
                <a:latin typeface="Optima"/>
                <a:cs typeface="Optima"/>
              </a:rPr>
              <a:t/>
            </a:r>
            <a:br>
              <a:rPr lang="en-AU" sz="1800" dirty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of newly diagnosed hepatitis </a:t>
            </a:r>
            <a:r>
              <a:rPr lang="en-US" sz="1800" dirty="0">
                <a:latin typeface="Optima"/>
                <a:cs typeface="Optima"/>
              </a:rPr>
              <a:t>B </a:t>
            </a:r>
            <a:r>
              <a:rPr lang="en-US" sz="1800" dirty="0" smtClean="0">
                <a:latin typeface="Optima"/>
                <a:cs typeface="Optima"/>
              </a:rPr>
              <a:t>infection </a:t>
            </a:r>
            <a:r>
              <a:rPr lang="en-AU" sz="1800" dirty="0">
                <a:latin typeface="Optima"/>
                <a:cs typeface="Optima"/>
              </a:rPr>
              <a:t>by Aboriginal and Torres Strait Islander status</a:t>
            </a:r>
            <a:r>
              <a:rPr lang="en-AU" sz="1800" baseline="30000" dirty="0">
                <a:latin typeface="Optima"/>
                <a:cs typeface="Optima"/>
              </a:rPr>
              <a:t>1</a:t>
            </a:r>
            <a:r>
              <a:rPr lang="en-AU" sz="1800" dirty="0">
                <a:latin typeface="Optima"/>
                <a:cs typeface="Optima"/>
              </a:rPr>
              <a:t>, </a:t>
            </a:r>
            <a:r>
              <a:rPr lang="en-AU" sz="1800" dirty="0" smtClean="0">
                <a:latin typeface="Optima"/>
                <a:cs typeface="Optima"/>
              </a:rPr>
              <a:t>age and </a:t>
            </a:r>
            <a:r>
              <a:rPr lang="en-AU" sz="1800" dirty="0">
                <a:latin typeface="Optima"/>
                <a:cs typeface="Optima"/>
              </a:rPr>
              <a:t>year </a:t>
            </a:r>
          </a:p>
        </p:txBody>
      </p:sp>
      <p:sp>
        <p:nvSpPr>
          <p:cNvPr id="421893" name="Text Box 5"/>
          <p:cNvSpPr txBox="1">
            <a:spLocks noChangeArrowheads="1"/>
          </p:cNvSpPr>
          <p:nvPr/>
        </p:nvSpPr>
        <p:spPr bwMode="auto">
          <a:xfrm>
            <a:off x="5476875" y="6327775"/>
            <a:ext cx="34131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14399" y="1262790"/>
            <a:ext cx="6972301" cy="350479"/>
            <a:chOff x="914399" y="1262790"/>
            <a:chExt cx="6972301" cy="350479"/>
          </a:xfrm>
        </p:grpSpPr>
        <p:sp>
          <p:nvSpPr>
            <p:cNvPr id="421894" name="Text Box 6"/>
            <p:cNvSpPr txBox="1">
              <a:spLocks noChangeArrowheads="1"/>
            </p:cNvSpPr>
            <p:nvPr/>
          </p:nvSpPr>
          <p:spPr bwMode="auto">
            <a:xfrm>
              <a:off x="914399" y="1262790"/>
              <a:ext cx="393382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+mn-lt"/>
                </a:rPr>
                <a:t>Aboriginal and</a:t>
              </a:r>
              <a:r>
                <a:rPr lang="en-AU" sz="1600" dirty="0" smtClean="0">
                  <a:solidFill>
                    <a:schemeClr val="tx2"/>
                  </a:solidFill>
                  <a:latin typeface="+mn-lt"/>
                </a:rPr>
                <a:t> Torres Strait Islander</a:t>
              </a:r>
              <a:endParaRPr lang="en-US" sz="16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21895" name="Text Box 7"/>
            <p:cNvSpPr txBox="1">
              <a:spLocks noChangeArrowheads="1"/>
            </p:cNvSpPr>
            <p:nvPr/>
          </p:nvSpPr>
          <p:spPr bwMode="auto">
            <a:xfrm>
              <a:off x="5844632" y="1274715"/>
              <a:ext cx="2042068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+mn-lt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+mn-lt"/>
              </a:endParaRPr>
            </a:p>
          </p:txBody>
        </p:sp>
      </p:grpSp>
      <p:sp>
        <p:nvSpPr>
          <p:cNvPr id="421896" name="Rectangle 8"/>
          <p:cNvSpPr>
            <a:spLocks noChangeArrowheads="1"/>
          </p:cNvSpPr>
          <p:nvPr/>
        </p:nvSpPr>
        <p:spPr bwMode="auto">
          <a:xfrm>
            <a:off x="411163" y="6211669"/>
            <a:ext cx="477043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SA, TAS, ACT &amp; WA) in which Aboriginal and Torres Strait Islander status was reported for more than 50% of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diagnoses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4224144"/>
              </p:ext>
            </p:extLst>
          </p:nvPr>
        </p:nvGraphicFramePr>
        <p:xfrm>
          <a:off x="595312" y="1736765"/>
          <a:ext cx="4142943" cy="436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6088787"/>
              </p:ext>
            </p:extLst>
          </p:nvPr>
        </p:nvGraphicFramePr>
        <p:xfrm>
          <a:off x="4726379" y="1784267"/>
          <a:ext cx="4316680" cy="4248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 rot="16200000">
            <a:off x="-1003648" y="3160103"/>
            <a:ext cx="28296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000" b="1" i="0" u="none" strike="noStrike" kern="1200" baseline="0">
                <a:solidFill>
                  <a:srgbClr val="141464"/>
                </a:solidFill>
                <a:latin typeface="Optima"/>
                <a:ea typeface="+mn-ea"/>
                <a:cs typeface="+mn-cs"/>
              </a:defRPr>
            </a:pPr>
            <a:r>
              <a:rPr lang="en-US" sz="1600" dirty="0">
                <a:solidFill>
                  <a:srgbClr val="141464"/>
                </a:solidFill>
                <a:latin typeface="Optima"/>
              </a:rPr>
              <a:t>Age specific rate per 100 000</a:t>
            </a:r>
            <a:endParaRPr lang="en-AU" sz="1600" dirty="0">
              <a:solidFill>
                <a:srgbClr val="141464"/>
              </a:solidFill>
              <a:latin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52413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214073"/>
            <a:ext cx="8572500" cy="115752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30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newly acquired hepatitis B </a:t>
            </a:r>
            <a:r>
              <a:rPr lang="en-US" sz="1800" dirty="0" smtClean="0">
                <a:latin typeface="Optima"/>
                <a:cs typeface="Optima"/>
              </a:rPr>
              <a:t>infection </a:t>
            </a:r>
            <a:r>
              <a:rPr lang="en-AU" sz="1800" dirty="0" smtClean="0">
                <a:latin typeface="Optima"/>
                <a:cs typeface="Optima"/>
              </a:rPr>
              <a:t>by </a:t>
            </a:r>
            <a:r>
              <a:rPr lang="en-AU" sz="1800" dirty="0">
                <a:latin typeface="Optima"/>
                <a:cs typeface="Optima"/>
              </a:rPr>
              <a:t>Aboriginal and Torres Strait Islander status</a:t>
            </a:r>
            <a:r>
              <a:rPr lang="en-AU" sz="1800" baseline="30000" dirty="0">
                <a:latin typeface="Optima"/>
                <a:cs typeface="Optima"/>
              </a:rPr>
              <a:t>1</a:t>
            </a:r>
            <a:r>
              <a:rPr lang="en-AU" sz="1800" dirty="0">
                <a:latin typeface="Optima"/>
                <a:cs typeface="Optima"/>
              </a:rPr>
              <a:t> and year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436700160"/>
              </p:ext>
            </p:extLst>
          </p:nvPr>
        </p:nvGraphicFramePr>
        <p:xfrm>
          <a:off x="490855" y="1116887"/>
          <a:ext cx="8210550" cy="4800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5748" name="Rectangle 4"/>
          <p:cNvSpPr>
            <a:spLocks noChangeArrowheads="1"/>
          </p:cNvSpPr>
          <p:nvPr/>
        </p:nvSpPr>
        <p:spPr bwMode="auto">
          <a:xfrm>
            <a:off x="5634356" y="6450688"/>
            <a:ext cx="3584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15749" name="Rectangle 5"/>
          <p:cNvSpPr>
            <a:spLocks noChangeArrowheads="1"/>
          </p:cNvSpPr>
          <p:nvPr/>
        </p:nvSpPr>
        <p:spPr bwMode="auto">
          <a:xfrm>
            <a:off x="238125" y="6218238"/>
            <a:ext cx="50990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(NSW, NT, QLD, SA, TAS, VIC, ACT &amp; WA)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50690" y="226645"/>
            <a:ext cx="8793310" cy="10302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31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Number </a:t>
            </a:r>
            <a:r>
              <a:rPr lang="en-US" sz="1800" dirty="0">
                <a:latin typeface="Optima"/>
                <a:cs typeface="Optima"/>
              </a:rPr>
              <a:t>of notifications of newly acquired hepatitis B </a:t>
            </a:r>
            <a:r>
              <a:rPr lang="en-US" sz="1800" dirty="0" smtClean="0">
                <a:latin typeface="Optima"/>
                <a:cs typeface="Optima"/>
              </a:rPr>
              <a:t>infection </a:t>
            </a:r>
            <a:r>
              <a:rPr lang="en-AU" sz="1800" dirty="0" smtClean="0">
                <a:latin typeface="Optima"/>
                <a:cs typeface="Optima"/>
              </a:rPr>
              <a:t>in 2013, by </a:t>
            </a:r>
            <a:r>
              <a:rPr lang="en-AU" sz="1800" dirty="0">
                <a:latin typeface="Optima"/>
                <a:cs typeface="Optima"/>
              </a:rPr>
              <a:t>Aboriginal and Torres Strait Islander status</a:t>
            </a:r>
            <a:r>
              <a:rPr lang="en-AU" sz="1800" baseline="30000" dirty="0">
                <a:latin typeface="Optima"/>
                <a:cs typeface="Optima"/>
              </a:rPr>
              <a:t>1</a:t>
            </a:r>
            <a:r>
              <a:rPr lang="en-AU" sz="1800" dirty="0">
                <a:latin typeface="Optima"/>
                <a:cs typeface="Optima"/>
              </a:rPr>
              <a:t>, sex and age </a:t>
            </a:r>
            <a:r>
              <a:rPr lang="en-AU" sz="1800" dirty="0" smtClean="0">
                <a:latin typeface="Optima"/>
                <a:cs typeface="Optima"/>
              </a:rPr>
              <a:t>group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17797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47650" y="1216757"/>
            <a:ext cx="7898617" cy="4844534"/>
            <a:chOff x="483383" y="1299091"/>
            <a:chExt cx="7898617" cy="4844534"/>
          </a:xfrm>
        </p:grpSpPr>
        <p:graphicFrame>
          <p:nvGraphicFramePr>
            <p:cNvPr id="9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5528030"/>
                </p:ext>
              </p:extLst>
            </p:nvPr>
          </p:nvGraphicFramePr>
          <p:xfrm>
            <a:off x="483383" y="1898650"/>
            <a:ext cx="4555342" cy="42449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17798" name="Text Box 6"/>
            <p:cNvSpPr txBox="1">
              <a:spLocks noChangeArrowheads="1"/>
            </p:cNvSpPr>
            <p:nvPr/>
          </p:nvSpPr>
          <p:spPr bwMode="auto">
            <a:xfrm>
              <a:off x="1638300" y="1336799"/>
              <a:ext cx="3633788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/>
              </a:endParaRPr>
            </a:p>
          </p:txBody>
        </p:sp>
        <p:sp>
          <p:nvSpPr>
            <p:cNvPr id="417799" name="Text Box 7"/>
            <p:cNvSpPr txBox="1">
              <a:spLocks noChangeArrowheads="1"/>
            </p:cNvSpPr>
            <p:nvPr/>
          </p:nvSpPr>
          <p:spPr bwMode="auto">
            <a:xfrm>
              <a:off x="6375400" y="1299091"/>
              <a:ext cx="20066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/>
              </a:endParaRPr>
            </a:p>
          </p:txBody>
        </p:sp>
      </p:grpSp>
      <p:sp>
        <p:nvSpPr>
          <p:cNvPr id="417800" name="Rectangle 8"/>
          <p:cNvSpPr>
            <a:spLocks noChangeArrowheads="1"/>
          </p:cNvSpPr>
          <p:nvPr/>
        </p:nvSpPr>
        <p:spPr bwMode="auto">
          <a:xfrm>
            <a:off x="247650" y="6218238"/>
            <a:ext cx="535463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3469647"/>
              </p:ext>
            </p:extLst>
          </p:nvPr>
        </p:nvGraphicFramePr>
        <p:xfrm>
          <a:off x="4761480" y="1932807"/>
          <a:ext cx="3848130" cy="3872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223385"/>
            <a:ext cx="8494905" cy="11401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32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newly acquired hepatitis B infection</a:t>
            </a:r>
            <a:r>
              <a:rPr lang="en-AU" sz="1800" dirty="0" smtClean="0">
                <a:latin typeface="Optima"/>
                <a:cs typeface="Optima"/>
              </a:rPr>
              <a:t> in 2013, by 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AU" sz="1800" dirty="0" smtClean="0">
                <a:latin typeface="Optima"/>
                <a:cs typeface="Optima"/>
              </a:rPr>
              <a:t>Aboriginal </a:t>
            </a:r>
            <a:r>
              <a:rPr lang="en-AU" sz="1800" dirty="0">
                <a:latin typeface="Optima"/>
                <a:cs typeface="Optima"/>
              </a:rPr>
              <a:t>and Torres Strait Islander status</a:t>
            </a:r>
            <a:r>
              <a:rPr lang="en-AU" sz="1800" baseline="30000" dirty="0">
                <a:latin typeface="Optima"/>
                <a:cs typeface="Optima"/>
              </a:rPr>
              <a:t>1</a:t>
            </a:r>
            <a:r>
              <a:rPr lang="en-AU" sz="1800" dirty="0">
                <a:latin typeface="Optima"/>
                <a:cs typeface="Optima"/>
              </a:rPr>
              <a:t>, </a:t>
            </a:r>
            <a:r>
              <a:rPr lang="en-AU" sz="1800" dirty="0" smtClean="0">
                <a:latin typeface="Optima"/>
                <a:cs typeface="Optima"/>
              </a:rPr>
              <a:t>sex </a:t>
            </a:r>
            <a:r>
              <a:rPr lang="en-AU" sz="1800" dirty="0">
                <a:latin typeface="Optima"/>
                <a:cs typeface="Optima"/>
              </a:rPr>
              <a:t>and age </a:t>
            </a:r>
            <a:r>
              <a:rPr lang="en-AU" sz="1800" dirty="0" smtClean="0">
                <a:latin typeface="Optima"/>
                <a:cs typeface="Optima"/>
              </a:rPr>
              <a:t>group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18821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42690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400" b="0" dirty="0">
                <a:solidFill>
                  <a:srgbClr val="141464"/>
                </a:solidFill>
                <a:latin typeface="+mn-lt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4427" y="1297612"/>
            <a:ext cx="8565273" cy="4846013"/>
            <a:chOff x="464427" y="1297612"/>
            <a:chExt cx="8628773" cy="4846013"/>
          </a:xfrm>
        </p:grpSpPr>
        <p:graphicFrame>
          <p:nvGraphicFramePr>
            <p:cNvPr id="9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93616567"/>
                </p:ext>
              </p:extLst>
            </p:nvPr>
          </p:nvGraphicFramePr>
          <p:xfrm>
            <a:off x="464427" y="1622425"/>
            <a:ext cx="4574298" cy="4521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0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4365863"/>
                </p:ext>
              </p:extLst>
            </p:nvPr>
          </p:nvGraphicFramePr>
          <p:xfrm>
            <a:off x="4916488" y="1849438"/>
            <a:ext cx="4176712" cy="40814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18822" name="Text Box 6"/>
            <p:cNvSpPr txBox="1">
              <a:spLocks noChangeArrowheads="1"/>
            </p:cNvSpPr>
            <p:nvPr/>
          </p:nvSpPr>
          <p:spPr bwMode="auto">
            <a:xfrm>
              <a:off x="1649413" y="1297612"/>
              <a:ext cx="3613150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+mn-lt"/>
                </a:rPr>
                <a:t>Aboriginal </a:t>
              </a:r>
              <a:r>
                <a:rPr lang="en-AU" sz="1600" dirty="0">
                  <a:solidFill>
                    <a:schemeClr val="tx2"/>
                  </a:solidFill>
                  <a:latin typeface="Optima"/>
                </a:rPr>
                <a:t>and</a:t>
              </a:r>
              <a:r>
                <a:rPr lang="en-AU" sz="1600" dirty="0">
                  <a:solidFill>
                    <a:schemeClr val="tx2"/>
                  </a:solidFill>
                  <a:latin typeface="+mn-lt"/>
                </a:rPr>
                <a:t> Torres Strait Islander</a:t>
              </a:r>
              <a:endParaRPr lang="en-US" sz="16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18823" name="Text Box 7"/>
            <p:cNvSpPr txBox="1">
              <a:spLocks noChangeArrowheads="1"/>
            </p:cNvSpPr>
            <p:nvPr/>
          </p:nvSpPr>
          <p:spPr bwMode="auto">
            <a:xfrm>
              <a:off x="6375399" y="1337954"/>
              <a:ext cx="201612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/>
              </a:endParaRPr>
            </a:p>
          </p:txBody>
        </p:sp>
      </p:grpSp>
      <p:sp>
        <p:nvSpPr>
          <p:cNvPr id="418824" name="Rectangle 8"/>
          <p:cNvSpPr>
            <a:spLocks noChangeArrowheads="1"/>
          </p:cNvSpPr>
          <p:nvPr/>
        </p:nvSpPr>
        <p:spPr bwMode="auto">
          <a:xfrm>
            <a:off x="252413" y="6200775"/>
            <a:ext cx="50784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/>
              </a:rPr>
              <a:t>1 Jurisdictions (NSW, NT, QLD, SA</a:t>
            </a:r>
            <a:r>
              <a:rPr lang="en-AU" sz="1200" b="0" dirty="0" smtClean="0">
                <a:solidFill>
                  <a:srgbClr val="003366"/>
                </a:solidFill>
                <a:latin typeface="Optima"/>
              </a:rPr>
              <a:t>, TAS VIC, ACT </a:t>
            </a:r>
            <a:r>
              <a:rPr lang="en-AU" sz="1200" b="0" dirty="0">
                <a:solidFill>
                  <a:srgbClr val="003366"/>
                </a:solidFill>
                <a:latin typeface="Optima"/>
              </a:rPr>
              <a:t>&amp; WA) in which Aboriginal and Torres Strait Islander status was reported for more than 50% of </a:t>
            </a:r>
            <a:r>
              <a:rPr lang="en-AU" sz="1200" b="0" dirty="0" smtClean="0">
                <a:solidFill>
                  <a:srgbClr val="003366"/>
                </a:solidFill>
                <a:latin typeface="Optima"/>
              </a:rPr>
              <a:t>diagnoses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/>
              </a:rPr>
              <a:t>.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50691" y="191141"/>
            <a:ext cx="8286872" cy="111182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33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newly acquired hepatitis B infection by Aboriginal and Torres Strait Islander status, State/Territory</a:t>
            </a:r>
            <a:r>
              <a:rPr lang="en-US" sz="1800" b="0" baseline="30000" dirty="0">
                <a:latin typeface="Optima"/>
                <a:cs typeface="Optima"/>
              </a:rPr>
              <a:t>1</a:t>
            </a:r>
            <a:r>
              <a:rPr lang="en-US" sz="1800" dirty="0">
                <a:latin typeface="Optima"/>
                <a:cs typeface="Optima"/>
              </a:rPr>
              <a:t> and year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16773" name="Text Box 5"/>
          <p:cNvSpPr txBox="1">
            <a:spLocks noChangeArrowheads="1"/>
          </p:cNvSpPr>
          <p:nvPr/>
        </p:nvSpPr>
        <p:spPr bwMode="auto">
          <a:xfrm>
            <a:off x="5679652" y="6363136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44338" y="1233856"/>
            <a:ext cx="7128136" cy="366835"/>
            <a:chOff x="1244338" y="1233856"/>
            <a:chExt cx="7128136" cy="366835"/>
          </a:xfrm>
        </p:grpSpPr>
        <p:sp>
          <p:nvSpPr>
            <p:cNvPr id="416774" name="Text Box 6"/>
            <p:cNvSpPr txBox="1">
              <a:spLocks noChangeArrowheads="1"/>
            </p:cNvSpPr>
            <p:nvPr/>
          </p:nvSpPr>
          <p:spPr bwMode="auto">
            <a:xfrm>
              <a:off x="1244338" y="1262137"/>
              <a:ext cx="3723588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/>
              </a:endParaRPr>
            </a:p>
          </p:txBody>
        </p:sp>
        <p:sp>
          <p:nvSpPr>
            <p:cNvPr id="416775" name="Text Box 7"/>
            <p:cNvSpPr txBox="1">
              <a:spLocks noChangeArrowheads="1"/>
            </p:cNvSpPr>
            <p:nvPr/>
          </p:nvSpPr>
          <p:spPr bwMode="auto">
            <a:xfrm>
              <a:off x="6375399" y="1233856"/>
              <a:ext cx="199707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+mn-lt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+mn-lt"/>
              </a:endParaRPr>
            </a:p>
          </p:txBody>
        </p:sp>
      </p:grpSp>
      <p:sp>
        <p:nvSpPr>
          <p:cNvPr id="416776" name="Rectangle 8"/>
          <p:cNvSpPr>
            <a:spLocks noChangeArrowheads="1"/>
          </p:cNvSpPr>
          <p:nvPr/>
        </p:nvSpPr>
        <p:spPr bwMode="auto">
          <a:xfrm>
            <a:off x="411163" y="6218238"/>
            <a:ext cx="51117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, TAS, 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3601804"/>
              </p:ext>
            </p:extLst>
          </p:nvPr>
        </p:nvGraphicFramePr>
        <p:xfrm>
          <a:off x="624541" y="1572410"/>
          <a:ext cx="4015698" cy="4115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1857768"/>
              </p:ext>
            </p:extLst>
          </p:nvPr>
        </p:nvGraphicFramePr>
        <p:xfrm>
          <a:off x="4585648" y="1403133"/>
          <a:ext cx="4389654" cy="432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" name="chart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-1237949" y="3036424"/>
            <a:ext cx="3298222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76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1213" y="204644"/>
            <a:ext cx="8321970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34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newly acquired hepatitis B infection in selected age groups by Aboriginal and Torres Strait Islander status</a:t>
            </a:r>
            <a:r>
              <a:rPr lang="en-US" sz="1800" b="0" baseline="30000" dirty="0">
                <a:latin typeface="Optima"/>
                <a:cs typeface="Optima"/>
              </a:rPr>
              <a:t>1</a:t>
            </a:r>
            <a:r>
              <a:rPr lang="en-US" sz="1800" dirty="0">
                <a:latin typeface="Optima"/>
                <a:cs typeface="Optima"/>
              </a:rPr>
              <a:t> and year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24964" name="Rectangle 4"/>
          <p:cNvSpPr>
            <a:spLocks noChangeArrowheads="1"/>
          </p:cNvSpPr>
          <p:nvPr/>
        </p:nvSpPr>
        <p:spPr bwMode="auto">
          <a:xfrm>
            <a:off x="5581650" y="6405563"/>
            <a:ext cx="34242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24965" name="Rectangle 5"/>
          <p:cNvSpPr>
            <a:spLocks noChangeArrowheads="1"/>
          </p:cNvSpPr>
          <p:nvPr/>
        </p:nvSpPr>
        <p:spPr bwMode="auto">
          <a:xfrm>
            <a:off x="229517" y="6272213"/>
            <a:ext cx="5222421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244338" y="1262287"/>
            <a:ext cx="7232912" cy="366835"/>
            <a:chOff x="1244338" y="1262287"/>
            <a:chExt cx="7232912" cy="366835"/>
          </a:xfrm>
        </p:grpSpPr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1244338" y="1290568"/>
              <a:ext cx="3723588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6375400" y="1262287"/>
              <a:ext cx="210185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7799057"/>
              </p:ext>
            </p:extLst>
          </p:nvPr>
        </p:nvGraphicFramePr>
        <p:xfrm>
          <a:off x="647206" y="1724890"/>
          <a:ext cx="4572000" cy="4426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0539832"/>
              </p:ext>
            </p:extLst>
          </p:nvPr>
        </p:nvGraphicFramePr>
        <p:xfrm>
          <a:off x="5094514" y="1748641"/>
          <a:ext cx="3911374" cy="4082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42198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0691" y="169682"/>
            <a:ext cx="8321970" cy="102253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35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>
                <a:latin typeface="Optima"/>
                <a:cs typeface="Optima"/>
              </a:rPr>
              <a:t>Notification </a:t>
            </a:r>
            <a:r>
              <a:rPr lang="en-US" sz="1800" dirty="0" smtClean="0">
                <a:latin typeface="Optima"/>
                <a:cs typeface="Optima"/>
              </a:rPr>
              <a:t>rates </a:t>
            </a:r>
            <a:r>
              <a:rPr lang="en-US" sz="1800" dirty="0">
                <a:latin typeface="Optima"/>
                <a:cs typeface="Optima"/>
              </a:rPr>
              <a:t>of newly acquired hepatitis B infection in </a:t>
            </a:r>
            <a:r>
              <a:rPr lang="en-US" sz="1800" dirty="0" smtClean="0">
                <a:latin typeface="Optima"/>
                <a:cs typeface="Optima"/>
              </a:rPr>
              <a:t>2013, </a:t>
            </a:r>
            <a:r>
              <a:rPr lang="en-US" sz="1800" dirty="0">
                <a:latin typeface="Optima"/>
                <a:cs typeface="Optima"/>
              </a:rPr>
              <a:t>by Aboriginal and Torres Strait Islander status</a:t>
            </a:r>
            <a:r>
              <a:rPr lang="en-US" sz="1800" baseline="30000" dirty="0">
                <a:latin typeface="Optima"/>
                <a:cs typeface="Optima"/>
              </a:rPr>
              <a:t>1</a:t>
            </a:r>
            <a:r>
              <a:rPr lang="en-US" sz="1800" dirty="0">
                <a:latin typeface="Optima"/>
                <a:cs typeface="Optima"/>
              </a:rPr>
              <a:t> and area of residence</a:t>
            </a:r>
            <a:endParaRPr lang="en-AU" sz="1800" dirty="0">
              <a:latin typeface="Optima"/>
              <a:cs typeface="Optima"/>
            </a:endParaRP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465946425"/>
              </p:ext>
            </p:extLst>
          </p:nvPr>
        </p:nvGraphicFramePr>
        <p:xfrm>
          <a:off x="483712" y="1324854"/>
          <a:ext cx="8314213" cy="494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5421313" y="6270625"/>
            <a:ext cx="3376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69120" y="6271504"/>
            <a:ext cx="51117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(NSW, NT, QLD, SA, TAS, VIC, ACT &amp; WA)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1" y="154379"/>
            <a:ext cx="8378824" cy="121722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36 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AU" sz="1800" dirty="0" smtClean="0">
                <a:latin typeface="Optima"/>
                <a:cs typeface="Optima"/>
              </a:rPr>
              <a:t>Chronic hepatitis B and hepatitis C antibody prevalence among </a:t>
            </a:r>
            <a:r>
              <a:rPr lang="en-AU" sz="1800" dirty="0">
                <a:latin typeface="Optima"/>
                <a:cs typeface="Optima"/>
              </a:rPr>
              <a:t>a sample of incoming Australian prisoners by Aboriginal and Torres Strait Islander </a:t>
            </a:r>
            <a:r>
              <a:rPr lang="en-AU" sz="1800" dirty="0" smtClean="0">
                <a:latin typeface="Optima"/>
                <a:cs typeface="Optima"/>
              </a:rPr>
              <a:t>status and </a:t>
            </a:r>
            <a:r>
              <a:rPr lang="en-AU" sz="1800" dirty="0">
                <a:latin typeface="Optima"/>
                <a:cs typeface="Optima"/>
              </a:rPr>
              <a:t>year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194768477"/>
              </p:ext>
            </p:extLst>
          </p:nvPr>
        </p:nvGraphicFramePr>
        <p:xfrm>
          <a:off x="490855" y="1116887"/>
          <a:ext cx="8210550" cy="5007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5748" name="Rectangle 4"/>
          <p:cNvSpPr>
            <a:spLocks noChangeArrowheads="1"/>
          </p:cNvSpPr>
          <p:nvPr/>
        </p:nvSpPr>
        <p:spPr bwMode="auto">
          <a:xfrm>
            <a:off x="190485" y="6334780"/>
            <a:ext cx="6284743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/>
              </a:rPr>
              <a:t>Source: </a:t>
            </a:r>
            <a:r>
              <a:rPr lang="en-US" sz="1400" b="0" dirty="0">
                <a:latin typeface="Optima"/>
                <a:ea typeface="Cambria"/>
                <a:cs typeface="Times New Roman"/>
              </a:rPr>
              <a:t>National Prison Entrants' </a:t>
            </a:r>
            <a:r>
              <a:rPr lang="en-US" sz="1400" b="0" dirty="0" err="1">
                <a:latin typeface="Optima"/>
                <a:ea typeface="Cambria"/>
                <a:cs typeface="Times New Roman"/>
              </a:rPr>
              <a:t>Bloodborne</a:t>
            </a:r>
            <a:r>
              <a:rPr lang="en-US" sz="1400" b="0" dirty="0">
                <a:latin typeface="Optima"/>
                <a:ea typeface="Cambria"/>
                <a:cs typeface="Times New Roman"/>
              </a:rPr>
              <a:t> Virus </a:t>
            </a:r>
            <a:r>
              <a:rPr lang="en-US" sz="1400" b="0" dirty="0" smtClean="0">
                <a:latin typeface="Optima"/>
                <a:ea typeface="Cambria"/>
                <a:cs typeface="Times New Roman"/>
              </a:rPr>
              <a:t>Survey</a:t>
            </a:r>
            <a:endParaRPr lang="en-AU" sz="1400" b="0" dirty="0">
              <a:solidFill>
                <a:srgbClr val="003366"/>
              </a:solidFill>
              <a:latin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267220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1800" dirty="0">
                <a:latin typeface="Optima" pitchFamily="34" charset="0"/>
                <a:cs typeface="Optima"/>
              </a:rPr>
              <a:t>Figure </a:t>
            </a:r>
            <a:r>
              <a:rPr lang="en-AU" sz="1800" dirty="0" smtClean="0">
                <a:latin typeface="Optima" pitchFamily="34" charset="0"/>
                <a:cs typeface="Optima"/>
              </a:rPr>
              <a:t>37</a:t>
            </a:r>
            <a:r>
              <a:rPr lang="en-AU" sz="1800" dirty="0">
                <a:latin typeface="Optima" pitchFamily="34" charset="0"/>
                <a:cs typeface="Optima"/>
              </a:rPr>
              <a:t/>
            </a:r>
            <a:br>
              <a:rPr lang="en-AU" sz="1800" dirty="0">
                <a:latin typeface="Optima" pitchFamily="34" charset="0"/>
                <a:cs typeface="Optima"/>
              </a:rPr>
            </a:br>
            <a:r>
              <a:rPr lang="en-AU" sz="1800" dirty="0">
                <a:latin typeface="Optima" pitchFamily="34" charset="0"/>
                <a:cs typeface="Optima"/>
              </a:rPr>
              <a:t>Hepatitis B v</a:t>
            </a:r>
            <a:r>
              <a:rPr lang="en-AU" sz="1800" dirty="0">
                <a:latin typeface="Optima" pitchFamily="34" charset="0"/>
              </a:rPr>
              <a:t>accination coverage estimates at 12 and 24 months</a:t>
            </a:r>
            <a:r>
              <a:rPr lang="en-AU" sz="1800" dirty="0">
                <a:latin typeface="Optima" pitchFamily="34" charset="0"/>
                <a:cs typeface="Optima"/>
              </a:rPr>
              <a:t>, by Aboriginal and Torres Strait Islander </a:t>
            </a:r>
            <a:r>
              <a:rPr lang="en-AU" sz="1800" dirty="0" smtClean="0">
                <a:latin typeface="Optima" pitchFamily="34" charset="0"/>
                <a:cs typeface="Optima"/>
              </a:rPr>
              <a:t>status</a:t>
            </a:r>
            <a:r>
              <a:rPr lang="en-AU" sz="1800" baseline="30000" dirty="0" smtClean="0">
                <a:latin typeface="Optima" pitchFamily="34" charset="0"/>
                <a:cs typeface="Optima"/>
              </a:rPr>
              <a:t> </a:t>
            </a:r>
            <a:r>
              <a:rPr lang="en-AU" sz="1800" dirty="0" smtClean="0">
                <a:latin typeface="Optima" pitchFamily="34" charset="0"/>
              </a:rPr>
              <a:t>and year </a:t>
            </a:r>
            <a:endParaRPr lang="en-AU" sz="1800" dirty="0">
              <a:latin typeface="Optima" pitchFamily="34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52411" y="6320002"/>
            <a:ext cx="6813407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400" b="0" dirty="0" smtClean="0">
                <a:latin typeface="Optima"/>
              </a:rPr>
              <a:t>Source: Communicable </a:t>
            </a:r>
            <a:r>
              <a:rPr lang="en-US" sz="1400" b="0" dirty="0">
                <a:latin typeface="Optima"/>
              </a:rPr>
              <a:t>Disease Intelligence, </a:t>
            </a:r>
            <a:r>
              <a:rPr lang="en-US" sz="1400" b="0" dirty="0" err="1">
                <a:latin typeface="Optima"/>
              </a:rPr>
              <a:t>Immunisation</a:t>
            </a:r>
            <a:r>
              <a:rPr lang="en-US" sz="1400" b="0" dirty="0">
                <a:latin typeface="Optima"/>
              </a:rPr>
              <a:t> coverage annual reports</a:t>
            </a:r>
            <a:endParaRPr lang="en-AU" sz="1400" b="0" dirty="0">
              <a:solidFill>
                <a:srgbClr val="003366"/>
              </a:solidFill>
              <a:latin typeface="Optima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0105576"/>
              </p:ext>
            </p:extLst>
          </p:nvPr>
        </p:nvGraphicFramePr>
        <p:xfrm>
          <a:off x="520995" y="1345019"/>
          <a:ext cx="7846828" cy="4885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9414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166688"/>
            <a:ext cx="8521175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38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newly </a:t>
            </a:r>
            <a:r>
              <a:rPr lang="en-US" sz="1800" dirty="0" smtClean="0">
                <a:latin typeface="Optima"/>
                <a:cs typeface="Optima"/>
              </a:rPr>
              <a:t>diagnosed hepatitis C </a:t>
            </a:r>
            <a:r>
              <a:rPr lang="en-US" sz="1800" dirty="0">
                <a:latin typeface="Optima"/>
                <a:cs typeface="Optima"/>
              </a:rPr>
              <a:t>infection </a:t>
            </a:r>
            <a:r>
              <a:rPr lang="en-US" sz="1800" dirty="0" smtClean="0">
                <a:latin typeface="Optima"/>
                <a:cs typeface="Optima"/>
              </a:rPr>
              <a:t>by Aboriginal and </a:t>
            </a:r>
            <a:r>
              <a:rPr lang="en-US" sz="1800" dirty="0">
                <a:latin typeface="Optima"/>
                <a:cs typeface="Optima"/>
              </a:rPr>
              <a:t>Torres Strait Islander status</a:t>
            </a:r>
            <a:r>
              <a:rPr lang="en-US" sz="1800" b="0" baseline="30000" dirty="0">
                <a:latin typeface="Optima"/>
                <a:cs typeface="Optima"/>
              </a:rPr>
              <a:t>1</a:t>
            </a:r>
            <a:r>
              <a:rPr lang="en-US" sz="1800" dirty="0">
                <a:latin typeface="Optima"/>
                <a:cs typeface="Optima"/>
              </a:rPr>
              <a:t> and year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20868" name="Rectangle 4"/>
          <p:cNvSpPr>
            <a:spLocks noChangeArrowheads="1"/>
          </p:cNvSpPr>
          <p:nvPr/>
        </p:nvSpPr>
        <p:spPr bwMode="auto">
          <a:xfrm>
            <a:off x="5559425" y="6334125"/>
            <a:ext cx="33670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20869" name="Rectangle 5"/>
          <p:cNvSpPr>
            <a:spLocks noChangeArrowheads="1"/>
          </p:cNvSpPr>
          <p:nvPr/>
        </p:nvSpPr>
        <p:spPr bwMode="auto">
          <a:xfrm>
            <a:off x="155060" y="6103292"/>
            <a:ext cx="475932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(NT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&amp;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 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graphicFrame>
        <p:nvGraphicFramePr>
          <p:cNvPr id="7" name="Chart Placeholder 6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8205016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4788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9645" y="256352"/>
            <a:ext cx="8492381" cy="7683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>
                <a:latin typeface="Optima"/>
                <a:cs typeface="Optima"/>
              </a:rPr>
              <a:t>Reporting of Aboriginal and Torres Strait Islander status at notification of viral hepatitis diagnoses, by State/Territory, </a:t>
            </a:r>
            <a:r>
              <a:rPr lang="en-US" sz="1800" dirty="0" smtClean="0">
                <a:latin typeface="Optima"/>
                <a:cs typeface="Optima"/>
              </a:rPr>
              <a:t>2013</a:t>
            </a:r>
            <a:endParaRPr lang="en-AU" sz="1800" dirty="0">
              <a:latin typeface="Optima"/>
              <a:cs typeface="Optima"/>
            </a:endParaRP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856821472"/>
              </p:ext>
            </p:extLst>
          </p:nvPr>
        </p:nvGraphicFramePr>
        <p:xfrm>
          <a:off x="508000" y="1200150"/>
          <a:ext cx="8202613" cy="528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5988" name="Text Box 4"/>
          <p:cNvSpPr txBox="1">
            <a:spLocks noChangeArrowheads="1"/>
          </p:cNvSpPr>
          <p:nvPr/>
        </p:nvSpPr>
        <p:spPr bwMode="auto">
          <a:xfrm>
            <a:off x="4381501" y="6529288"/>
            <a:ext cx="462280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AU" sz="1400" b="0" dirty="0">
                <a:latin typeface="Optima" pitchFamily="34" charset="0"/>
              </a:rPr>
              <a:t>Source: State/Territory health authorities</a:t>
            </a:r>
            <a:endParaRPr lang="en-US" sz="1400" b="0" dirty="0">
              <a:latin typeface="Optima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85390" y="3373760"/>
            <a:ext cx="6408712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61925"/>
            <a:ext cx="8414207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39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>
                <a:latin typeface="Optima"/>
                <a:cs typeface="Optima"/>
              </a:rPr>
              <a:t>Number of notifications of </a:t>
            </a:r>
            <a:r>
              <a:rPr lang="en-US" sz="1800" dirty="0" smtClean="0">
                <a:latin typeface="Optima"/>
                <a:cs typeface="Optima"/>
              </a:rPr>
              <a:t>newly diagnosed hepatitis </a:t>
            </a:r>
            <a:r>
              <a:rPr lang="en-US" sz="1800" dirty="0">
                <a:latin typeface="Optima"/>
                <a:cs typeface="Optima"/>
              </a:rPr>
              <a:t>C </a:t>
            </a:r>
            <a:r>
              <a:rPr lang="en-US" sz="1800" dirty="0" smtClean="0">
                <a:latin typeface="Optima"/>
                <a:cs typeface="Optima"/>
              </a:rPr>
              <a:t>infection </a:t>
            </a:r>
            <a:r>
              <a:rPr lang="en-AU" sz="1800" dirty="0" smtClean="0">
                <a:latin typeface="Optima"/>
                <a:cs typeface="Optima"/>
              </a:rPr>
              <a:t>in 2013 ,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AU" sz="1800" dirty="0" smtClean="0">
                <a:latin typeface="Optima"/>
                <a:cs typeface="Optima"/>
              </a:rPr>
              <a:t>by </a:t>
            </a:r>
            <a:r>
              <a:rPr lang="en-AU" sz="1800" dirty="0">
                <a:latin typeface="Optima"/>
                <a:cs typeface="Optima"/>
              </a:rPr>
              <a:t>Aboriginal and Torres Strait Islander status</a:t>
            </a:r>
            <a:r>
              <a:rPr lang="en-AU" sz="1800" baseline="30000" dirty="0">
                <a:latin typeface="Optima"/>
                <a:cs typeface="Optima"/>
              </a:rPr>
              <a:t>1</a:t>
            </a:r>
            <a:r>
              <a:rPr lang="en-AU" sz="1800" dirty="0">
                <a:latin typeface="Optima"/>
                <a:cs typeface="Optima"/>
              </a:rPr>
              <a:t>, sex and age </a:t>
            </a:r>
            <a:r>
              <a:rPr lang="en-AU" sz="1800" dirty="0" smtClean="0">
                <a:latin typeface="Optima"/>
                <a:cs typeface="Optima"/>
              </a:rPr>
              <a:t>group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22917" name="Text Box 5"/>
          <p:cNvSpPr txBox="1">
            <a:spLocks noChangeArrowheads="1"/>
          </p:cNvSpPr>
          <p:nvPr/>
        </p:nvSpPr>
        <p:spPr bwMode="auto">
          <a:xfrm>
            <a:off x="5594350" y="6384829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chemeClr val="tx2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chemeClr val="tx2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chemeClr val="tx2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5610" y="1324263"/>
            <a:ext cx="8483302" cy="4810484"/>
            <a:chOff x="485610" y="1324263"/>
            <a:chExt cx="8483302" cy="4810484"/>
          </a:xfrm>
        </p:grpSpPr>
        <p:graphicFrame>
          <p:nvGraphicFramePr>
            <p:cNvPr id="9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4964120"/>
                </p:ext>
              </p:extLst>
            </p:nvPr>
          </p:nvGraphicFramePr>
          <p:xfrm>
            <a:off x="485610" y="1889772"/>
            <a:ext cx="4337050" cy="42449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0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0328951"/>
                </p:ext>
              </p:extLst>
            </p:nvPr>
          </p:nvGraphicFramePr>
          <p:xfrm>
            <a:off x="4792200" y="1931341"/>
            <a:ext cx="4176712" cy="40814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22918" name="Text Box 6"/>
            <p:cNvSpPr txBox="1">
              <a:spLocks noChangeArrowheads="1"/>
            </p:cNvSpPr>
            <p:nvPr/>
          </p:nvSpPr>
          <p:spPr bwMode="auto">
            <a:xfrm>
              <a:off x="1851025" y="1324263"/>
              <a:ext cx="3421063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422919" name="Text Box 7"/>
            <p:cNvSpPr txBox="1">
              <a:spLocks noChangeArrowheads="1"/>
            </p:cNvSpPr>
            <p:nvPr/>
          </p:nvSpPr>
          <p:spPr bwMode="auto">
            <a:xfrm>
              <a:off x="6375400" y="1341726"/>
              <a:ext cx="1608138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sp>
        <p:nvSpPr>
          <p:cNvPr id="422920" name="Rectangle 8"/>
          <p:cNvSpPr>
            <a:spLocks noChangeArrowheads="1"/>
          </p:cNvSpPr>
          <p:nvPr/>
        </p:nvSpPr>
        <p:spPr bwMode="auto">
          <a:xfrm>
            <a:off x="268659" y="6153996"/>
            <a:ext cx="47371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(NT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&amp;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years. 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4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68286"/>
            <a:ext cx="8320281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40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</a:t>
            </a:r>
            <a:r>
              <a:rPr lang="en-US" sz="1800" dirty="0" smtClean="0">
                <a:latin typeface="Optima"/>
                <a:cs typeface="Optima"/>
              </a:rPr>
              <a:t>newly diagnosed hepatitis </a:t>
            </a:r>
            <a:r>
              <a:rPr lang="en-US" sz="1800" dirty="0">
                <a:latin typeface="Optima"/>
                <a:cs typeface="Optima"/>
              </a:rPr>
              <a:t>C infection </a:t>
            </a:r>
            <a:r>
              <a:rPr lang="en-US" sz="1800" dirty="0" smtClean="0">
                <a:latin typeface="Optima"/>
                <a:cs typeface="Optima"/>
              </a:rPr>
              <a:t>in 2013, by </a:t>
            </a:r>
            <a:r>
              <a:rPr lang="en-US" sz="1800" dirty="0">
                <a:latin typeface="Optima"/>
                <a:cs typeface="Optima"/>
              </a:rPr>
              <a:t>Aboriginal and Torres Strait Islander status</a:t>
            </a:r>
            <a:r>
              <a:rPr lang="en-US" sz="1800" b="0" baseline="30000" dirty="0">
                <a:latin typeface="Optima"/>
                <a:cs typeface="Optima"/>
              </a:rPr>
              <a:t>1</a:t>
            </a:r>
            <a:r>
              <a:rPr lang="en-US" sz="1800" dirty="0">
                <a:latin typeface="Optima"/>
                <a:cs typeface="Optima"/>
              </a:rPr>
              <a:t>, sex and age group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23941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34533" y="1244036"/>
            <a:ext cx="6495067" cy="347981"/>
            <a:chOff x="1734533" y="1244036"/>
            <a:chExt cx="6495067" cy="347981"/>
          </a:xfrm>
        </p:grpSpPr>
        <p:sp>
          <p:nvSpPr>
            <p:cNvPr id="423942" name="Text Box 6"/>
            <p:cNvSpPr txBox="1">
              <a:spLocks noChangeArrowheads="1"/>
            </p:cNvSpPr>
            <p:nvPr/>
          </p:nvSpPr>
          <p:spPr bwMode="auto">
            <a:xfrm>
              <a:off x="1734533" y="1253463"/>
              <a:ext cx="3537556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423943" name="Text Box 7"/>
            <p:cNvSpPr txBox="1">
              <a:spLocks noChangeArrowheads="1"/>
            </p:cNvSpPr>
            <p:nvPr/>
          </p:nvSpPr>
          <p:spPr bwMode="auto">
            <a:xfrm>
              <a:off x="6375400" y="1244036"/>
              <a:ext cx="18542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sp>
        <p:nvSpPr>
          <p:cNvPr id="423944" name="Rectangle 8"/>
          <p:cNvSpPr>
            <a:spLocks noChangeArrowheads="1"/>
          </p:cNvSpPr>
          <p:nvPr/>
        </p:nvSpPr>
        <p:spPr bwMode="auto">
          <a:xfrm>
            <a:off x="194809" y="5973908"/>
            <a:ext cx="491966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(NT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&amp;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diagnoses each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 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463809"/>
              </p:ext>
            </p:extLst>
          </p:nvPr>
        </p:nvGraphicFramePr>
        <p:xfrm>
          <a:off x="130630" y="1677389"/>
          <a:ext cx="4999510" cy="4248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6915033"/>
              </p:ext>
            </p:extLst>
          </p:nvPr>
        </p:nvGraphicFramePr>
        <p:xfrm>
          <a:off x="4940135" y="1793174"/>
          <a:ext cx="4203865" cy="410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161825"/>
            <a:ext cx="8604250" cy="94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41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AU" sz="1800" dirty="0" smtClean="0">
                <a:latin typeface="Optima"/>
                <a:cs typeface="Optima"/>
              </a:rPr>
              <a:t>Notification </a:t>
            </a:r>
            <a:r>
              <a:rPr lang="en-US" sz="1800" dirty="0" smtClean="0">
                <a:latin typeface="Optima"/>
                <a:cs typeface="Optima"/>
              </a:rPr>
              <a:t>rates </a:t>
            </a:r>
            <a:r>
              <a:rPr lang="en-US" sz="1800" dirty="0">
                <a:latin typeface="Optima"/>
                <a:cs typeface="Optima"/>
              </a:rPr>
              <a:t>of </a:t>
            </a:r>
            <a:r>
              <a:rPr lang="en-US" sz="1800" dirty="0" smtClean="0">
                <a:latin typeface="Optima"/>
                <a:cs typeface="Optima"/>
              </a:rPr>
              <a:t>hepatitis </a:t>
            </a:r>
            <a:r>
              <a:rPr lang="en-US" sz="1800" dirty="0">
                <a:latin typeface="Optima"/>
                <a:cs typeface="Optima"/>
              </a:rPr>
              <a:t>C infection by </a:t>
            </a:r>
            <a:r>
              <a:rPr lang="en-US" sz="1800" dirty="0" smtClean="0">
                <a:latin typeface="Optima"/>
                <a:cs typeface="Optima"/>
              </a:rPr>
              <a:t/>
            </a:r>
            <a:br>
              <a:rPr lang="en-US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Aboriginal </a:t>
            </a:r>
            <a:r>
              <a:rPr lang="en-US" sz="1800" dirty="0">
                <a:latin typeface="Optima"/>
                <a:cs typeface="Optima"/>
              </a:rPr>
              <a:t>and Torres Strait Islander status, State/Territory</a:t>
            </a:r>
            <a:r>
              <a:rPr lang="en-US" sz="1800" b="0" baseline="30000" dirty="0">
                <a:latin typeface="Optima"/>
                <a:cs typeface="Optima"/>
              </a:rPr>
              <a:t>1</a:t>
            </a:r>
            <a:r>
              <a:rPr lang="en-US" sz="1800" dirty="0">
                <a:latin typeface="Optima"/>
                <a:cs typeface="Optima"/>
              </a:rPr>
              <a:t> and year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21893" name="Text Box 5"/>
          <p:cNvSpPr txBox="1">
            <a:spLocks noChangeArrowheads="1"/>
          </p:cNvSpPr>
          <p:nvPr/>
        </p:nvSpPr>
        <p:spPr bwMode="auto">
          <a:xfrm>
            <a:off x="5476875" y="6327775"/>
            <a:ext cx="34131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80092" y="1186691"/>
            <a:ext cx="6972300" cy="347981"/>
            <a:chOff x="914400" y="1253363"/>
            <a:chExt cx="6972300" cy="347981"/>
          </a:xfrm>
        </p:grpSpPr>
        <p:sp>
          <p:nvSpPr>
            <p:cNvPr id="421894" name="Text Box 6"/>
            <p:cNvSpPr txBox="1">
              <a:spLocks noChangeArrowheads="1"/>
            </p:cNvSpPr>
            <p:nvPr/>
          </p:nvSpPr>
          <p:spPr bwMode="auto">
            <a:xfrm>
              <a:off x="914400" y="1262790"/>
              <a:ext cx="393382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/>
              </a:endParaRPr>
            </a:p>
          </p:txBody>
        </p:sp>
        <p:sp>
          <p:nvSpPr>
            <p:cNvPr id="421895" name="Text Box 7"/>
            <p:cNvSpPr txBox="1">
              <a:spLocks noChangeArrowheads="1"/>
            </p:cNvSpPr>
            <p:nvPr/>
          </p:nvSpPr>
          <p:spPr bwMode="auto">
            <a:xfrm>
              <a:off x="5844632" y="1253363"/>
              <a:ext cx="2042068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/>
              </a:endParaRPr>
            </a:p>
          </p:txBody>
        </p:sp>
      </p:grpSp>
      <p:sp>
        <p:nvSpPr>
          <p:cNvPr id="421896" name="Rectangle 8"/>
          <p:cNvSpPr>
            <a:spLocks noChangeArrowheads="1"/>
          </p:cNvSpPr>
          <p:nvPr/>
        </p:nvSpPr>
        <p:spPr bwMode="auto">
          <a:xfrm>
            <a:off x="244909" y="6096942"/>
            <a:ext cx="477043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(NT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years. 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4443893"/>
              </p:ext>
            </p:extLst>
          </p:nvPr>
        </p:nvGraphicFramePr>
        <p:xfrm>
          <a:off x="4912688" y="1726499"/>
          <a:ext cx="4063041" cy="4576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4790637"/>
              </p:ext>
            </p:extLst>
          </p:nvPr>
        </p:nvGraphicFramePr>
        <p:xfrm>
          <a:off x="422275" y="1736766"/>
          <a:ext cx="4572000" cy="4355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3824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176213"/>
            <a:ext cx="8304360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42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</a:t>
            </a:r>
            <a:r>
              <a:rPr lang="en-US" sz="1800" dirty="0" smtClean="0">
                <a:latin typeface="Optima"/>
                <a:cs typeface="Optima"/>
              </a:rPr>
              <a:t>newly diagnosed hepatitis </a:t>
            </a:r>
            <a:r>
              <a:rPr lang="en-US" sz="1800" dirty="0">
                <a:latin typeface="Optima"/>
                <a:cs typeface="Optima"/>
              </a:rPr>
              <a:t>C </a:t>
            </a:r>
            <a:r>
              <a:rPr lang="en-US" sz="1800" dirty="0" smtClean="0">
                <a:latin typeface="Optima"/>
                <a:cs typeface="Optima"/>
              </a:rPr>
              <a:t>infection by </a:t>
            </a:r>
            <a:r>
              <a:rPr lang="en-US" sz="1800" dirty="0">
                <a:latin typeface="Optima"/>
                <a:cs typeface="Optima"/>
              </a:rPr>
              <a:t>Aboriginal and Torres Strait Islander status</a:t>
            </a:r>
            <a:r>
              <a:rPr lang="en-US" sz="1800" baseline="30000" dirty="0">
                <a:latin typeface="Optima"/>
                <a:cs typeface="Optima"/>
              </a:rPr>
              <a:t>1</a:t>
            </a:r>
            <a:r>
              <a:rPr lang="en-US" sz="1800" dirty="0">
                <a:latin typeface="Optima"/>
                <a:cs typeface="Optima"/>
              </a:rPr>
              <a:t> and year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24964" name="Rectangle 4"/>
          <p:cNvSpPr>
            <a:spLocks noChangeArrowheads="1"/>
          </p:cNvSpPr>
          <p:nvPr/>
        </p:nvSpPr>
        <p:spPr bwMode="auto">
          <a:xfrm>
            <a:off x="5600700" y="6405563"/>
            <a:ext cx="34051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24965" name="Rectangle 5"/>
          <p:cNvSpPr>
            <a:spLocks noChangeArrowheads="1"/>
          </p:cNvSpPr>
          <p:nvPr/>
        </p:nvSpPr>
        <p:spPr bwMode="auto">
          <a:xfrm>
            <a:off x="271895" y="6082397"/>
            <a:ext cx="455612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/>
              </a:rPr>
              <a:t>(NT</a:t>
            </a:r>
            <a:r>
              <a:rPr lang="en-AU" sz="1200" b="0" dirty="0">
                <a:solidFill>
                  <a:srgbClr val="003366"/>
                </a:solidFill>
                <a:latin typeface="Optima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/>
              </a:rPr>
              <a:t>SA, TAS &amp; </a:t>
            </a:r>
            <a:r>
              <a:rPr lang="en-AU" sz="1200" b="0" dirty="0">
                <a:solidFill>
                  <a:srgbClr val="003366"/>
                </a:solidFill>
                <a:latin typeface="Optima"/>
              </a:rPr>
              <a:t>WA) in which Aboriginal and Torres Strait Islander status was reported for more than 50% of </a:t>
            </a:r>
            <a:r>
              <a:rPr lang="en-AU" sz="1200" b="0" dirty="0" smtClean="0">
                <a:solidFill>
                  <a:srgbClr val="003366"/>
                </a:solidFill>
                <a:latin typeface="Optima"/>
              </a:rPr>
              <a:t>diagnoses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/>
              </a:rPr>
              <a:t>.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72772" y="1205425"/>
            <a:ext cx="6739200" cy="366835"/>
            <a:chOff x="1272772" y="1205425"/>
            <a:chExt cx="6739200" cy="366835"/>
          </a:xfrm>
        </p:grpSpPr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1272772" y="1233706"/>
              <a:ext cx="3723588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6124575" y="1205425"/>
              <a:ext cx="1887397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462872"/>
              </p:ext>
            </p:extLst>
          </p:nvPr>
        </p:nvGraphicFramePr>
        <p:xfrm>
          <a:off x="422275" y="1736766"/>
          <a:ext cx="4572000" cy="4355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920459"/>
              </p:ext>
            </p:extLst>
          </p:nvPr>
        </p:nvGraphicFramePr>
        <p:xfrm>
          <a:off x="4821382" y="1914895"/>
          <a:ext cx="4067299" cy="4248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71619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1164" y="179110"/>
            <a:ext cx="8299204" cy="10131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43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</a:t>
            </a:r>
            <a:r>
              <a:rPr lang="en-US" sz="1800" dirty="0" smtClean="0">
                <a:latin typeface="Optima"/>
                <a:cs typeface="Optima"/>
              </a:rPr>
              <a:t>newly diagnosed hepatitis </a:t>
            </a:r>
            <a:r>
              <a:rPr lang="en-US" sz="1800" dirty="0">
                <a:latin typeface="Optima"/>
                <a:cs typeface="Optima"/>
              </a:rPr>
              <a:t>C infection </a:t>
            </a:r>
            <a:r>
              <a:rPr lang="en-US" sz="1800" dirty="0" smtClean="0">
                <a:latin typeface="Optima"/>
                <a:cs typeface="Optima"/>
              </a:rPr>
              <a:t>in 2013, </a:t>
            </a:r>
            <a:r>
              <a:rPr lang="en-US" sz="1800" dirty="0">
                <a:latin typeface="Optima"/>
                <a:cs typeface="Optima"/>
              </a:rPr>
              <a:t>by Aboriginal and Torres Strait Islander </a:t>
            </a:r>
            <a:r>
              <a:rPr lang="en-US" sz="1800" dirty="0" smtClean="0">
                <a:latin typeface="Optima"/>
                <a:cs typeface="Optima"/>
              </a:rPr>
              <a:t>status</a:t>
            </a:r>
            <a:r>
              <a:rPr lang="en-US" sz="1800" baseline="30000" dirty="0">
                <a:latin typeface="Optima"/>
                <a:cs typeface="Optima"/>
              </a:rPr>
              <a:t>1</a:t>
            </a:r>
            <a:r>
              <a:rPr lang="en-US" sz="1800" dirty="0" smtClean="0">
                <a:latin typeface="Optima"/>
                <a:cs typeface="Optima"/>
              </a:rPr>
              <a:t> </a:t>
            </a:r>
            <a:r>
              <a:rPr lang="en-US" sz="1800" dirty="0">
                <a:latin typeface="Optima"/>
                <a:cs typeface="Optima"/>
              </a:rPr>
              <a:t>and area of residence</a:t>
            </a:r>
            <a:endParaRPr lang="en-AU" sz="1800" dirty="0">
              <a:latin typeface="Optima"/>
              <a:cs typeface="Optima"/>
            </a:endParaRP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226425160"/>
              </p:ext>
            </p:extLst>
          </p:nvPr>
        </p:nvGraphicFramePr>
        <p:xfrm>
          <a:off x="426515" y="1346200"/>
          <a:ext cx="8304735" cy="494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5421313" y="6270625"/>
            <a:ext cx="3376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85532" y="6270625"/>
            <a:ext cx="477043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SA, TAS &amp;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years. 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1" y="214073"/>
            <a:ext cx="8378824" cy="115752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44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newly acquired </a:t>
            </a:r>
            <a:r>
              <a:rPr lang="en-US" sz="1800" dirty="0" smtClean="0">
                <a:latin typeface="Optima"/>
                <a:cs typeface="Optima"/>
              </a:rPr>
              <a:t>hepatitis </a:t>
            </a:r>
            <a:r>
              <a:rPr lang="en-US" sz="1800" dirty="0">
                <a:latin typeface="Optima"/>
                <a:cs typeface="Optima"/>
              </a:rPr>
              <a:t>C</a:t>
            </a:r>
            <a:r>
              <a:rPr lang="en-US" sz="1800" dirty="0" smtClean="0">
                <a:latin typeface="Optima"/>
                <a:cs typeface="Optima"/>
              </a:rPr>
              <a:t> infection </a:t>
            </a:r>
            <a:r>
              <a:rPr lang="en-AU" sz="1800" dirty="0" smtClean="0">
                <a:latin typeface="Optima"/>
                <a:cs typeface="Optima"/>
              </a:rPr>
              <a:t>by </a:t>
            </a:r>
            <a:r>
              <a:rPr lang="en-AU" sz="1800" dirty="0">
                <a:latin typeface="Optima"/>
                <a:cs typeface="Optima"/>
              </a:rPr>
              <a:t>Aboriginal and Torres Strait Islander </a:t>
            </a:r>
            <a:r>
              <a:rPr lang="en-AU" sz="1800" dirty="0" smtClean="0">
                <a:latin typeface="Optima"/>
                <a:cs typeface="Optima"/>
              </a:rPr>
              <a:t>status</a:t>
            </a:r>
            <a:r>
              <a:rPr lang="en-AU" sz="1800" baseline="30000" dirty="0" smtClean="0">
                <a:latin typeface="Optima"/>
                <a:cs typeface="Optima"/>
              </a:rPr>
              <a:t>1 </a:t>
            </a:r>
            <a:r>
              <a:rPr lang="en-AU" sz="1800" dirty="0" smtClean="0">
                <a:latin typeface="Optima"/>
                <a:cs typeface="Optima"/>
              </a:rPr>
              <a:t>and year 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415748" name="Rectangle 4"/>
          <p:cNvSpPr>
            <a:spLocks noChangeArrowheads="1"/>
          </p:cNvSpPr>
          <p:nvPr/>
        </p:nvSpPr>
        <p:spPr bwMode="auto">
          <a:xfrm>
            <a:off x="5634356" y="6450688"/>
            <a:ext cx="3584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15749" name="Rectangle 5"/>
          <p:cNvSpPr>
            <a:spLocks noChangeArrowheads="1"/>
          </p:cNvSpPr>
          <p:nvPr/>
        </p:nvSpPr>
        <p:spPr bwMode="auto">
          <a:xfrm>
            <a:off x="131247" y="6140351"/>
            <a:ext cx="50990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(NT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NSW, QLD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  <p:graphicFrame>
        <p:nvGraphicFramePr>
          <p:cNvPr id="8" name="Chart Placeholder 7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3410478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5708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1" y="214073"/>
            <a:ext cx="8378824" cy="115752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45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US" sz="1800" dirty="0" smtClean="0">
                <a:latin typeface="Optima"/>
                <a:cs typeface="Optima"/>
              </a:rPr>
              <a:t>Notification rates </a:t>
            </a:r>
            <a:r>
              <a:rPr lang="en-US" sz="1800" dirty="0">
                <a:latin typeface="Optima"/>
                <a:cs typeface="Optima"/>
              </a:rPr>
              <a:t>of newly acquired hepatitis C infection </a:t>
            </a:r>
            <a:r>
              <a:rPr lang="en-AU" sz="1800" dirty="0">
                <a:latin typeface="Optima"/>
                <a:cs typeface="Optima"/>
              </a:rPr>
              <a:t>by Aboriginal and Torres Strait Islander </a:t>
            </a:r>
            <a:r>
              <a:rPr lang="en-AU" sz="1800" dirty="0" smtClean="0">
                <a:latin typeface="Optima"/>
                <a:cs typeface="Optima"/>
              </a:rPr>
              <a:t>status</a:t>
            </a:r>
            <a:r>
              <a:rPr lang="en-AU" sz="1800" baseline="30000" dirty="0" smtClean="0">
                <a:latin typeface="Optima"/>
                <a:cs typeface="Optima"/>
              </a:rPr>
              <a:t>1</a:t>
            </a:r>
            <a:r>
              <a:rPr lang="en-AU" sz="1800" dirty="0" smtClean="0">
                <a:latin typeface="Optima"/>
                <a:cs typeface="Optima"/>
              </a:rPr>
              <a:t>, </a:t>
            </a:r>
            <a:r>
              <a:rPr lang="en-AU" sz="1800" dirty="0">
                <a:latin typeface="Optima"/>
                <a:cs typeface="Optima"/>
              </a:rPr>
              <a:t>age and year </a:t>
            </a:r>
          </a:p>
        </p:txBody>
      </p:sp>
      <p:sp>
        <p:nvSpPr>
          <p:cNvPr id="415748" name="Rectangle 4"/>
          <p:cNvSpPr>
            <a:spLocks noChangeArrowheads="1"/>
          </p:cNvSpPr>
          <p:nvPr/>
        </p:nvSpPr>
        <p:spPr bwMode="auto">
          <a:xfrm>
            <a:off x="5634356" y="6450688"/>
            <a:ext cx="3584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415749" name="Rectangle 5"/>
          <p:cNvSpPr>
            <a:spLocks noChangeArrowheads="1"/>
          </p:cNvSpPr>
          <p:nvPr/>
        </p:nvSpPr>
        <p:spPr bwMode="auto">
          <a:xfrm>
            <a:off x="228362" y="6080974"/>
            <a:ext cx="50990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(NT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NSW, QLD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SA,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TAS, VIC, ACT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 rot="16200000">
            <a:off x="-1044116" y="3324343"/>
            <a:ext cx="32415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600" b="1" i="0" u="none" strike="noStrike" kern="1200" baseline="0">
                <a:solidFill>
                  <a:srgbClr val="141464"/>
                </a:solidFill>
                <a:latin typeface="Optima"/>
                <a:ea typeface="Optima"/>
                <a:cs typeface="Optima"/>
              </a:defRPr>
            </a:pPr>
            <a:r>
              <a:rPr lang="en-US" sz="1600" dirty="0">
                <a:solidFill>
                  <a:srgbClr val="141464"/>
                </a:solidFill>
                <a:latin typeface="Optima"/>
              </a:rPr>
              <a:t>Age specific </a:t>
            </a:r>
            <a:r>
              <a:rPr lang="en-US" sz="1600" dirty="0" smtClean="0">
                <a:solidFill>
                  <a:srgbClr val="141464"/>
                </a:solidFill>
                <a:latin typeface="Optima"/>
              </a:rPr>
              <a:t>rate</a:t>
            </a:r>
            <a:r>
              <a:rPr lang="en-AU" sz="1600" dirty="0" smtClean="0">
                <a:solidFill>
                  <a:srgbClr val="141464"/>
                </a:solidFill>
                <a:latin typeface="Optima"/>
                <a:ea typeface="Optima"/>
                <a:cs typeface="Optima"/>
              </a:rPr>
              <a:t> </a:t>
            </a:r>
            <a:r>
              <a:rPr lang="en-AU" sz="1600" dirty="0">
                <a:solidFill>
                  <a:srgbClr val="141464"/>
                </a:solidFill>
                <a:latin typeface="Optima"/>
                <a:ea typeface="Optima"/>
                <a:cs typeface="Optima"/>
              </a:rPr>
              <a:t>rate per 100 000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72772" y="1205425"/>
            <a:ext cx="6739200" cy="366835"/>
            <a:chOff x="1272772" y="1205425"/>
            <a:chExt cx="6739200" cy="366835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272772" y="1233706"/>
              <a:ext cx="3723588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6124575" y="1205425"/>
              <a:ext cx="1887397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3535588"/>
              </p:ext>
            </p:extLst>
          </p:nvPr>
        </p:nvGraphicFramePr>
        <p:xfrm>
          <a:off x="848566" y="1572259"/>
          <a:ext cx="4147794" cy="4389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222275"/>
              </p:ext>
            </p:extLst>
          </p:nvPr>
        </p:nvGraphicFramePr>
        <p:xfrm>
          <a:off x="4821382" y="1572259"/>
          <a:ext cx="4322617" cy="4460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4538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 smtClean="0">
                <a:latin typeface="Optima"/>
                <a:cs typeface="Optima"/>
              </a:rPr>
              <a:t>Figure 46</a:t>
            </a:r>
            <a:br>
              <a:rPr lang="en-GB" sz="1800" dirty="0" smtClean="0">
                <a:latin typeface="Optima"/>
                <a:cs typeface="Optima"/>
              </a:rPr>
            </a:br>
            <a:r>
              <a:rPr lang="en-GB" sz="1800" dirty="0" smtClean="0">
                <a:latin typeface="Optima"/>
                <a:cs typeface="Optima"/>
              </a:rPr>
              <a:t>Hepatitis</a:t>
            </a:r>
            <a:r>
              <a:rPr lang="en-GB" sz="1800" dirty="0">
                <a:latin typeface="Optima"/>
                <a:cs typeface="Optima"/>
              </a:rPr>
              <a:t> C antibody prevalence  and HIV antibody prevalence in Australian NSP Survey</a:t>
            </a:r>
            <a:r>
              <a:rPr lang="en-US" sz="1800" dirty="0">
                <a:latin typeface="Optima"/>
                <a:cs typeface="Optima"/>
              </a:rPr>
              <a:t>, by Aboriginal and Torres Strait Islander status</a:t>
            </a:r>
            <a:endParaRPr lang="en-AU" sz="1800" dirty="0">
              <a:latin typeface="Optima"/>
              <a:cs typeface="Opti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881" y="6424551"/>
            <a:ext cx="464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0" dirty="0" smtClean="0">
                <a:latin typeface="Optima" pitchFamily="34" charset="0"/>
              </a:rPr>
              <a:t>Source: NSP Survey 2014</a:t>
            </a:r>
            <a:endParaRPr lang="en-AU" sz="1400" b="0" dirty="0">
              <a:latin typeface="Optima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016988"/>
              </p:ext>
            </p:extLst>
          </p:nvPr>
        </p:nvGraphicFramePr>
        <p:xfrm>
          <a:off x="356260" y="1413164"/>
          <a:ext cx="8407729" cy="501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91921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1300" y="221709"/>
            <a:ext cx="8751871" cy="7271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4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chlamydia infection by </a:t>
            </a:r>
            <a:r>
              <a:rPr lang="en-AU" sz="1800" dirty="0">
                <a:latin typeface="Optima" pitchFamily="34" charset="0"/>
              </a:rPr>
              <a:t>Aboriginal and Torres Strait Islander 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 and year</a:t>
            </a:r>
            <a:r>
              <a:rPr lang="en-AU" sz="1800" dirty="0"/>
              <a:t>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655876798"/>
              </p:ext>
            </p:extLst>
          </p:nvPr>
        </p:nvGraphicFramePr>
        <p:xfrm>
          <a:off x="263642" y="1326820"/>
          <a:ext cx="8625525" cy="4762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4244" name="Rectangle 4"/>
          <p:cNvSpPr>
            <a:spLocks noChangeArrowheads="1"/>
          </p:cNvSpPr>
          <p:nvPr/>
        </p:nvSpPr>
        <p:spPr bwMode="auto">
          <a:xfrm>
            <a:off x="5297488" y="6413500"/>
            <a:ext cx="33972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State/Territory health authorities</a:t>
            </a:r>
          </a:p>
        </p:txBody>
      </p:sp>
      <p:sp>
        <p:nvSpPr>
          <p:cNvPr id="394245" name="Rectangle 5"/>
          <p:cNvSpPr>
            <a:spLocks noChangeArrowheads="1"/>
          </p:cNvSpPr>
          <p:nvPr/>
        </p:nvSpPr>
        <p:spPr bwMode="auto">
          <a:xfrm>
            <a:off x="273050" y="6251575"/>
            <a:ext cx="492918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QLD, SA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years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597813"/>
              </p:ext>
            </p:extLst>
          </p:nvPr>
        </p:nvGraphicFramePr>
        <p:xfrm>
          <a:off x="323850" y="1812925"/>
          <a:ext cx="4337050" cy="446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407861"/>
              </p:ext>
            </p:extLst>
          </p:nvPr>
        </p:nvGraphicFramePr>
        <p:xfrm>
          <a:off x="4548188" y="1793875"/>
          <a:ext cx="4176712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9629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80753" y="217070"/>
            <a:ext cx="8709247" cy="95210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>
                <a:latin typeface="Optima" pitchFamily="34" charset="0"/>
              </a:rPr>
              <a:t>Figure 5</a:t>
            </a:r>
            <a:br>
              <a:rPr lang="en-AU" sz="1800" dirty="0">
                <a:latin typeface="Optima" pitchFamily="34" charset="0"/>
              </a:rPr>
            </a:br>
            <a:r>
              <a:rPr lang="en-AU" sz="1800" dirty="0">
                <a:latin typeface="Optima" pitchFamily="34" charset="0"/>
              </a:rPr>
              <a:t>Number of notifications of newly diagnosed chlamydia infections in 2013 by Aboriginal and Torres Strait Islander </a:t>
            </a:r>
            <a:r>
              <a:rPr lang="en-AU" sz="1800" dirty="0" smtClean="0">
                <a:latin typeface="Optima" pitchFamily="34" charset="0"/>
              </a:rPr>
              <a:t>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 smtClean="0">
                <a:latin typeface="Optima" pitchFamily="34" charset="0"/>
              </a:rPr>
              <a:t>, </a:t>
            </a:r>
            <a:r>
              <a:rPr lang="en-AU" sz="1800" dirty="0">
                <a:latin typeface="Optima" pitchFamily="34" charset="0"/>
              </a:rPr>
              <a:t>sex and age group</a:t>
            </a:r>
            <a:br>
              <a:rPr lang="en-AU" sz="1800" dirty="0">
                <a:latin typeface="Optima" pitchFamily="34" charset="0"/>
              </a:rPr>
            </a:br>
            <a:endParaRPr lang="en-AU" sz="1800" dirty="0">
              <a:latin typeface="Optima" pitchFamily="34" charset="0"/>
            </a:endParaRPr>
          </a:p>
        </p:txBody>
      </p:sp>
      <p:sp>
        <p:nvSpPr>
          <p:cNvPr id="396293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sp>
        <p:nvSpPr>
          <p:cNvPr id="396294" name="Text Box 6"/>
          <p:cNvSpPr txBox="1">
            <a:spLocks noChangeArrowheads="1"/>
          </p:cNvSpPr>
          <p:nvPr/>
        </p:nvSpPr>
        <p:spPr bwMode="auto">
          <a:xfrm>
            <a:off x="1543050" y="1381125"/>
            <a:ext cx="34845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6295" name="Text Box 7"/>
          <p:cNvSpPr txBox="1">
            <a:spLocks noChangeArrowheads="1"/>
          </p:cNvSpPr>
          <p:nvPr/>
        </p:nvSpPr>
        <p:spPr bwMode="auto">
          <a:xfrm>
            <a:off x="6375400" y="1398588"/>
            <a:ext cx="1608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6296" name="Rectangle 8"/>
          <p:cNvSpPr>
            <a:spLocks noChangeArrowheads="1"/>
          </p:cNvSpPr>
          <p:nvPr/>
        </p:nvSpPr>
        <p:spPr bwMode="auto">
          <a:xfrm>
            <a:off x="379413" y="6219825"/>
            <a:ext cx="498316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QLD, SA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years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546192"/>
              </p:ext>
            </p:extLst>
          </p:nvPr>
        </p:nvGraphicFramePr>
        <p:xfrm>
          <a:off x="296863" y="1409700"/>
          <a:ext cx="4540250" cy="496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317002"/>
              </p:ext>
            </p:extLst>
          </p:nvPr>
        </p:nvGraphicFramePr>
        <p:xfrm>
          <a:off x="4251325" y="1336675"/>
          <a:ext cx="456565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73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12651" y="215660"/>
            <a:ext cx="8723959" cy="99122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6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chlamydia infection in 2013 </a:t>
            </a:r>
            <a:r>
              <a:rPr lang="en-AU" sz="1800" dirty="0">
                <a:latin typeface="Optima" pitchFamily="34" charset="0"/>
              </a:rPr>
              <a:t>by Aboriginal and Torres Strait </a:t>
            </a:r>
            <a:r>
              <a:rPr lang="en-AU" sz="1800" dirty="0" smtClean="0">
                <a:latin typeface="Optima" pitchFamily="34" charset="0"/>
              </a:rPr>
              <a:t>Islander </a:t>
            </a:r>
            <a:r>
              <a:rPr lang="en-AU" sz="1800" dirty="0">
                <a:latin typeface="Optima" pitchFamily="34" charset="0"/>
              </a:rPr>
              <a:t>status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, sex and age group</a:t>
            </a:r>
          </a:p>
        </p:txBody>
      </p:sp>
      <p:sp>
        <p:nvSpPr>
          <p:cNvPr id="397317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sp>
        <p:nvSpPr>
          <p:cNvPr id="397318" name="Text Box 6"/>
          <p:cNvSpPr txBox="1">
            <a:spLocks noChangeArrowheads="1"/>
          </p:cNvSpPr>
          <p:nvPr/>
        </p:nvSpPr>
        <p:spPr bwMode="auto">
          <a:xfrm>
            <a:off x="1628775" y="1252816"/>
            <a:ext cx="364331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Aboriginal and Torres Strait Islander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7319" name="Text Box 7"/>
          <p:cNvSpPr txBox="1">
            <a:spLocks noChangeArrowheads="1"/>
          </p:cNvSpPr>
          <p:nvPr/>
        </p:nvSpPr>
        <p:spPr bwMode="auto">
          <a:xfrm>
            <a:off x="6375400" y="1281095"/>
            <a:ext cx="16081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dirty="0">
                <a:solidFill>
                  <a:schemeClr val="tx2"/>
                </a:solidFill>
                <a:latin typeface="Optima" pitchFamily="34" charset="0"/>
              </a:rPr>
              <a:t>Non-Indigenous</a:t>
            </a:r>
            <a:endParaRPr lang="en-US" sz="1600" dirty="0">
              <a:solidFill>
                <a:schemeClr val="tx2"/>
              </a:solidFill>
              <a:latin typeface="Optima" pitchFamily="34" charset="0"/>
            </a:endParaRPr>
          </a:p>
        </p:txBody>
      </p:sp>
      <p:sp>
        <p:nvSpPr>
          <p:cNvPr id="397320" name="Rectangle 8"/>
          <p:cNvSpPr>
            <a:spLocks noChangeArrowheads="1"/>
          </p:cNvSpPr>
          <p:nvPr/>
        </p:nvSpPr>
        <p:spPr bwMode="auto">
          <a:xfrm>
            <a:off x="358775" y="6272213"/>
            <a:ext cx="498157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QLD, SA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&amp;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WA)  in which Aboriginal and Torres Strait Islander status was reported for more than 50% of diagnoses each year in the past 5 years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1386" y="212581"/>
            <a:ext cx="8509553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/>
                <a:cs typeface="Optima"/>
              </a:rPr>
              <a:t>Figure 7</a:t>
            </a:r>
            <a:br>
              <a:rPr lang="en-AU" sz="1800" dirty="0" smtClean="0">
                <a:latin typeface="Optima"/>
                <a:cs typeface="Optima"/>
              </a:rPr>
            </a:br>
            <a:r>
              <a:rPr lang="en-AU" sz="1800" dirty="0" smtClean="0">
                <a:latin typeface="Optima"/>
                <a:cs typeface="Optima"/>
              </a:rPr>
              <a:t>Notification rates of chlamydia infection in selected </a:t>
            </a:r>
            <a:r>
              <a:rPr lang="en-AU" sz="1800" dirty="0">
                <a:latin typeface="Optima"/>
                <a:cs typeface="Optima"/>
              </a:rPr>
              <a:t>age </a:t>
            </a:r>
            <a:r>
              <a:rPr lang="en-AU" sz="1800" dirty="0" smtClean="0">
                <a:latin typeface="Optima"/>
                <a:cs typeface="Optima"/>
              </a:rPr>
              <a:t>groups by </a:t>
            </a:r>
            <a:r>
              <a:rPr lang="en-AU" sz="1800" dirty="0">
                <a:latin typeface="Optima"/>
                <a:cs typeface="Optima"/>
              </a:rPr>
              <a:t>Aboriginal </a:t>
            </a:r>
            <a:r>
              <a:rPr lang="en-AU" sz="1800" dirty="0" smtClean="0">
                <a:latin typeface="Optima"/>
                <a:cs typeface="Optima"/>
              </a:rPr>
              <a:t>and </a:t>
            </a:r>
            <a:r>
              <a:rPr lang="en-AU" sz="1800" dirty="0">
                <a:latin typeface="Optima"/>
                <a:cs typeface="Optima"/>
              </a:rPr>
              <a:t>Torres Strait Islander status</a:t>
            </a:r>
            <a:r>
              <a:rPr lang="en-AU" sz="1800" baseline="30000" dirty="0">
                <a:latin typeface="Optima"/>
                <a:cs typeface="Optima"/>
              </a:rPr>
              <a:t>1</a:t>
            </a:r>
            <a:r>
              <a:rPr lang="en-AU" sz="1800" dirty="0">
                <a:latin typeface="Optima"/>
                <a:cs typeface="Optima"/>
              </a:rPr>
              <a:t> and year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822127988"/>
              </p:ext>
            </p:extLst>
          </p:nvPr>
        </p:nvGraphicFramePr>
        <p:xfrm>
          <a:off x="454948" y="1352191"/>
          <a:ext cx="8434341" cy="5401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8340" name="Rectangle 4"/>
          <p:cNvSpPr>
            <a:spLocks noChangeArrowheads="1"/>
          </p:cNvSpPr>
          <p:nvPr/>
        </p:nvSpPr>
        <p:spPr bwMode="auto">
          <a:xfrm>
            <a:off x="5267156" y="6429623"/>
            <a:ext cx="3714919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400" b="0" dirty="0">
                <a:solidFill>
                  <a:srgbClr val="003366"/>
                </a:solidFill>
                <a:latin typeface="Optima" pitchFamily="34" charset="0"/>
              </a:rPr>
              <a:t>Source: State and Territory health authorities</a:t>
            </a:r>
          </a:p>
        </p:txBody>
      </p:sp>
      <p:sp>
        <p:nvSpPr>
          <p:cNvPr id="398341" name="Rectangle 5"/>
          <p:cNvSpPr>
            <a:spLocks noChangeArrowheads="1"/>
          </p:cNvSpPr>
          <p:nvPr/>
        </p:nvSpPr>
        <p:spPr bwMode="auto">
          <a:xfrm>
            <a:off x="303297" y="6254621"/>
            <a:ext cx="50546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QLD, SA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each year in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the past 5 years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80753" y="199746"/>
            <a:ext cx="8963247" cy="89999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sz="1800" dirty="0" smtClean="0">
                <a:latin typeface="Optima" pitchFamily="34" charset="0"/>
              </a:rPr>
              <a:t>Figure 8</a:t>
            </a:r>
            <a:br>
              <a:rPr lang="en-AU" sz="1800" dirty="0" smtClean="0">
                <a:latin typeface="Optima" pitchFamily="34" charset="0"/>
              </a:rPr>
            </a:br>
            <a:r>
              <a:rPr lang="en-AU" sz="1800" dirty="0" smtClean="0">
                <a:latin typeface="Optima" pitchFamily="34" charset="0"/>
              </a:rPr>
              <a:t>Notification rates of chlamydia infection by </a:t>
            </a:r>
            <a:r>
              <a:rPr lang="en-AU" sz="1800" dirty="0">
                <a:latin typeface="Optima" pitchFamily="34" charset="0"/>
              </a:rPr>
              <a:t>Aboriginal and Torres Strait Islander status, State/Territory</a:t>
            </a:r>
            <a:r>
              <a:rPr lang="en-AU" sz="1800" baseline="30000" dirty="0">
                <a:latin typeface="Optima" pitchFamily="34" charset="0"/>
              </a:rPr>
              <a:t>1</a:t>
            </a:r>
            <a:r>
              <a:rPr lang="en-AU" sz="1800" dirty="0">
                <a:latin typeface="Optima" pitchFamily="34" charset="0"/>
              </a:rPr>
              <a:t> and year</a:t>
            </a:r>
          </a:p>
        </p:txBody>
      </p:sp>
      <p:sp>
        <p:nvSpPr>
          <p:cNvPr id="395269" name="Text Box 5"/>
          <p:cNvSpPr txBox="1">
            <a:spLocks noChangeArrowheads="1"/>
          </p:cNvSpPr>
          <p:nvPr/>
        </p:nvSpPr>
        <p:spPr bwMode="auto">
          <a:xfrm>
            <a:off x="5594350" y="6365875"/>
            <a:ext cx="32956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AU" sz="1600" b="0" dirty="0">
                <a:solidFill>
                  <a:srgbClr val="141464"/>
                </a:solidFill>
                <a:latin typeface="Optima" pitchFamily="34" charset="0"/>
              </a:rPr>
              <a:t> </a:t>
            </a:r>
            <a:r>
              <a:rPr lang="en-AU" sz="1400" b="0" dirty="0">
                <a:solidFill>
                  <a:srgbClr val="141464"/>
                </a:solidFill>
                <a:latin typeface="Optima" pitchFamily="34" charset="0"/>
              </a:rPr>
              <a:t>Source: State/Territory health authorities</a:t>
            </a:r>
            <a:endParaRPr lang="en-US" sz="1400" b="0" dirty="0">
              <a:solidFill>
                <a:srgbClr val="141464"/>
              </a:solidFill>
              <a:latin typeface="Opti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46213" y="1126670"/>
            <a:ext cx="6850061" cy="372021"/>
            <a:chOff x="1446213" y="1173163"/>
            <a:chExt cx="6850061" cy="372021"/>
          </a:xfrm>
        </p:grpSpPr>
        <p:sp>
          <p:nvSpPr>
            <p:cNvPr id="395270" name="Text Box 6"/>
            <p:cNvSpPr txBox="1">
              <a:spLocks noChangeArrowheads="1"/>
            </p:cNvSpPr>
            <p:nvPr/>
          </p:nvSpPr>
          <p:spPr bwMode="auto">
            <a:xfrm>
              <a:off x="1446213" y="1206630"/>
              <a:ext cx="3686175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Aboriginal and Torres Strait Islander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  <p:sp>
          <p:nvSpPr>
            <p:cNvPr id="395271" name="Text Box 7"/>
            <p:cNvSpPr txBox="1">
              <a:spLocks noChangeArrowheads="1"/>
            </p:cNvSpPr>
            <p:nvPr/>
          </p:nvSpPr>
          <p:spPr bwMode="auto">
            <a:xfrm>
              <a:off x="6067425" y="1173163"/>
              <a:ext cx="2228849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AU" sz="1600" dirty="0">
                  <a:solidFill>
                    <a:schemeClr val="tx2"/>
                  </a:solidFill>
                  <a:latin typeface="Optima" pitchFamily="34" charset="0"/>
                </a:rPr>
                <a:t>Non-Indigenous</a:t>
              </a:r>
              <a:endParaRPr lang="en-US" sz="1600" dirty="0">
                <a:solidFill>
                  <a:schemeClr val="tx2"/>
                </a:solidFill>
                <a:latin typeface="Optima" pitchFamily="34" charset="0"/>
              </a:endParaRPr>
            </a:p>
          </p:txBody>
        </p:sp>
      </p:grpSp>
      <p:sp>
        <p:nvSpPr>
          <p:cNvPr id="395272" name="Rectangle 8"/>
          <p:cNvSpPr>
            <a:spLocks noChangeArrowheads="1"/>
          </p:cNvSpPr>
          <p:nvPr/>
        </p:nvSpPr>
        <p:spPr bwMode="auto">
          <a:xfrm>
            <a:off x="304800" y="6156325"/>
            <a:ext cx="4951413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1 Jurisdictions (NT,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QLD, SA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,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TAS </a:t>
            </a:r>
            <a:r>
              <a:rPr lang="en-AU" sz="1200" b="0" dirty="0">
                <a:solidFill>
                  <a:srgbClr val="003366"/>
                </a:solidFill>
                <a:latin typeface="Optima" pitchFamily="34" charset="0"/>
              </a:rPr>
              <a:t>&amp; WA) in which Aboriginal and Torres Strait Islander status was reported for more than 50% of diagnoses each year in the past 5 </a:t>
            </a:r>
            <a:r>
              <a:rPr lang="en-AU" sz="1200" b="0" dirty="0" smtClean="0">
                <a:solidFill>
                  <a:srgbClr val="003366"/>
                </a:solidFill>
                <a:latin typeface="Optima" pitchFamily="34" charset="0"/>
              </a:rPr>
              <a:t>years</a:t>
            </a:r>
            <a:endParaRPr lang="en-AU" sz="1200" b="0" dirty="0">
              <a:solidFill>
                <a:srgbClr val="003366"/>
              </a:solidFill>
              <a:latin typeface="Optima" pitchFamily="34" charset="0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5450608"/>
              </p:ext>
            </p:extLst>
          </p:nvPr>
        </p:nvGraphicFramePr>
        <p:xfrm>
          <a:off x="190500" y="1509712"/>
          <a:ext cx="4686300" cy="4268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054322"/>
              </p:ext>
            </p:extLst>
          </p:nvPr>
        </p:nvGraphicFramePr>
        <p:xfrm>
          <a:off x="4711700" y="1433734"/>
          <a:ext cx="4432300" cy="4306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2022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141464"/>
      </a:dk1>
      <a:lt1>
        <a:srgbClr val="FFFFFF"/>
      </a:lt1>
      <a:dk2>
        <a:srgbClr val="1C2686"/>
      </a:dk2>
      <a:lt2>
        <a:srgbClr val="B2B2B2"/>
      </a:lt2>
      <a:accent1>
        <a:srgbClr val="000099"/>
      </a:accent1>
      <a:accent2>
        <a:srgbClr val="CC3300"/>
      </a:accent2>
      <a:accent3>
        <a:srgbClr val="FFFFFF"/>
      </a:accent3>
      <a:accent4>
        <a:srgbClr val="0F0F54"/>
      </a:accent4>
      <a:accent5>
        <a:srgbClr val="AAAACA"/>
      </a:accent5>
      <a:accent6>
        <a:srgbClr val="B92D00"/>
      </a:accent6>
      <a:hlink>
        <a:srgbClr val="FFFFCC"/>
      </a:hlink>
      <a:folHlink>
        <a:srgbClr val="CCCCFF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141464"/>
        </a:dk1>
        <a:lt1>
          <a:srgbClr val="FFFFFF"/>
        </a:lt1>
        <a:dk2>
          <a:srgbClr val="362D65"/>
        </a:dk2>
        <a:lt2>
          <a:srgbClr val="808080"/>
        </a:lt2>
        <a:accent1>
          <a:srgbClr val="003399"/>
        </a:accent1>
        <a:accent2>
          <a:srgbClr val="CC3300"/>
        </a:accent2>
        <a:accent3>
          <a:srgbClr val="FFFFFF"/>
        </a:accent3>
        <a:accent4>
          <a:srgbClr val="0F0F54"/>
        </a:accent4>
        <a:accent5>
          <a:srgbClr val="AAADCA"/>
        </a:accent5>
        <a:accent6>
          <a:srgbClr val="B92D00"/>
        </a:accent6>
        <a:hlink>
          <a:srgbClr val="FFFF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141464"/>
    </a:dk1>
    <a:lt1>
      <a:srgbClr val="FFFFFF"/>
    </a:lt1>
    <a:dk2>
      <a:srgbClr val="1C2686"/>
    </a:dk2>
    <a:lt2>
      <a:srgbClr val="B2B2B2"/>
    </a:lt2>
    <a:accent1>
      <a:srgbClr val="000099"/>
    </a:accent1>
    <a:accent2>
      <a:srgbClr val="CC3300"/>
    </a:accent2>
    <a:accent3>
      <a:srgbClr val="FFFFFF"/>
    </a:accent3>
    <a:accent4>
      <a:srgbClr val="0F0F54"/>
    </a:accent4>
    <a:accent5>
      <a:srgbClr val="AAAACA"/>
    </a:accent5>
    <a:accent6>
      <a:srgbClr val="B92D00"/>
    </a:accent6>
    <a:hlink>
      <a:srgbClr val="FFFFCC"/>
    </a:hlink>
    <a:folHlink>
      <a:srgbClr val="CCCCFF"/>
    </a:folHlink>
  </a:clrScheme>
  <a:fontScheme name="Blank Presentatio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141464"/>
    </a:dk1>
    <a:lt1>
      <a:srgbClr val="FFFFFF"/>
    </a:lt1>
    <a:dk2>
      <a:srgbClr val="1C2686"/>
    </a:dk2>
    <a:lt2>
      <a:srgbClr val="B2B2B2"/>
    </a:lt2>
    <a:accent1>
      <a:srgbClr val="000099"/>
    </a:accent1>
    <a:accent2>
      <a:srgbClr val="CC3300"/>
    </a:accent2>
    <a:accent3>
      <a:srgbClr val="FFFFFF"/>
    </a:accent3>
    <a:accent4>
      <a:srgbClr val="0F0F54"/>
    </a:accent4>
    <a:accent5>
      <a:srgbClr val="AAAACA"/>
    </a:accent5>
    <a:accent6>
      <a:srgbClr val="B92D00"/>
    </a:accent6>
    <a:hlink>
      <a:srgbClr val="FFFFCC"/>
    </a:hlink>
    <a:folHlink>
      <a:srgbClr val="CCCCFF"/>
    </a:folHlink>
  </a:clrScheme>
  <a:fontScheme name="Blank Presentatio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16878</TotalTime>
  <Words>2587</Words>
  <Application>Microsoft Macintosh PowerPoint</Application>
  <PresentationFormat>On-screen Show (4:3)</PresentationFormat>
  <Paragraphs>290</Paragraphs>
  <Slides>47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Blank Presentation</vt:lpstr>
      <vt:lpstr>Worksheet</vt:lpstr>
      <vt:lpstr>PowerPoint Presentation</vt:lpstr>
      <vt:lpstr>PowerPoint Presentation</vt:lpstr>
      <vt:lpstr>PowerPoint Presentation</vt:lpstr>
      <vt:lpstr>Figure 3 Reporting of Aboriginal and Torres Strait Islander status at notification of viral hepatitis diagnoses, by State/Territory, 2013</vt:lpstr>
      <vt:lpstr>Figure 4 Notification rates of chlamydia infection by Aboriginal and Torres Strait Islander status1 and year </vt:lpstr>
      <vt:lpstr>Figure 5 Number of notifications of newly diagnosed chlamydia infections in 2013 by Aboriginal and Torres Strait Islander status1, sex and age group </vt:lpstr>
      <vt:lpstr>Figure 6 Notification rates of chlamydia infection in 2013 by Aboriginal and Torres Strait Islander status1, sex and age group</vt:lpstr>
      <vt:lpstr>Figure 7 Notification rates of chlamydia infection in selected age groups by Aboriginal and Torres Strait Islander status1 and year </vt:lpstr>
      <vt:lpstr>Figure 8 Notification rates of chlamydia infection by Aboriginal and Torres Strait Islander status, State/Territory1 and year</vt:lpstr>
      <vt:lpstr>Figure 9 Notification rates of chlamydia infection in 2013 by Aboriginal and Torres Strait Islander status1 and area of residence </vt:lpstr>
      <vt:lpstr>Figure 10 Number of notifications of newly diagnosed donovanosis infections by year </vt:lpstr>
      <vt:lpstr>Figure 11 Number of notifications of newly diagnosed gonorrhoea infections in 2013 by Aboriginal and Torres Strait Islander status1, sex and age group</vt:lpstr>
      <vt:lpstr>Figure 12 Notification rates of gonorrhoea infection in 2013 by Aboriginal and Torres Strait Islander status1, sex and age group</vt:lpstr>
      <vt:lpstr>Figure 13 Notification rates of gonorrhoea infection in 2013 by Aboriginal and Torres Strait Islander status1 and year </vt:lpstr>
      <vt:lpstr>Figure 14 Notification rates of gonorrhoea infection in selected age groups by Aboriginal and Torres Strait Islander status1 and year </vt:lpstr>
      <vt:lpstr>Figure 15 Notification rates of gonorrhoea infection by Aboriginal and Torres Strait Islander status, State/Territory1 and year</vt:lpstr>
      <vt:lpstr>Figure 16 Notification rates of gonorrhoea infection in 2013 by Aboriginal and Torres Strait Islander status1 and area of residence </vt:lpstr>
      <vt:lpstr>Figure 17 Number of notifications of newly diagnosed infectious syphilis in 2013 by Aboriginal and Torres Strait Islander status1, sex and age group</vt:lpstr>
      <vt:lpstr>Figure 18 Notification rates of infectious syphilis by Aboriginal and Torres Strait Islander status1 and year </vt:lpstr>
      <vt:lpstr>Figure 19 Notification rates of infectious syphilis in 2013 by Aboriginal and Torres Strait Islander status1, sex and age group</vt:lpstr>
      <vt:lpstr>Figure 20 Notification rates of infectious syphilis in selected age groups in 2013 by Aboriginal and Torres Strait Islander status1 and year</vt:lpstr>
      <vt:lpstr>Figure 21 Notification rates of infectious syphilis by Aboriginal and Torres Strait Islander status, State/Territory1 and year</vt:lpstr>
      <vt:lpstr>Figure 22 Notification rates of infectious syphilis in 2013 by Aboriginal and Torres Strait Islander status1 and area of residence </vt:lpstr>
      <vt:lpstr>Figure 23 Notification rates of newly diagnosed HIV infection in the Australian born population, by Aboriginal and Torres Strait Islander status and year</vt:lpstr>
      <vt:lpstr>Figure 24 Notification rates of newly diagnosed HIV infection in the Australian born population, by Aboriginal and Torres Strait Islander status, sex and year</vt:lpstr>
      <vt:lpstr>Figure 25 Notification rates of newly diagnosed HIV infection in the Australian born population, by Aboriginal and Torres Strait Islander status and HIV exposure category 2013</vt:lpstr>
      <vt:lpstr>Figure 26 Notification rates of newly diagnosed HIV infection in 2013 in the Australian born population, by Aboriginal and Torres Strait Islander status and area of residence</vt:lpstr>
      <vt:lpstr>Figure 27 Estimated HIV prevalence in selected countries</vt:lpstr>
      <vt:lpstr>Figure 28 Notification rates of newly diagnosed hepatitis B infection by Aboriginal and Torres Strait Islander status1 and year </vt:lpstr>
      <vt:lpstr>Figure 29 Notification rates of newly diagnosed hepatitis B infection by Aboriginal and Torres Strait Islander status1, age and year </vt:lpstr>
      <vt:lpstr>Figure 30 Notification rates of newly acquired hepatitis B infection by Aboriginal and Torres Strait Islander status1 and year </vt:lpstr>
      <vt:lpstr>Figure 31 Number of notifications of newly acquired hepatitis B infection in 2013, by Aboriginal and Torres Strait Islander status1, sex and age group</vt:lpstr>
      <vt:lpstr>Figure 32 Notification rates of newly acquired hepatitis B infection in 2013, by  Aboriginal and Torres Strait Islander status1, sex and age group</vt:lpstr>
      <vt:lpstr>Figure 33 Notification rates of newly acquired hepatitis B infection by Aboriginal and Torres Strait Islander status, State/Territory1 and year</vt:lpstr>
      <vt:lpstr>Figure 34 Notification rates of newly acquired hepatitis B infection in selected age groups by Aboriginal and Torres Strait Islander status1 and year</vt:lpstr>
      <vt:lpstr>Figure 35 Notification rates of newly acquired hepatitis B infection in 2013, by Aboriginal and Torres Strait Islander status1 and area of residence</vt:lpstr>
      <vt:lpstr>Figure 36  Chronic hepatitis B and hepatitis C antibody prevalence among a sample of incoming Australian prisoners by Aboriginal and Torres Strait Islander status and year</vt:lpstr>
      <vt:lpstr>Figure 37 Hepatitis B vaccination coverage estimates at 12 and 24 months, by Aboriginal and Torres Strait Islander status and year </vt:lpstr>
      <vt:lpstr>Figure 38 Notification rates of newly diagnosed hepatitis C infection by Aboriginal and Torres Strait Islander status1 and year</vt:lpstr>
      <vt:lpstr>Figure 39 Number of notifications of newly diagnosed hepatitis C infection in 2013 , by Aboriginal and Torres Strait Islander status1, sex and age group</vt:lpstr>
      <vt:lpstr>Figure 40 Notification rates of newly diagnosed hepatitis C infection in 2013, by Aboriginal and Torres Strait Islander status1, sex and age group</vt:lpstr>
      <vt:lpstr>Figure 41 Notification rates of hepatitis C infection by  Aboriginal and Torres Strait Islander status, State/Territory1 and year</vt:lpstr>
      <vt:lpstr>Figure 42 Notification rates of newly diagnosed hepatitis C infection by Aboriginal and Torres Strait Islander status1 and year</vt:lpstr>
      <vt:lpstr>Figure 43 Notification rates of newly diagnosed hepatitis C infection in 2013, by Aboriginal and Torres Strait Islander status1 and area of residence</vt:lpstr>
      <vt:lpstr>Figure 44 Notification rates of newly acquired hepatitis C infection by Aboriginal and Torres Strait Islander status1 and year </vt:lpstr>
      <vt:lpstr>Figure 45 Notification rates of newly acquired hepatitis C infection by Aboriginal and Torres Strait Islander status1, age and year </vt:lpstr>
      <vt:lpstr>Figure 46 Hepatitis C antibody prevalence  and HIV antibody prevalence in Australian NSP Survey, by Aboriginal and Torres Strait Islander status</vt:lpstr>
    </vt:vector>
  </TitlesOfParts>
  <Company>NCHECR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Centre in HIV Epidemiology and Clinical Research</dc:title>
  <dc:creator>Mstewart</dc:creator>
  <cp:lastModifiedBy>Andrew Nakhla</cp:lastModifiedBy>
  <cp:revision>813</cp:revision>
  <cp:lastPrinted>2014-08-25T00:50:13Z</cp:lastPrinted>
  <dcterms:created xsi:type="dcterms:W3CDTF">2002-09-06T03:46:26Z</dcterms:created>
  <dcterms:modified xsi:type="dcterms:W3CDTF">2014-09-16T12:29:53Z</dcterms:modified>
</cp:coreProperties>
</file>