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drawings/drawing3.xml" ContentType="application/vnd.openxmlformats-officedocument.drawingml.chartshapes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chart72.xml" ContentType="application/vnd.openxmlformats-officedocument.drawingml.chart+xml"/>
  <Override PartName="/ppt/charts/chart73.xml" ContentType="application/vnd.openxmlformats-officedocument.drawingml.chart+xml"/>
  <Override PartName="/ppt/charts/chart74.xml" ContentType="application/vnd.openxmlformats-officedocument.drawingml.chart+xml"/>
  <Override PartName="/ppt/charts/chart75.xml" ContentType="application/vnd.openxmlformats-officedocument.drawingml.chart+xml"/>
  <Override PartName="/ppt/charts/chart76.xml" ContentType="application/vnd.openxmlformats-officedocument.drawingml.chart+xml"/>
  <Override PartName="/ppt/charts/chart77.xml" ContentType="application/vnd.openxmlformats-officedocument.drawingml.chart+xml"/>
  <Override PartName="/ppt/drawings/drawing4.xml" ContentType="application/vnd.openxmlformats-officedocument.drawingml.chartshapes+xml"/>
  <Override PartName="/ppt/charts/chart78.xml" ContentType="application/vnd.openxmlformats-officedocument.drawingml.chart+xml"/>
  <Override PartName="/ppt/charts/chart79.xml" ContentType="application/vnd.openxmlformats-officedocument.drawingml.chart+xml"/>
  <Override PartName="/ppt/charts/chart80.xml" ContentType="application/vnd.openxmlformats-officedocument.drawingml.chart+xml"/>
  <Override PartName="/ppt/charts/chart81.xml" ContentType="application/vnd.openxmlformats-officedocument.drawingml.chart+xml"/>
  <Override PartName="/ppt/charts/chart82.xml" ContentType="application/vnd.openxmlformats-officedocument.drawingml.chart+xml"/>
  <Override PartName="/ppt/charts/chart83.xml" ContentType="application/vnd.openxmlformats-officedocument.drawingml.chart+xml"/>
  <Override PartName="/ppt/charts/chart84.xml" ContentType="application/vnd.openxmlformats-officedocument.drawingml.chart+xml"/>
  <Override PartName="/ppt/charts/chart85.xml" ContentType="application/vnd.openxmlformats-officedocument.drawingml.chart+xml"/>
  <Override PartName="/ppt/charts/chart86.xml" ContentType="application/vnd.openxmlformats-officedocument.drawingml.chart+xml"/>
  <Override PartName="/ppt/charts/chart87.xml" ContentType="application/vnd.openxmlformats-officedocument.drawingml.chart+xml"/>
  <Override PartName="/ppt/charts/chart88.xml" ContentType="application/vnd.openxmlformats-officedocument.drawingml.chart+xml"/>
  <Override PartName="/ppt/charts/chart89.xml" ContentType="application/vnd.openxmlformats-officedocument.drawingml.chart+xml"/>
  <Override PartName="/ppt/charts/chart90.xml" ContentType="application/vnd.openxmlformats-officedocument.drawingml.chart+xml"/>
  <Override PartName="/ppt/drawings/drawing5.xml" ContentType="application/vnd.openxmlformats-officedocument.drawingml.chartshapes+xml"/>
  <Override PartName="/ppt/charts/chart91.xml" ContentType="application/vnd.openxmlformats-officedocument.drawingml.chart+xml"/>
  <Override PartName="/ppt/charts/chart9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5"/>
  </p:notesMasterIdLst>
  <p:sldIdLst>
    <p:sldId id="299" r:id="rId2"/>
    <p:sldId id="265" r:id="rId3"/>
    <p:sldId id="264" r:id="rId4"/>
    <p:sldId id="260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58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321" r:id="rId60"/>
    <p:sldId id="322" r:id="rId61"/>
    <p:sldId id="323" r:id="rId62"/>
    <p:sldId id="324" r:id="rId63"/>
    <p:sldId id="325" r:id="rId64"/>
    <p:sldId id="326" r:id="rId65"/>
    <p:sldId id="327" r:id="rId66"/>
    <p:sldId id="328" r:id="rId67"/>
    <p:sldId id="329" r:id="rId68"/>
    <p:sldId id="330" r:id="rId69"/>
    <p:sldId id="331" r:id="rId70"/>
    <p:sldId id="332" r:id="rId71"/>
    <p:sldId id="333" r:id="rId72"/>
    <p:sldId id="335" r:id="rId73"/>
    <p:sldId id="334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74"/>
    <a:srgbClr val="DF853B"/>
    <a:srgbClr val="2A274B"/>
    <a:srgbClr val="807B96"/>
    <a:srgbClr val="FDCCA2"/>
    <a:srgbClr val="6D2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NCHECR\Website\Kirby-website\Reports\Surveillance\ASR\2015\ATSI\Figures\Figure%201_Area%20of%20residence,%202014,%20by%20Aboriginal%20and%20Torres%20Strait%20Islander%20statu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NCHECR\Website\Kirby-website\Reports\Surveillance\ASR\2015\ATSI\Figures\Figure%208_Newly%20diagnosed%20HIV%20infection%20by%20heterosexual%20exposure%20category,%202010-2014,%20by%20Aboriginal%20and%20Torres%20Strait%20Islander%20statu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9_Newly%20diagnosed%20HIV%20notification%20rate%20in%20the%20Australian-born%20population%20per%20100%20000,%202014,%20by%20Aboriginal%20and%20Torres%20Strait%20Islander%20status%20and%20area%20of%20residenc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0_Newly%20diagnosed%20HIV%20notification%20rate%20per%20100%20000%20in%20Aboriginal%20and%20Torres%20Strait%20Islander%20peoples,%202010-2014,%20by%20area%20of%20residenc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1_HIV%20prevalence%20in%20needle%20and%20syringe%20program%20participants,%202005-2014,%20by%20Aboriginal%20and%20Torres%20Strait%20Islander%20status%20and%20sex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2_Proportion%20of%20people%20who%20inject%20drugs%20seen%20at%20needle%20and%20syringe%20programs%20who%20reported%20an%20HIV%20antibody%20test%20in%20the%20past%2012%20months,%202005-2014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3_Used%20a%20condom%20at%20last%20sex,%20Aborginal%20and%20Torres%20Strait%20Islander%20peoples%20aged%2016-29%20years,%20by%20area%20of%20residence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4_Prevalence%20of%20inconsistent%20condom%20use%20with%20casual%20partners%20among%20people%20who%20inject%20drugs%20attending%20needle%20and%20syringe%20programs,%20by%20ATSI%20statu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5_Newly%20diagnosed%20hepatitis%20C%20notification%20rate%20per%20100%20000,%202010-2014,%20by%20Aboriginal%20and%20Torres%20Strait%20Islander%20statu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6_Newly%20diagnosed%20hepatitis%20C%20notification%20rate%20per%20100%20000,%202010-2014,%20by%20Aboriginal%20and%20Torres%20Strait%20Islander%20status%20and%20sex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7_Number%20of%20notifications%20of%20newly%20diagnosed%20hepatitis%20C%20infection,%202014,%20by%20Aboriginal%20and%20Torres%20Strait%20Islander%20status,%20age%20and%20sex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vr-nas\public\SERP\Reports\ATSI_ASR\2015\Website\Figure%202_Reporting%20of%20Aboriginal%20and%20Torres%20Strait%20Islander%20status%20at%20notification%20of%20selected%20sexually%20transmissible%20infections,%202014,%20by%20State_Territory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7_Number%20of%20notifications%20of%20newly%20diagnosed%20hepatitis%20C%20infection,%202014,%20by%20Aboriginal%20and%20Torres%20Strait%20Islander%20status,%20age%20and%20sex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8_Newly%20diagnosed%20hepatitis%20C%20notification%20rate%20per%20100%20000,%202014,%20by%20Aboriginal%20and%20Torres%20Strait%20Islander%20status,%20age%20and%20sex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8_Newly%20diagnosed%20hepatitis%20C%20notification%20rate%20per%20100%20000,%202014,%20by%20Aboriginal%20and%20Torres%20Strait%20Islander%20status,%20age%20and%20sex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19_Newly%20diagnosed%20hepatitis%20C%20notification%20rate%20per%20100%20000,%202010-2014,%20in%20Aboriginal%20and%20Torres%20Strait%20Islander%20peoples,%20by%20age%20group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0_Hepatitis%20C%20notification%20rate%20per%20100%20000,%202005-2014,%20by%20State_Territory%20and%20Aboriginal%20and%20Torres%20Strait%20Islander%20status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0_Hepatitis%20C%20notification%20rate%20per%20100%20000,%202005-2014,%20by%20State_Territory%20and%20Aboriginal%20and%20Torres%20Strait%20Islander%20status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1_Newly%20diagnosed%20hepatitis%20C%20notification%20rate%20per%20100%20000,%202014,%20by%20Aboriginal%20and%20Torres%20Strait%20Islander%20status%20and%20area%20of%20residence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2_Newly%20diagnosed%20hepatitis%20C%20notification%20rate%20per%20100%20000%20in%20Aboriginal%20and%20Torres%20Strait%20Islander%20peoples,%202010-2014,%20by%20area%20of%20residence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3_Newly%20acquired%20hepatitis%20C%20notification%20rate%20per%20100%20000,%202010-2014,%20by%20Aboriginal%20and%20Torres%20Strait%20Islander%20status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4_Newly%20acquired%20hepatitis%20C%20notification%20rate%20per%20100%20000,%202014,%20by%20Aboriginal%20and%20Torres%20Strait%20Islander%20status,%20age%20and%20sex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svr-nas\public\SERP\Reports\ATSI_ASR\2015\Website\Figure%203_Reporting%20of%20Aboriginal%20and%20Torres%20Strait%20Islander%20status%20at%20notification%20of%20viral%20hepatitis,%202014,%20by%20State_Territory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4_Newly%20acquired%20hepatitis%20C%20notification%20rate%20per%20100%20000,%202014,%20by%20Aboriginal%20and%20Torres%20Strait%20Islander%20status,%20age%20and%20sex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5_Newly%20acquired%20hepatitis%20C%20notification%20rate%20per%20100%20000,%202010-2014,%20in%20Aboriginal%20and%20Torres%20Strait%20Islander%20peoples,%20by%20age%20group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6_Newly%20acquired%20hepatitis%20C%20notification%20rate%20per%20100%20000,%202014,%20by%20Aboriginal%20and%20Torres%20Strait%20Islander%20status%20and%20area%20of%20residence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7_Newly%20acquired%20hepatitis%20C%20notification%20rate%20per%20100%20000%20in%20Aboriginal%20and%20Torres%20Strait%20Islander%20peoples,%202010-2014,%20by%20area%20of%20residence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8_Hepatitis%20C%20antibody%20prevalence%20in%20needle%20and%20syringe%20program%20particiants,%202005-2014,%20by%20Aboriginal%20and%20Torres%20Strait%20Islander%20status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29_Hepatitis%20C%20antibody%20prevalence%20among%20a%20sample%20of%20incoming%20Australian%20prisoners,%20by%20year%20of%20survey%20and%20Aboriginal%20and%20Torres%20Strait%20Islander%20status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0_Injecting%20drug%20use%20in%20the%20last%20year,%20Aboriginal%20and%20Torres%20Strait%20Islander%20people%20aged%2016-29%20years,%20by%20sex,%20and%20age%20group.xlsx" TargetMode="External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svr-nas\public\SERP\Reports\ATSI_ASR\2015\Website\Figure%2031_Prevalence%20of%20receptive%20syringe%20sharing%20(RSS)%20by%20needle%20and%20syringe%20program%20participants,%202005-2014,%20by%20Aboriginal%20and%20Torres%20Strait%20Islander%20status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2_Proportion%20of%20people%20who%20inject%20drugs%20seen%20at%20needle%20and%20syringe%20programs%20who%20reported%20a%20hepatitis%20C%20antibody%20test%20in%20the%20past%20twelve%20months,%202005-2014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3_Current%20and%20past%20use%20of%20hepatitis%20C%20antiviral%20therapy%20for%20hepatitis%20C%20antibody%20positive%20needle%20and%20syringe%20program%20participants,%202005-2014,%20by%20ATSI%20statu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_Proportion%20of%20all%20diagnoses%20by%20Aboriginal%20and%20Torres%20Strait%20Islander%20status,%202014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4_Newly%20diagnosed%20hepatitis%20B%20notification%20rate%20per%20100%20000,%202010-2014,%20by%20Aboriginal%20and%20Torres%20Strait%20Islander%20status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5_Newly%20diagnosed%20hepatitis%20B%20notification%20rate%20per%20100%20000,%202010-2014,%20by%20Aboriginal%20and%20Torres%20Strait%20Islander%20status%20and%20sex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6_Number%20of%20notifications%20of%20newly%20diagnosed%20hepatitis%20B,%202014,%20by%20Aboriginal%20and%20Torres%20Strait%20Islander%20status,%20age%20and%20sex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6_Number%20of%20notifications%20of%20newly%20diagnosed%20hepatitis%20B,%202014,%20by%20Aboriginal%20and%20Torres%20Strait%20Islander%20status,%20age%20and%20sex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7_Newly%20diagnosed%20hepatitis%20B%20notification%20rate%20per%20100%20000,%202014,%20by%20Aboriginal%20and%20Torres%20Strait%20Islander%20status,%20age%20and%20sex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7_Newly%20diagnosed%20hepatitis%20B%20notification%20rate%20per%20100%20000,%202014,%20by%20Aboriginal%20and%20Torres%20Strait%20Islander%20status,%20age%20and%20sex.xlsx" TargetMode="Externa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8_Newly%20diagnosed%20hepatitis%20B%20notification%20rate%20per%20100%20000,%202010-2014,%20in%20Aboriginal%20and%20Torres%20Strait%20Islander%20peoples,%20by%20age%20group.xlsx" TargetMode="Externa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9_Newly%20diagnosed%20hepatitis%20B%20notification%20rate%20per%20100%20000,%202005-2014,%20by%20State_Territory%20and%20Aboriginal%20and%20Torres%20Strait%20Islander%20status.xlsx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39_Newly%20diagnosed%20hepatitis%20B%20notification%20rate%20per%20100%20000,%202005-2014,%20by%20State_Territory%20and%20Aboriginal%20and%20Torres%20Strait%20Islander%20status.xlsx" TargetMode="Externa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0_Newly%20diagnosed%20hepatitis%20B%20notification%20rate%20per%20100%20000,%202014,%20by%20Aboriginal%20and%20Torres%20Strait%20Islander%20status%20and%20area%20of%20residenc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NCHECR\Website\Kirby-website\Reports\Surveillance\ASR\2015\ATSI\Figures\Figure%205_Newly%20diagnosed%20HIV%20notification%20rate%20in%20the%20Australian&#8209;born%20population%20per%20100%20000,%202005-2014,%20by%20Aboriginal%20and%20Torres%20Strait%20Islander%20status.xlsx" TargetMode="Externa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1_Newly%20diagnosed%20hepatitis%20B%20notification%20rate%20per%20100%20000%20in%20Aboriginal%20and%20Torres%20Strait%20Islander%20peoples,%202010-2014,%20by%20area%20of%20residence.xlsx" TargetMode="External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2_Newly%20acquired%20hepatitis%20B%20notification%20rate%20per%20100%20000,%202010-2014,%20by%20Aboriginal%20and%20Torres%20Strait%20Islander%20status.xlsx" TargetMode="External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3_Newly%20acquired%20hepatitis%20B%20notification%20rate%20per%20100%20000,%202010-2014,%20by%20Aboriginal%20and%20Torres%20Strait%20Islander%20status%20and%20sex.xlsx" TargetMode="External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4_Number%20of%20notifications%20of%20newly%20acquired%20hepatitis%20B,%202014,%20by%20Aboriginal%20and%20Torres%20Strait%20Islander%20status,%20age%20and%20sex.xlsx" TargetMode="Externa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4_Number%20of%20notifications%20of%20newly%20acquired%20hepatitis%20B,%202014,%20by%20Aboriginal%20and%20Torres%20Strait%20Islander%20status,%20age%20and%20sex.xlsx" TargetMode="External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5_Newly%20acquired%20hepatitis%20B%20notification%20rate%20per%20100%20000,%202014,%20by%20Aboriginal%20and%20Torres%20Strait%20Islander%20status,%20age%20and%20sex.xlsx" TargetMode="External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5_Newly%20acquired%20hepatitis%20B%20notification%20rate%20per%20100%20000,%202014,%20by%20Aboriginal%20and%20Torres%20Strait%20Islander%20status,%20age%20and%20sex.xlsx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6_Newly%20acquired%20hepatitis%20B%20notification%20rate%20per%20100%20000,%202010-2014,%20in%20Aboriginal%20and%20Torres%20Strait%20Islander%20peoples,%20by%20age%20group.xlsx" TargetMode="Externa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7_Hepatitis%20B%20surface%20antigen%20prevalence%20among%20a%20sample%20of%20incoming%20Australian%20prisoners,%20by%20year%20of%20survey%20and%20Aboriginal%20and%20Torres%20Strait%20Islander%20status.xlsx" TargetMode="Externa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8_Hepatitis%20B%20vaccination%20coverage%20estimates%20at%2012%20and%2024%20months,%202010-2013,%20by%20Aboriginal%20and%20Torres%20Strait%20Islander%20statu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NCHECR\Website\Kirby-website\Reports\Surveillance\ASR\2015\ATSI\Figures\Figure%206_Newly%20diagnosed%20HIV%20notification%20rate%20in%20the%20Australian&#8209;born%20population%20per%20100%20000,%202005-2014,%20by%20Aboriginal%20and%20Torres%20Strait%20Islander%20status%20and%20sex.xlsx" TargetMode="External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49_Chlamydia%20notification%20rate%20per%20100%20000,%202010-2014,%20by%20Aboriginal%20and%20Torres%20Strait%20Islander%20status.xlsx" TargetMode="External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0_Chlamydia%20notification%20rate%20per%20100%20000,%202010-2014,%20by%20Aboriginal%20and%20Torres%20Strait%20Islander%20status%20and%20sex.xlsx" TargetMode="External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1_Number%20of%20chlamydia%20notifications,%202014,%20by%20Aboriginal%20and%20Torres%20Strait%20Islander%20status,%20age%20and%20sex.xlsx" TargetMode="External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1_Number%20of%20chlamydia%20notifications,%202014,%20by%20Aboriginal%20and%20Torres%20Strait%20Islander%20status,%20age%20and%20sex.xlsx" TargetMode="External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2_Chlamydia%20notification%20rate%20per%20100%20000,%202014,%20by%20Aboriginal%20and%20Torres%20Strait%20Islander%20status,%20age%20and%20sex.xlsx" TargetMode="External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2_Chlamydia%20notification%20rate%20per%20100%20000,%202014,%20by%20Aboriginal%20and%20Torres%20Strait%20Islander%20status,%20age%20and%20sex.xlsx" TargetMode="External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3_Chlamydia%20notification%20rate%20per%20100%20000,%202010-2014,%20in%20Aboriginal%20and%20Torres%20Strait%20Islander%20peoples,%20by%20age%20group.xlsx" TargetMode="External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4_Chlamydia%20notification%20rate%20per%20100%20000,%202005-2014,%20by%20State_Territory%20and%20Aboriginal%20and%20Torres%20Strait%20Islander%20status.xlsx" TargetMode="External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4_Chlamydia%20notification%20rate%20per%20100%20000,%202005-2014,%20by%20State_Territory%20and%20Aboriginal%20and%20Torres%20Strait%20Islander%20status.xlsx" TargetMode="External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5_Chlamydia%20notification%20rate%20per%20100%20000,%202014,%20by%20Aboriginal%20and%20Torres%20Strait%20Islander%20status%20and%20area%20of%20residenc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NCHECR\Website\Kirby-website\Reports\Surveillance\ASR\2015\ATSI\Figures\Figure%207_Newly%20diagnosed%20HIV%20infection%20and%20HIV%20exposure%20category,%202010-2014,%20by%20Aboriginal%20and%20Torres%20Strait%20Islander%20status.xlsx" TargetMode="External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6_Chlamydia%20notification%20rate%20per%20100%20000%20in%20Aboriginal%20and%20Torres%20Strait%20Islander%20peoples,%202010-2014,%20by%20area%20of%20residence.xlsx" TargetMode="External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7_Gonorrhoea%20notification%20rate%20per%20100%20000,%202010-2014,%20by%20Aboriginal%20and%20Torres%20Strait%20Islander%20status.xlsx" TargetMode="External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8_Gonorrhoea%20notification%20rate%20per%20100%20000,%202010-2014,%20in%20Aboriginal%20and%20Torres%20Strait%20Islander%20peoples,%20by%20age%20group.xlsx" TargetMode="External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9_Number%20of%20gonorrhoea%20notifications,%202014,%20by%20Aboriginal%20and%20Torres%20Strait%20Islander%20status,%20age%20and%20sex.xlsx" TargetMode="External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59_Number%20of%20gonorrhoea%20notifications,%202014,%20by%20Aboriginal%20and%20Torres%20Strait%20Islander%20status,%20age%20and%20sex.xlsx" TargetMode="External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0_Gonorrhoea%20notification%20rate%20per%20100%20000,%202014,%20by%20Aboriginal%20and%20Torres%20Strait%20Islander%20status,%20age%20and%20sex.xlsx" TargetMode="External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0_Gonorrhoea%20notification%20rate%20per%20100%20000,%202014,%20by%20Aboriginal%20and%20Torres%20Strait%20Islander%20status,%20age%20and%20sex.xlsx" TargetMode="External"/></Relationships>
</file>

<file path=ppt/charts/_rels/chart7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svr-nas\public\SERP\Reports\ATSI_ASR\2015\Website\Figure%2061_Gonorrhoea%20notification%20rate%20per%20100%20000,%202010-2014,%20in%20Aboriginal%20and%20Torres%20Strait%20Islander%20peoples,%20by%20age%20group.xlsx" TargetMode="External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2_Gonorrhoea%20notification%20rate%20per%20100%20000,%202005-2014,%20by%20State_Territory%20and%20Aboriginal%20and%20Torres%20Strait%20Islander%20status.xlsx" TargetMode="External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2_Gonorrhoea%20notification%20rate%20per%20100%20000,%202005-2014,%20by%20State_Territory%20and%20Aboriginal%20and%20Torres%20Strait%20Islander%20statu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NCHECR\Website\Kirby-website\Reports\Surveillance\ASR\2015\ATSI\Figures\Figure%207_Newly%20diagnosed%20HIV%20infection%20and%20HIV%20exposure%20category,%202010-2014,%20by%20Aboriginal%20and%20Torres%20Strait%20Islander%20status.xlsx" TargetMode="External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3_Gonorrhoea%20notification%20rate%20per%20100%20000,%202014,%20by%20Aboriginal%20and%20Torres%20Strait%20Islander%20status%20and%20area%20of%20residence.xlsx" TargetMode="External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4_Gonorrhoea%20notification%20rate%20per%20100%20000%20in%20Aboriginal%20and%20Torres%20Strait%20Islander%20peoples,%202010-2014,%20by%20area%20of%20residence.xlsx" TargetMode="External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5_Syphilis%20and%20infectious%20syphilis%20notification%20rate%20per%20100%20000,%202010-2014,%20by%20Aboriginal%20and%20Torres%20Strait%20Islander%20status.xlsx" TargetMode="External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6_Number%20of%20infectious%20syphilis%20notifications,%202014,%20by%20Aboriginal%20and%20Torres%20Strait%20Islander%20status,%20age%20and%20sex.xlsx" TargetMode="External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6_Number%20of%20infectious%20syphilis%20notifications,%202014,%20by%20Aboriginal%20and%20Torres%20Strait%20Islander%20status,%20age%20and%20sex.xlsx" TargetMode="External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7_Infectious%20syphilis%20notification%20rate%20per%20100%20000,%202014,%20by%20Aboriginal%20and%20Torres%20Strait%20Islander%20status,%20age%20and%20sex.xlsx" TargetMode="External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7_Infectious%20syphilis%20notification%20rate%20per%20100%20000,%202014,%20by%20Aboriginal%20and%20Torres%20Strait%20Islander%20status,%20age%20and%20sex.xlsx" TargetMode="External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8_Syphilis%20notification%20rate%20per%20100%20000,%202010-2014,%20select%20age%20group%20and%20duration%20of%20infection.xlsx" TargetMode="External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9_Infectious%20syphilis%20notification%20rate%20per%20100%20000,%202010-2014,%20by%20State_Territory%20and%20Aboriginal%20and%20Torres%20Strait%20Islander%20status.xlsx" TargetMode="External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69_Infectious%20syphilis%20notification%20rate%20per%20100%20000,%202010-2014,%20by%20State_Territory%20and%20Aboriginal%20and%20Torres%20Strait%20Islander%20statu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NCHECR\Website\Kirby-website\Reports\Surveillance\ASR\2015\ATSI\Figures\Figure%208_Newly%20diagnosed%20HIV%20infection%20by%20heterosexual%20exposure%20category,%202010-2014,%20by%20Aboriginal%20and%20Torres%20Strait%20Islander%20status.xlsx" TargetMode="External"/></Relationships>
</file>

<file path=ppt/charts/_rels/chart9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svr-nas\public\SERP\Reports\ATSI_ASR\2015\Website\Figure%2070_Infectious%20syphilis%20notification%20rate%20per%20100%20000%20in%20Aboriginal%20and%20Torres%20Strait%20Islander%20peoples,%202010-2014,%20by%20area%20of%20residence.xlsx" TargetMode="External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71_Infectious%20syphilis%20notification%20rate%20per%20100%20000,%202010-2014,%20by%20area%20of%20residence.xlsx" TargetMode="External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r-nas\public\SERP\Reports\ATSI_ASR\2015\Website\Figure%2072_Number%20of%20cases%20of%20congenital%20syphilis%20notifications,%202005-2014,%20by%20Aboriginal%20and%20Torres%20Strait%20Islander%20statu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'Figure 1'!$B$4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'Figure 1'!$A$5:$A$9</c:f>
              <c:strCache>
                <c:ptCount val="5"/>
                <c:pt idx="0">
                  <c:v>Very remote</c:v>
                </c:pt>
                <c:pt idx="1">
                  <c:v>Remote</c:v>
                </c:pt>
                <c:pt idx="2">
                  <c:v>Outer regional</c:v>
                </c:pt>
                <c:pt idx="3">
                  <c:v>Inner regional</c:v>
                </c:pt>
                <c:pt idx="4">
                  <c:v>Major Cities</c:v>
                </c:pt>
              </c:strCache>
            </c:strRef>
          </c:cat>
          <c:val>
            <c:numRef>
              <c:f>'Figure 1'!$B$5:$B$9</c:f>
              <c:numCache>
                <c:formatCode>0%</c:formatCode>
                <c:ptCount val="5"/>
                <c:pt idx="0">
                  <c:v>0.01</c:v>
                </c:pt>
                <c:pt idx="1">
                  <c:v>0.01</c:v>
                </c:pt>
                <c:pt idx="2">
                  <c:v>0.09</c:v>
                </c:pt>
                <c:pt idx="3">
                  <c:v>0.19</c:v>
                </c:pt>
                <c:pt idx="4">
                  <c:v>0.71</c:v>
                </c:pt>
              </c:numCache>
            </c:numRef>
          </c:val>
        </c:ser>
        <c:ser>
          <c:idx val="1"/>
          <c:order val="1"/>
          <c:tx>
            <c:strRef>
              <c:f>'Figure 1'!$C$4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97793B"/>
            </a:solidFill>
          </c:spPr>
          <c:invertIfNegative val="0"/>
          <c:cat>
            <c:strRef>
              <c:f>'Figure 1'!$A$5:$A$9</c:f>
              <c:strCache>
                <c:ptCount val="5"/>
                <c:pt idx="0">
                  <c:v>Very remote</c:v>
                </c:pt>
                <c:pt idx="1">
                  <c:v>Remote</c:v>
                </c:pt>
                <c:pt idx="2">
                  <c:v>Outer regional</c:v>
                </c:pt>
                <c:pt idx="3">
                  <c:v>Inner regional</c:v>
                </c:pt>
                <c:pt idx="4">
                  <c:v>Major Cities</c:v>
                </c:pt>
              </c:strCache>
            </c:strRef>
          </c:cat>
          <c:val>
            <c:numRef>
              <c:f>'Figure 1'!$C$5:$C$9</c:f>
              <c:numCache>
                <c:formatCode>0%</c:formatCode>
                <c:ptCount val="5"/>
                <c:pt idx="0">
                  <c:v>0.47</c:v>
                </c:pt>
                <c:pt idx="1">
                  <c:v>7.0000000000000007E-2</c:v>
                </c:pt>
                <c:pt idx="2">
                  <c:v>0.22</c:v>
                </c:pt>
                <c:pt idx="3">
                  <c:v>0.22</c:v>
                </c:pt>
                <c:pt idx="4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"/>
        <c:axId val="47229568"/>
        <c:axId val="47239936"/>
      </c:barChart>
      <c:catAx>
        <c:axId val="472295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Area of residence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7239936"/>
        <c:crosses val="autoZero"/>
        <c:auto val="1"/>
        <c:lblAlgn val="ctr"/>
        <c:lblOffset val="100"/>
        <c:noMultiLvlLbl val="0"/>
      </c:catAx>
      <c:valAx>
        <c:axId val="47239936"/>
        <c:scaling>
          <c:orientation val="minMax"/>
          <c:max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Percentage (%)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472295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3777858156423006E-2"/>
          <c:y val="0.90071645747251894"/>
          <c:w val="0.91798781336078572"/>
          <c:h val="5.967958213144149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Australian-born</a:t>
            </a:r>
            <a:r>
              <a:rPr lang="en-US" sz="1400" baseline="0"/>
              <a:t> non-Indigenous</a:t>
            </a:r>
            <a:endParaRPr lang="en-US" sz="14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9522844747239237"/>
          <c:y val="0.14785902413240012"/>
          <c:w val="0.56857525541974185"/>
          <c:h val="0.56221383785360168"/>
        </c:manualLayout>
      </c:layout>
      <c:pieChart>
        <c:varyColors val="1"/>
        <c:ser>
          <c:idx val="0"/>
          <c:order val="0"/>
          <c:tx>
            <c:strRef>
              <c:f>'Figure 8'!$C$5</c:f>
              <c:strCache>
                <c:ptCount val="1"/>
                <c:pt idx="0">
                  <c:v>Australian-born non-Indigenous</c:v>
                </c:pt>
              </c:strCache>
            </c:strRef>
          </c:tx>
          <c:dPt>
            <c:idx val="0"/>
            <c:bubble3D val="0"/>
            <c:spPr>
              <a:solidFill>
                <a:srgbClr val="56171A"/>
              </a:solidFill>
            </c:spPr>
          </c:dPt>
          <c:dPt>
            <c:idx val="1"/>
            <c:bubble3D val="0"/>
            <c:spPr>
              <a:solidFill>
                <a:srgbClr val="D95929"/>
              </a:solidFill>
            </c:spPr>
          </c:dPt>
          <c:dPt>
            <c:idx val="2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rgbClr val="E77165"/>
              </a:solidFill>
            </c:spPr>
          </c:dPt>
          <c:dPt>
            <c:idx val="4"/>
            <c:bubble3D val="0"/>
            <c:spPr>
              <a:solidFill>
                <a:srgbClr val="FBE7E5"/>
              </a:solidFill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'Figure 8'!$A$6:$A$8</c:f>
              <c:strCache>
                <c:ptCount val="3"/>
                <c:pt idx="0">
                  <c:v>Partner HIV risk*</c:v>
                </c:pt>
                <c:pt idx="1">
                  <c:v>Heterosexual not further defined</c:v>
                </c:pt>
                <c:pt idx="2">
                  <c:v>Partner from a high prevalence country</c:v>
                </c:pt>
              </c:strCache>
            </c:strRef>
          </c:cat>
          <c:val>
            <c:numRef>
              <c:f>'Figure 8'!$C$6:$C$8</c:f>
              <c:numCache>
                <c:formatCode>0%</c:formatCode>
                <c:ptCount val="3"/>
                <c:pt idx="0">
                  <c:v>0.19</c:v>
                </c:pt>
                <c:pt idx="1">
                  <c:v>0.63</c:v>
                </c:pt>
                <c:pt idx="2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4.6552045902439556E-4"/>
          <c:y val="0.76214229552650081"/>
          <c:w val="0.9990687283978783"/>
          <c:h val="0.1634775270836088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9'!$B$5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D95929"/>
            </a:solidFill>
            <a:ln>
              <a:noFill/>
            </a:ln>
          </c:spPr>
          <c:invertIfNegative val="0"/>
          <c:cat>
            <c:strRef>
              <c:f>'Figure 9'!$A$6:$A$10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9'!$B$6:$B$10</c:f>
              <c:numCache>
                <c:formatCode>0.0</c:formatCode>
                <c:ptCount val="5"/>
                <c:pt idx="0">
                  <c:v>11.351829528808594</c:v>
                </c:pt>
                <c:pt idx="1">
                  <c:v>5.3402767181396484</c:v>
                </c:pt>
                <c:pt idx="2">
                  <c:v>6.1192121505737305</c:v>
                </c:pt>
                <c:pt idx="3">
                  <c:v>2.9180049896240234</c:v>
                </c:pt>
                <c:pt idx="4">
                  <c:v>2.5143058300018311</c:v>
                </c:pt>
              </c:numCache>
            </c:numRef>
          </c:val>
        </c:ser>
        <c:ser>
          <c:idx val="1"/>
          <c:order val="1"/>
          <c:tx>
            <c:strRef>
              <c:f>'Figure 9'!$C$5</c:f>
              <c:strCache>
                <c:ptCount val="1"/>
                <c:pt idx="0">
                  <c:v>Australian-born non-Indigenous</c:v>
                </c:pt>
              </c:strCache>
            </c:strRef>
          </c:tx>
          <c:spPr>
            <a:solidFill>
              <a:srgbClr val="56171A"/>
            </a:solidFill>
            <a:ln>
              <a:noFill/>
            </a:ln>
          </c:spPr>
          <c:invertIfNegative val="0"/>
          <c:cat>
            <c:strRef>
              <c:f>'Figure 9'!$A$6:$A$10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9'!$C$6:$C$10</c:f>
              <c:numCache>
                <c:formatCode>0.0</c:formatCode>
                <c:ptCount val="5"/>
                <c:pt idx="0">
                  <c:v>3.4893064498901367</c:v>
                </c:pt>
                <c:pt idx="1">
                  <c:v>1.9684504270553589</c:v>
                </c:pt>
                <c:pt idx="2">
                  <c:v>1.2584183216094971</c:v>
                </c:pt>
                <c:pt idx="3">
                  <c:v>1.9794533252716064</c:v>
                </c:pt>
                <c:pt idx="4">
                  <c:v>0.66119760274887085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5556352"/>
        <c:axId val="55599488"/>
      </c:barChart>
      <c:catAx>
        <c:axId val="55556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5599488"/>
        <c:crosses val="autoZero"/>
        <c:auto val="1"/>
        <c:lblAlgn val="ctr"/>
        <c:lblOffset val="100"/>
        <c:noMultiLvlLbl val="0"/>
      </c:catAx>
      <c:valAx>
        <c:axId val="555994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55563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77509635547086531"/>
          <c:h val="6.159403179947410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10'!$A$6</c:f>
              <c:strCache>
                <c:ptCount val="1"/>
                <c:pt idx="0">
                  <c:v>Major cities</c:v>
                </c:pt>
              </c:strCache>
            </c:strRef>
          </c:tx>
          <c:spPr>
            <a:ln w="38100">
              <a:solidFill>
                <a:srgbClr val="56171A"/>
              </a:solidFill>
            </a:ln>
          </c:spPr>
          <c:marker>
            <c:symbol val="square"/>
            <c:size val="9"/>
            <c:spPr>
              <a:solidFill>
                <a:srgbClr val="56171A"/>
              </a:solidFill>
              <a:ln>
                <a:noFill/>
              </a:ln>
            </c:spPr>
          </c:marker>
          <c:cat>
            <c:numRef>
              <c:f>'Figure 10'!$B$5:$F$5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10'!$B$6:$F$6</c:f>
              <c:numCache>
                <c:formatCode>0.0</c:formatCode>
                <c:ptCount val="5"/>
                <c:pt idx="0">
                  <c:v>8.301971</c:v>
                </c:pt>
                <c:pt idx="1">
                  <c:v>7.9534640000000003</c:v>
                </c:pt>
                <c:pt idx="2">
                  <c:v>13.44087</c:v>
                </c:pt>
                <c:pt idx="3">
                  <c:v>8.6542410000000007</c:v>
                </c:pt>
                <c:pt idx="4">
                  <c:v>11.35183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10'!$A$7</c:f>
              <c:strCache>
                <c:ptCount val="1"/>
                <c:pt idx="0">
                  <c:v>Inner regional</c:v>
                </c:pt>
              </c:strCache>
            </c:strRef>
          </c:tx>
          <c:spPr>
            <a:ln w="38100">
              <a:solidFill>
                <a:srgbClr val="E77165"/>
              </a:solidFill>
            </a:ln>
          </c:spPr>
          <c:marker>
            <c:symbol val="square"/>
            <c:size val="9"/>
            <c:spPr>
              <a:solidFill>
                <a:srgbClr val="E77165"/>
              </a:solidFill>
              <a:ln>
                <a:noFill/>
              </a:ln>
            </c:spPr>
          </c:marker>
          <c:cat>
            <c:numRef>
              <c:f>'Figure 10'!$B$5:$F$5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10'!$B$7:$F$7</c:f>
              <c:numCache>
                <c:formatCode>0.0</c:formatCode>
                <c:ptCount val="5"/>
                <c:pt idx="0">
                  <c:v>4.2356590000000001</c:v>
                </c:pt>
                <c:pt idx="1">
                  <c:v>2.2390210000000002</c:v>
                </c:pt>
                <c:pt idx="2">
                  <c:v>3.0550169999999999</c:v>
                </c:pt>
                <c:pt idx="3">
                  <c:v>3.3725930000000002</c:v>
                </c:pt>
                <c:pt idx="4">
                  <c:v>5.3402770000000004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10'!$A$8</c:f>
              <c:strCache>
                <c:ptCount val="1"/>
                <c:pt idx="0">
                  <c:v>Outer regional</c:v>
                </c:pt>
              </c:strCache>
            </c:strRef>
          </c:tx>
          <c:spPr>
            <a:ln w="38100">
              <a:solidFill>
                <a:srgbClr val="AC2523"/>
              </a:solidFill>
            </a:ln>
          </c:spPr>
          <c:marker>
            <c:symbol val="circle"/>
            <c:size val="9"/>
            <c:spPr>
              <a:solidFill>
                <a:srgbClr val="AC2523"/>
              </a:solidFill>
              <a:ln>
                <a:noFill/>
              </a:ln>
            </c:spPr>
          </c:marker>
          <c:cat>
            <c:numRef>
              <c:f>'Figure 10'!$B$5:$F$5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10'!$B$8:$F$8</c:f>
              <c:numCache>
                <c:formatCode>0.0</c:formatCode>
                <c:ptCount val="5"/>
                <c:pt idx="0">
                  <c:v>3.3611659999999999</c:v>
                </c:pt>
                <c:pt idx="1">
                  <c:v>3.5787550000000001</c:v>
                </c:pt>
                <c:pt idx="2">
                  <c:v>4.1191079999999998</c:v>
                </c:pt>
                <c:pt idx="3">
                  <c:v>7.7762079999999996</c:v>
                </c:pt>
                <c:pt idx="4">
                  <c:v>6.1192120000000001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10'!$A$9</c:f>
              <c:strCache>
                <c:ptCount val="1"/>
                <c:pt idx="0">
                  <c:v>Remote</c:v>
                </c:pt>
              </c:strCache>
            </c:strRef>
          </c:tx>
          <c:spPr>
            <a:ln w="38100">
              <a:solidFill>
                <a:srgbClr val="56171A"/>
              </a:solidFill>
            </a:ln>
          </c:spPr>
          <c:marker>
            <c:symbol val="circle"/>
            <c:size val="9"/>
            <c:spPr>
              <a:solidFill>
                <a:srgbClr val="E77165"/>
              </a:solidFill>
              <a:ln w="12700">
                <a:solidFill>
                  <a:srgbClr val="56171A"/>
                </a:solidFill>
              </a:ln>
            </c:spPr>
          </c:marker>
          <c:cat>
            <c:numRef>
              <c:f>'Figure 10'!$B$5:$F$5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10'!$B$9:$F$9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2.525452</c:v>
                </c:pt>
                <c:pt idx="3">
                  <c:v>5.770149</c:v>
                </c:pt>
                <c:pt idx="4">
                  <c:v>2.918005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10'!$A$10</c:f>
              <c:strCache>
                <c:ptCount val="1"/>
                <c:pt idx="0">
                  <c:v>Very remote</c:v>
                </c:pt>
              </c:strCache>
            </c:strRef>
          </c:tx>
          <c:spPr>
            <a:ln w="38100">
              <a:solidFill>
                <a:srgbClr val="D95929"/>
              </a:solidFill>
            </a:ln>
          </c:spPr>
          <c:marker>
            <c:symbol val="circle"/>
            <c:size val="9"/>
            <c:spPr>
              <a:solidFill>
                <a:srgbClr val="D95929"/>
              </a:solidFill>
              <a:ln w="12700">
                <a:solidFill>
                  <a:srgbClr val="D95929"/>
                </a:solidFill>
              </a:ln>
            </c:spPr>
          </c:marker>
          <c:cat>
            <c:numRef>
              <c:f>'Figure 10'!$B$5:$F$5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10'!$B$10:$F$10</c:f>
              <c:numCache>
                <c:formatCode>0.0</c:formatCode>
                <c:ptCount val="5"/>
                <c:pt idx="0">
                  <c:v>1.382382</c:v>
                </c:pt>
                <c:pt idx="1">
                  <c:v>4.1684020000000004</c:v>
                </c:pt>
                <c:pt idx="2">
                  <c:v>0</c:v>
                </c:pt>
                <c:pt idx="3">
                  <c:v>0</c:v>
                </c:pt>
                <c:pt idx="4">
                  <c:v>2.5143059999999999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043008"/>
        <c:axId val="56049664"/>
      </c:lineChart>
      <c:catAx>
        <c:axId val="56043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049664"/>
        <c:crosses val="autoZero"/>
        <c:auto val="1"/>
        <c:lblAlgn val="ctr"/>
        <c:lblOffset val="100"/>
        <c:noMultiLvlLbl val="0"/>
      </c:catAx>
      <c:valAx>
        <c:axId val="560496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0430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88754811125641098"/>
          <c:h val="6.159403179947410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11'!$B$5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AC2523"/>
              </a:solidFill>
            </a:ln>
          </c:spPr>
          <c:marker>
            <c:symbol val="square"/>
            <c:size val="9"/>
            <c:spPr>
              <a:solidFill>
                <a:srgbClr val="AC2523"/>
              </a:solidFill>
              <a:ln>
                <a:noFill/>
              </a:ln>
            </c:spPr>
          </c:marker>
          <c:cat>
            <c:strRef>
              <c:f>'Figure 11'!$A$6:$A$10</c:f>
              <c:strCache>
                <c:ptCount val="5"/>
                <c:pt idx="0">
                  <c:v>2005-2006</c:v>
                </c:pt>
                <c:pt idx="1">
                  <c:v>2007-2008</c:v>
                </c:pt>
                <c:pt idx="2">
                  <c:v>2009-2010</c:v>
                </c:pt>
                <c:pt idx="3">
                  <c:v>2011-2012</c:v>
                </c:pt>
                <c:pt idx="4">
                  <c:v>2013-2014</c:v>
                </c:pt>
              </c:strCache>
            </c:strRef>
          </c:cat>
          <c:val>
            <c:numRef>
              <c:f>'Figure 11'!$B$6:$B$10</c:f>
              <c:numCache>
                <c:formatCode>0.0</c:formatCode>
                <c:ptCount val="5"/>
                <c:pt idx="0">
                  <c:v>1</c:v>
                </c:pt>
                <c:pt idx="1">
                  <c:v>2</c:v>
                </c:pt>
                <c:pt idx="2">
                  <c:v>0.9</c:v>
                </c:pt>
                <c:pt idx="3">
                  <c:v>0.3</c:v>
                </c:pt>
                <c:pt idx="4">
                  <c:v>2.2000000000000002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11'!$C$5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E77165"/>
              </a:solidFill>
            </a:ln>
          </c:spPr>
          <c:marker>
            <c:symbol val="circle"/>
            <c:size val="9"/>
            <c:spPr>
              <a:solidFill>
                <a:srgbClr val="E77165"/>
              </a:solidFill>
              <a:ln>
                <a:noFill/>
              </a:ln>
            </c:spPr>
          </c:marker>
          <c:cat>
            <c:strRef>
              <c:f>'Figure 11'!$A$6:$A$10</c:f>
              <c:strCache>
                <c:ptCount val="5"/>
                <c:pt idx="0">
                  <c:v>2005-2006</c:v>
                </c:pt>
                <c:pt idx="1">
                  <c:v>2007-2008</c:v>
                </c:pt>
                <c:pt idx="2">
                  <c:v>2009-2010</c:v>
                </c:pt>
                <c:pt idx="3">
                  <c:v>2011-2012</c:v>
                </c:pt>
                <c:pt idx="4">
                  <c:v>2013-2014</c:v>
                </c:pt>
              </c:strCache>
            </c:strRef>
          </c:cat>
          <c:val>
            <c:numRef>
              <c:f>'Figure 11'!$C$6:$C$10</c:f>
              <c:numCache>
                <c:formatCode>0.0</c:formatCode>
                <c:ptCount val="5"/>
                <c:pt idx="0">
                  <c:v>0</c:v>
                </c:pt>
                <c:pt idx="1">
                  <c:v>1.1000000000000001</c:v>
                </c:pt>
                <c:pt idx="2">
                  <c:v>0</c:v>
                </c:pt>
                <c:pt idx="3">
                  <c:v>0.9</c:v>
                </c:pt>
                <c:pt idx="4">
                  <c:v>0.4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11'!$D$5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D95929"/>
              </a:solidFill>
              <a:ln w="12700">
                <a:solidFill>
                  <a:srgbClr val="56171A"/>
                </a:solidFill>
              </a:ln>
            </c:spPr>
          </c:marker>
          <c:cat>
            <c:strRef>
              <c:f>'Figure 11'!$A$6:$A$10</c:f>
              <c:strCache>
                <c:ptCount val="5"/>
                <c:pt idx="0">
                  <c:v>2005-2006</c:v>
                </c:pt>
                <c:pt idx="1">
                  <c:v>2007-2008</c:v>
                </c:pt>
                <c:pt idx="2">
                  <c:v>2009-2010</c:v>
                </c:pt>
                <c:pt idx="3">
                  <c:v>2011-2012</c:v>
                </c:pt>
                <c:pt idx="4">
                  <c:v>2013-2014</c:v>
                </c:pt>
              </c:strCache>
            </c:strRef>
          </c:cat>
          <c:val>
            <c:numRef>
              <c:f>'Figure 11'!$D$6:$D$10</c:f>
              <c:numCache>
                <c:formatCode>0.0</c:formatCode>
                <c:ptCount val="5"/>
                <c:pt idx="0">
                  <c:v>1.9</c:v>
                </c:pt>
                <c:pt idx="1">
                  <c:v>2.1</c:v>
                </c:pt>
                <c:pt idx="2">
                  <c:v>1.6</c:v>
                </c:pt>
                <c:pt idx="3">
                  <c:v>1.4</c:v>
                </c:pt>
                <c:pt idx="4">
                  <c:v>2.2000000000000002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11'!$E$5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E77165"/>
              </a:solidFill>
              <a:ln w="12700">
                <a:solidFill>
                  <a:srgbClr val="56171A"/>
                </a:solidFill>
              </a:ln>
            </c:spPr>
          </c:marker>
          <c:cat>
            <c:strRef>
              <c:f>'Figure 11'!$A$6:$A$10</c:f>
              <c:strCache>
                <c:ptCount val="5"/>
                <c:pt idx="0">
                  <c:v>2005-2006</c:v>
                </c:pt>
                <c:pt idx="1">
                  <c:v>2007-2008</c:v>
                </c:pt>
                <c:pt idx="2">
                  <c:v>2009-2010</c:v>
                </c:pt>
                <c:pt idx="3">
                  <c:v>2011-2012</c:v>
                </c:pt>
                <c:pt idx="4">
                  <c:v>2013-2014</c:v>
                </c:pt>
              </c:strCache>
            </c:strRef>
          </c:cat>
          <c:val>
            <c:numRef>
              <c:f>'Figure 11'!$E$6:$E$10</c:f>
              <c:numCache>
                <c:formatCode>0.0</c:formatCode>
                <c:ptCount val="5"/>
                <c:pt idx="0">
                  <c:v>0.2</c:v>
                </c:pt>
                <c:pt idx="1">
                  <c:v>0.3</c:v>
                </c:pt>
                <c:pt idx="2">
                  <c:v>0.3</c:v>
                </c:pt>
                <c:pt idx="3">
                  <c:v>1</c:v>
                </c:pt>
                <c:pt idx="4">
                  <c:v>0.7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098816"/>
        <c:axId val="56101120"/>
      </c:lineChart>
      <c:catAx>
        <c:axId val="56098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101120"/>
        <c:crosses val="autoZero"/>
        <c:auto val="1"/>
        <c:lblAlgn val="ctr"/>
        <c:lblOffset val="100"/>
        <c:noMultiLvlLbl val="0"/>
      </c:catAx>
      <c:valAx>
        <c:axId val="561011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Prevalence (%)</a:t>
                </a:r>
                <a:endParaRPr lang="en-US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0988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5185721042820237E-3"/>
          <c:y val="0.84620183651072467"/>
          <c:w val="0.99748142789571803"/>
          <c:h val="0.1109598513239142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047711060657295"/>
          <c:y val="3.7598864148814769E-2"/>
          <c:w val="0.86702800186786466"/>
          <c:h val="0.66888106099958844"/>
        </c:manualLayout>
      </c:layout>
      <c:lineChart>
        <c:grouping val="standard"/>
        <c:varyColors val="0"/>
        <c:ser>
          <c:idx val="1"/>
          <c:order val="0"/>
          <c:tx>
            <c:strRef>
              <c:f>'Figure 12'!$B$5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AC2523"/>
              </a:solidFill>
            </a:ln>
          </c:spPr>
          <c:marker>
            <c:symbol val="square"/>
            <c:size val="9"/>
            <c:spPr>
              <a:solidFill>
                <a:srgbClr val="AC2523"/>
              </a:solidFill>
              <a:ln>
                <a:noFill/>
              </a:ln>
            </c:spPr>
          </c:marker>
          <c:cat>
            <c:numRef>
              <c:f>'Figure 12'!$A$6:$A$15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12'!$B$6:$B$15</c:f>
              <c:numCache>
                <c:formatCode>General</c:formatCode>
                <c:ptCount val="10"/>
                <c:pt idx="0">
                  <c:v>61</c:v>
                </c:pt>
                <c:pt idx="1">
                  <c:v>59</c:v>
                </c:pt>
                <c:pt idx="2">
                  <c:v>65</c:v>
                </c:pt>
                <c:pt idx="3">
                  <c:v>46</c:v>
                </c:pt>
                <c:pt idx="4">
                  <c:v>47</c:v>
                </c:pt>
                <c:pt idx="5">
                  <c:v>40</c:v>
                </c:pt>
                <c:pt idx="6">
                  <c:v>52</c:v>
                </c:pt>
                <c:pt idx="7">
                  <c:v>58</c:v>
                </c:pt>
                <c:pt idx="8">
                  <c:v>58</c:v>
                </c:pt>
                <c:pt idx="9">
                  <c:v>55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12'!$C$5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E77165"/>
              </a:solidFill>
            </a:ln>
          </c:spPr>
          <c:marker>
            <c:symbol val="circle"/>
            <c:size val="9"/>
            <c:spPr>
              <a:solidFill>
                <a:srgbClr val="E77165"/>
              </a:solidFill>
              <a:ln>
                <a:noFill/>
              </a:ln>
            </c:spPr>
          </c:marker>
          <c:cat>
            <c:numRef>
              <c:f>'Figure 12'!$A$6:$A$15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12'!$C$6:$C$15</c:f>
              <c:numCache>
                <c:formatCode>General</c:formatCode>
                <c:ptCount val="10"/>
                <c:pt idx="0">
                  <c:v>69</c:v>
                </c:pt>
                <c:pt idx="1">
                  <c:v>67</c:v>
                </c:pt>
                <c:pt idx="2">
                  <c:v>63</c:v>
                </c:pt>
                <c:pt idx="3">
                  <c:v>50</c:v>
                </c:pt>
                <c:pt idx="4">
                  <c:v>59</c:v>
                </c:pt>
                <c:pt idx="5">
                  <c:v>60</c:v>
                </c:pt>
                <c:pt idx="6">
                  <c:v>53</c:v>
                </c:pt>
                <c:pt idx="7">
                  <c:v>61</c:v>
                </c:pt>
                <c:pt idx="8">
                  <c:v>58</c:v>
                </c:pt>
                <c:pt idx="9">
                  <c:v>64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12'!$D$5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D95929"/>
              </a:solidFill>
              <a:ln w="12700">
                <a:solidFill>
                  <a:srgbClr val="56171A"/>
                </a:solidFill>
              </a:ln>
            </c:spPr>
          </c:marker>
          <c:cat>
            <c:numRef>
              <c:f>'Figure 12'!$A$6:$A$15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12'!$D$6:$D$15</c:f>
              <c:numCache>
                <c:formatCode>General</c:formatCode>
                <c:ptCount val="10"/>
                <c:pt idx="0">
                  <c:v>56</c:v>
                </c:pt>
                <c:pt idx="1">
                  <c:v>55</c:v>
                </c:pt>
                <c:pt idx="2">
                  <c:v>55</c:v>
                </c:pt>
                <c:pt idx="3">
                  <c:v>50</c:v>
                </c:pt>
                <c:pt idx="4">
                  <c:v>49</c:v>
                </c:pt>
                <c:pt idx="5">
                  <c:v>47</c:v>
                </c:pt>
                <c:pt idx="6">
                  <c:v>48</c:v>
                </c:pt>
                <c:pt idx="7">
                  <c:v>46</c:v>
                </c:pt>
                <c:pt idx="8">
                  <c:v>47</c:v>
                </c:pt>
                <c:pt idx="9">
                  <c:v>47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12'!$E$5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E77165"/>
              </a:solidFill>
              <a:ln w="12700">
                <a:solidFill>
                  <a:srgbClr val="56171A"/>
                </a:solidFill>
              </a:ln>
            </c:spPr>
          </c:marker>
          <c:cat>
            <c:numRef>
              <c:f>'Figure 12'!$A$6:$A$15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12'!$E$6:$E$15</c:f>
              <c:numCache>
                <c:formatCode>General</c:formatCode>
                <c:ptCount val="10"/>
                <c:pt idx="0">
                  <c:v>33</c:v>
                </c:pt>
                <c:pt idx="1">
                  <c:v>32</c:v>
                </c:pt>
                <c:pt idx="2">
                  <c:v>36</c:v>
                </c:pt>
                <c:pt idx="3">
                  <c:v>39</c:v>
                </c:pt>
                <c:pt idx="4">
                  <c:v>35</c:v>
                </c:pt>
                <c:pt idx="5">
                  <c:v>38</c:v>
                </c:pt>
                <c:pt idx="6">
                  <c:v>39</c:v>
                </c:pt>
                <c:pt idx="7">
                  <c:v>37</c:v>
                </c:pt>
                <c:pt idx="8">
                  <c:v>35</c:v>
                </c:pt>
                <c:pt idx="9">
                  <c:v>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153984"/>
        <c:axId val="56164736"/>
      </c:lineChart>
      <c:catAx>
        <c:axId val="56153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164736"/>
        <c:crosses val="autoZero"/>
        <c:auto val="1"/>
        <c:lblAlgn val="ctr"/>
        <c:lblOffset val="100"/>
        <c:noMultiLvlLbl val="0"/>
      </c:catAx>
      <c:valAx>
        <c:axId val="5616473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Proportion (%)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153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1124261307827247E-3"/>
          <c:y val="0.83625305070593714"/>
          <c:w val="0.99388757386921722"/>
          <c:h val="0.1209086290543966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'Figure 13'!$B$5</c:f>
              <c:strCache>
                <c:ptCount val="1"/>
                <c:pt idx="0">
                  <c:v>Proportion used a condom at last sex</c:v>
                </c:pt>
              </c:strCache>
            </c:strRef>
          </c:tx>
          <c:spPr>
            <a:solidFill>
              <a:srgbClr val="AC2523"/>
            </a:solidFill>
            <a:ln>
              <a:solidFill>
                <a:srgbClr val="AC2523"/>
              </a:solidFill>
            </a:ln>
          </c:spPr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'Figure 13'!$A$6:$A$9</c:f>
              <c:strCache>
                <c:ptCount val="4"/>
                <c:pt idx="0">
                  <c:v>Urban</c:v>
                </c:pt>
                <c:pt idx="1">
                  <c:v>Regional</c:v>
                </c:pt>
                <c:pt idx="2">
                  <c:v>Remote</c:v>
                </c:pt>
                <c:pt idx="3">
                  <c:v>Total</c:v>
                </c:pt>
              </c:strCache>
            </c:strRef>
          </c:cat>
          <c:val>
            <c:numRef>
              <c:f>'Figure 13'!$B$6:$B$9</c:f>
              <c:numCache>
                <c:formatCode>General</c:formatCode>
                <c:ptCount val="4"/>
                <c:pt idx="0">
                  <c:v>52</c:v>
                </c:pt>
                <c:pt idx="1">
                  <c:v>56</c:v>
                </c:pt>
                <c:pt idx="2">
                  <c:v>51</c:v>
                </c:pt>
                <c:pt idx="3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56207616"/>
        <c:axId val="56213888"/>
      </c:barChart>
      <c:catAx>
        <c:axId val="56207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213888"/>
        <c:crosses val="autoZero"/>
        <c:auto val="1"/>
        <c:lblAlgn val="ctr"/>
        <c:lblOffset val="100"/>
        <c:noMultiLvlLbl val="0"/>
      </c:catAx>
      <c:valAx>
        <c:axId val="5621388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Proportion (%)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20761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22195326290927"/>
          <c:y val="3.5159406556795052E-2"/>
          <c:w val="0.87750282098129961"/>
          <c:h val="0.67104703397169085"/>
        </c:manualLayout>
      </c:layout>
      <c:lineChart>
        <c:grouping val="standard"/>
        <c:varyColors val="0"/>
        <c:ser>
          <c:idx val="1"/>
          <c:order val="0"/>
          <c:tx>
            <c:strRef>
              <c:f>'Figure 14'!$B$5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AC2523"/>
              </a:solidFill>
            </a:ln>
          </c:spPr>
          <c:marker>
            <c:symbol val="square"/>
            <c:size val="9"/>
            <c:spPr>
              <a:solidFill>
                <a:srgbClr val="AC2523"/>
              </a:solidFill>
              <a:ln>
                <a:noFill/>
              </a:ln>
            </c:spPr>
          </c:marker>
          <c:cat>
            <c:numRef>
              <c:f>'Figure 14'!$A$6:$A$15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14'!$B$6:$B$15</c:f>
              <c:numCache>
                <c:formatCode>General</c:formatCode>
                <c:ptCount val="10"/>
                <c:pt idx="0">
                  <c:v>52</c:v>
                </c:pt>
                <c:pt idx="1">
                  <c:v>57</c:v>
                </c:pt>
                <c:pt idx="2">
                  <c:v>62</c:v>
                </c:pt>
                <c:pt idx="3">
                  <c:v>52</c:v>
                </c:pt>
                <c:pt idx="4">
                  <c:v>66</c:v>
                </c:pt>
                <c:pt idx="5">
                  <c:v>54</c:v>
                </c:pt>
                <c:pt idx="6">
                  <c:v>58</c:v>
                </c:pt>
                <c:pt idx="7">
                  <c:v>72</c:v>
                </c:pt>
                <c:pt idx="8">
                  <c:v>71</c:v>
                </c:pt>
                <c:pt idx="9">
                  <c:v>80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14'!$C$5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E77165"/>
              </a:solidFill>
            </a:ln>
          </c:spPr>
          <c:marker>
            <c:symbol val="circle"/>
            <c:size val="9"/>
            <c:spPr>
              <a:solidFill>
                <a:srgbClr val="E77165"/>
              </a:solidFill>
              <a:ln>
                <a:noFill/>
              </a:ln>
            </c:spPr>
          </c:marker>
          <c:cat>
            <c:numRef>
              <c:f>'Figure 14'!$A$6:$A$15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14'!$C$6:$C$15</c:f>
              <c:numCache>
                <c:formatCode>General</c:formatCode>
                <c:ptCount val="10"/>
                <c:pt idx="0">
                  <c:v>50</c:v>
                </c:pt>
                <c:pt idx="1">
                  <c:v>53</c:v>
                </c:pt>
                <c:pt idx="2">
                  <c:v>64</c:v>
                </c:pt>
                <c:pt idx="3">
                  <c:v>65</c:v>
                </c:pt>
                <c:pt idx="4">
                  <c:v>76</c:v>
                </c:pt>
                <c:pt idx="5">
                  <c:v>75</c:v>
                </c:pt>
                <c:pt idx="6">
                  <c:v>75</c:v>
                </c:pt>
                <c:pt idx="7">
                  <c:v>50</c:v>
                </c:pt>
                <c:pt idx="8">
                  <c:v>53</c:v>
                </c:pt>
                <c:pt idx="9">
                  <c:v>63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14'!$D$5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D95929"/>
              </a:solidFill>
              <a:ln w="12700">
                <a:solidFill>
                  <a:srgbClr val="56171A"/>
                </a:solidFill>
              </a:ln>
            </c:spPr>
          </c:marker>
          <c:cat>
            <c:numRef>
              <c:f>'Figure 14'!$A$6:$A$15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14'!$D$6:$D$15</c:f>
              <c:numCache>
                <c:formatCode>General</c:formatCode>
                <c:ptCount val="10"/>
                <c:pt idx="0">
                  <c:v>55</c:v>
                </c:pt>
                <c:pt idx="1">
                  <c:v>56</c:v>
                </c:pt>
                <c:pt idx="2">
                  <c:v>61</c:v>
                </c:pt>
                <c:pt idx="3">
                  <c:v>59</c:v>
                </c:pt>
                <c:pt idx="4">
                  <c:v>62</c:v>
                </c:pt>
                <c:pt idx="5">
                  <c:v>63</c:v>
                </c:pt>
                <c:pt idx="6">
                  <c:v>63</c:v>
                </c:pt>
                <c:pt idx="7">
                  <c:v>65</c:v>
                </c:pt>
                <c:pt idx="8">
                  <c:v>63</c:v>
                </c:pt>
                <c:pt idx="9">
                  <c:v>61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14'!$E$5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E77165"/>
              </a:solidFill>
              <a:ln w="12700">
                <a:solidFill>
                  <a:srgbClr val="56171A"/>
                </a:solidFill>
              </a:ln>
            </c:spPr>
          </c:marker>
          <c:cat>
            <c:numRef>
              <c:f>'Figure 14'!$A$6:$A$15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14'!$E$6:$E$15</c:f>
              <c:numCache>
                <c:formatCode>General</c:formatCode>
                <c:ptCount val="10"/>
                <c:pt idx="0">
                  <c:v>38</c:v>
                </c:pt>
                <c:pt idx="1">
                  <c:v>34</c:v>
                </c:pt>
                <c:pt idx="2">
                  <c:v>47</c:v>
                </c:pt>
                <c:pt idx="3">
                  <c:v>43</c:v>
                </c:pt>
                <c:pt idx="4">
                  <c:v>46</c:v>
                </c:pt>
                <c:pt idx="5">
                  <c:v>45</c:v>
                </c:pt>
                <c:pt idx="6">
                  <c:v>44</c:v>
                </c:pt>
                <c:pt idx="7">
                  <c:v>54</c:v>
                </c:pt>
                <c:pt idx="8">
                  <c:v>49</c:v>
                </c:pt>
                <c:pt idx="9">
                  <c:v>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266752"/>
        <c:axId val="56269056"/>
      </c:lineChart>
      <c:catAx>
        <c:axId val="56266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269056"/>
        <c:crosses val="autoZero"/>
        <c:auto val="1"/>
        <c:lblAlgn val="ctr"/>
        <c:lblOffset val="100"/>
        <c:noMultiLvlLbl val="0"/>
      </c:catAx>
      <c:valAx>
        <c:axId val="5626905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Proportion (%)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2667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5185721042820237E-3"/>
          <c:y val="0.83117356239977314"/>
          <c:w val="0.99748142789571803"/>
          <c:h val="0.1259881254348658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66486516899590209"/>
        </c:manualLayout>
      </c:layout>
      <c:lineChart>
        <c:grouping val="standard"/>
        <c:varyColors val="0"/>
        <c:ser>
          <c:idx val="0"/>
          <c:order val="0"/>
          <c:tx>
            <c:strRef>
              <c:f>'Figure 15'!$A$6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38100">
              <a:solidFill>
                <a:srgbClr val="957DB1"/>
              </a:solidFill>
            </a:ln>
          </c:spPr>
          <c:marker>
            <c:symbol val="circle"/>
            <c:size val="9"/>
            <c:spPr>
              <a:solidFill>
                <a:srgbClr val="957DB1"/>
              </a:solidFill>
              <a:ln w="12700">
                <a:noFill/>
              </a:ln>
            </c:spPr>
          </c:marker>
          <c:cat>
            <c:numRef>
              <c:f>'Figure 15'!$B$5:$F$5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15'!$B$6:$F$6</c:f>
              <c:numCache>
                <c:formatCode>0.0</c:formatCode>
                <c:ptCount val="5"/>
                <c:pt idx="0">
                  <c:v>118.9</c:v>
                </c:pt>
                <c:pt idx="1">
                  <c:v>116.9</c:v>
                </c:pt>
                <c:pt idx="2">
                  <c:v>138.19999999999999</c:v>
                </c:pt>
                <c:pt idx="3">
                  <c:v>148.69999999999999</c:v>
                </c:pt>
                <c:pt idx="4">
                  <c:v>164.3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15'!$A$7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15'!$B$5:$F$5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15'!$B$7:$F$7</c:f>
              <c:numCache>
                <c:formatCode>0.0</c:formatCode>
                <c:ptCount val="5"/>
                <c:pt idx="0">
                  <c:v>40.700000000000003</c:v>
                </c:pt>
                <c:pt idx="1">
                  <c:v>39.700000000000003</c:v>
                </c:pt>
                <c:pt idx="2">
                  <c:v>37.5</c:v>
                </c:pt>
                <c:pt idx="3">
                  <c:v>38.4</c:v>
                </c:pt>
                <c:pt idx="4">
                  <c:v>34.9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304000"/>
        <c:axId val="56306304"/>
      </c:lineChart>
      <c:catAx>
        <c:axId val="56304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306304"/>
        <c:crosses val="autoZero"/>
        <c:auto val="1"/>
        <c:lblAlgn val="ctr"/>
        <c:lblOffset val="100"/>
        <c:noMultiLvlLbl val="0"/>
      </c:catAx>
      <c:valAx>
        <c:axId val="56306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3040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1197384225276928E-2"/>
          <c:y val="0.74244334560503811"/>
          <c:w val="0.92980848792206061"/>
          <c:h val="0.2008458835683220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16'!$B$5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16'!$A$6:$A$10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16'!$B$6:$B$10</c:f>
              <c:numCache>
                <c:formatCode>0.0</c:formatCode>
                <c:ptCount val="5"/>
                <c:pt idx="0">
                  <c:v>151.1</c:v>
                </c:pt>
                <c:pt idx="1">
                  <c:v>147.19999999999999</c:v>
                </c:pt>
                <c:pt idx="2">
                  <c:v>173.3</c:v>
                </c:pt>
                <c:pt idx="3">
                  <c:v>185.8</c:v>
                </c:pt>
                <c:pt idx="4">
                  <c:v>204.8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16'!$C$5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>
                <a:noFill/>
              </a:ln>
            </c:spPr>
          </c:marker>
          <c:cat>
            <c:numRef>
              <c:f>'Figure 16'!$A$6:$A$10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16'!$C$6:$C$10</c:f>
              <c:numCache>
                <c:formatCode>0.0</c:formatCode>
                <c:ptCount val="5"/>
                <c:pt idx="0">
                  <c:v>88</c:v>
                </c:pt>
                <c:pt idx="1">
                  <c:v>86.8</c:v>
                </c:pt>
                <c:pt idx="2">
                  <c:v>104.3</c:v>
                </c:pt>
                <c:pt idx="3">
                  <c:v>112.3</c:v>
                </c:pt>
                <c:pt idx="4">
                  <c:v>124.6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16'!$D$5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2A274B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16'!$A$6:$A$10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16'!$D$6:$D$10</c:f>
              <c:numCache>
                <c:formatCode>0.0</c:formatCode>
                <c:ptCount val="5"/>
                <c:pt idx="0">
                  <c:v>51.4</c:v>
                </c:pt>
                <c:pt idx="1">
                  <c:v>52.1</c:v>
                </c:pt>
                <c:pt idx="2">
                  <c:v>50.2</c:v>
                </c:pt>
                <c:pt idx="3">
                  <c:v>50.1</c:v>
                </c:pt>
                <c:pt idx="4">
                  <c:v>45.3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16'!$E$5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2A274B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16'!$A$6:$A$10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16'!$E$6:$E$10</c:f>
              <c:numCache>
                <c:formatCode>0.0</c:formatCode>
                <c:ptCount val="5"/>
                <c:pt idx="0">
                  <c:v>30</c:v>
                </c:pt>
                <c:pt idx="1">
                  <c:v>27.1</c:v>
                </c:pt>
                <c:pt idx="2">
                  <c:v>24.4</c:v>
                </c:pt>
                <c:pt idx="3">
                  <c:v>26.4</c:v>
                </c:pt>
                <c:pt idx="4">
                  <c:v>24.2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343552"/>
        <c:axId val="56370688"/>
      </c:lineChart>
      <c:catAx>
        <c:axId val="56343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370688"/>
        <c:crosses val="autoZero"/>
        <c:auto val="1"/>
        <c:lblAlgn val="ctr"/>
        <c:lblOffset val="100"/>
        <c:noMultiLvlLbl val="0"/>
      </c:catAx>
      <c:valAx>
        <c:axId val="563706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343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162333948539079E-3"/>
          <c:y val="0.83295779530288583"/>
          <c:w val="0.99748142789571814"/>
          <c:h val="0.1242038844574478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2231658215497932"/>
          <c:y val="1.6749159574650476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17'!$B$5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2A274B"/>
            </a:solidFill>
          </c:spPr>
          <c:invertIfNegative val="0"/>
          <c:cat>
            <c:strRef>
              <c:f>'Figure 17'!$A$6:$A$12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17'!$B$6:$B$12</c:f>
              <c:numCache>
                <c:formatCode>General</c:formatCode>
                <c:ptCount val="7"/>
                <c:pt idx="0">
                  <c:v>2</c:v>
                </c:pt>
                <c:pt idx="1">
                  <c:v>11</c:v>
                </c:pt>
                <c:pt idx="2">
                  <c:v>105</c:v>
                </c:pt>
                <c:pt idx="3">
                  <c:v>56</c:v>
                </c:pt>
                <c:pt idx="4">
                  <c:v>38</c:v>
                </c:pt>
                <c:pt idx="5">
                  <c:v>11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'Figure 17'!$C$5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807B96"/>
            </a:solidFill>
          </c:spPr>
          <c:invertIfNegative val="0"/>
          <c:cat>
            <c:strRef>
              <c:f>'Figure 17'!$A$6:$A$12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17'!$C$6:$C$12</c:f>
              <c:numCache>
                <c:formatCode>General</c:formatCode>
                <c:ptCount val="7"/>
                <c:pt idx="0">
                  <c:v>1</c:v>
                </c:pt>
                <c:pt idx="1">
                  <c:v>11</c:v>
                </c:pt>
                <c:pt idx="2">
                  <c:v>42</c:v>
                </c:pt>
                <c:pt idx="3">
                  <c:v>42</c:v>
                </c:pt>
                <c:pt idx="4">
                  <c:v>28</c:v>
                </c:pt>
                <c:pt idx="5">
                  <c:v>7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6410496"/>
        <c:axId val="56412416"/>
      </c:barChart>
      <c:catAx>
        <c:axId val="56410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6412416"/>
        <c:crosses val="autoZero"/>
        <c:auto val="1"/>
        <c:lblAlgn val="ctr"/>
        <c:lblOffset val="100"/>
        <c:noMultiLvlLbl val="0"/>
      </c:catAx>
      <c:valAx>
        <c:axId val="56412416"/>
        <c:scaling>
          <c:orientation val="minMax"/>
          <c:max val="3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41049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2'!$B$4</c:f>
              <c:strCache>
                <c:ptCount val="1"/>
                <c:pt idx="0">
                  <c:v>Chlamydia</c:v>
                </c:pt>
              </c:strCache>
            </c:strRef>
          </c:tx>
          <c:spPr>
            <a:solidFill>
              <a:srgbClr val="2996AF"/>
            </a:solidFill>
            <a:ln>
              <a:noFill/>
            </a:ln>
          </c:spPr>
          <c:invertIfNegative val="0"/>
          <c:cat>
            <c:strRef>
              <c:f>'Figure 2'!$A$5:$A$12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2'!$B$5:$B$12</c:f>
              <c:numCache>
                <c:formatCode>0%</c:formatCode>
                <c:ptCount val="8"/>
                <c:pt idx="0">
                  <c:v>0.29110738635063171</c:v>
                </c:pt>
                <c:pt idx="1">
                  <c:v>3.1468227505683899E-2</c:v>
                </c:pt>
                <c:pt idx="2">
                  <c:v>0.92217767238616943</c:v>
                </c:pt>
                <c:pt idx="3">
                  <c:v>0.55385816097259521</c:v>
                </c:pt>
                <c:pt idx="4">
                  <c:v>0.98908299207687378</c:v>
                </c:pt>
                <c:pt idx="5">
                  <c:v>0.39458850026130676</c:v>
                </c:pt>
                <c:pt idx="6">
                  <c:v>3.0619415920227766E-3</c:v>
                </c:pt>
                <c:pt idx="7">
                  <c:v>0.93619644641876221</c:v>
                </c:pt>
              </c:numCache>
            </c:numRef>
          </c:val>
        </c:ser>
        <c:ser>
          <c:idx val="2"/>
          <c:order val="1"/>
          <c:tx>
            <c:strRef>
              <c:f>'Figure 2'!$C$4</c:f>
              <c:strCache>
                <c:ptCount val="1"/>
                <c:pt idx="0">
                  <c:v>Gonorrhoea</c:v>
                </c:pt>
              </c:strCache>
            </c:strRef>
          </c:tx>
          <c:spPr>
            <a:solidFill>
              <a:srgbClr val="005A74"/>
            </a:solidFill>
            <a:ln>
              <a:noFill/>
              <a:prstDash val="solid"/>
            </a:ln>
          </c:spPr>
          <c:invertIfNegative val="0"/>
          <c:cat>
            <c:strRef>
              <c:f>'Figure 2'!$A$5:$A$12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2'!$C$5:$C$12</c:f>
              <c:numCache>
                <c:formatCode>0%</c:formatCode>
                <c:ptCount val="8"/>
                <c:pt idx="0">
                  <c:v>1</c:v>
                </c:pt>
                <c:pt idx="1">
                  <c:v>0.44899630546569824</c:v>
                </c:pt>
                <c:pt idx="2">
                  <c:v>0.99374645948410034</c:v>
                </c:pt>
                <c:pt idx="3">
                  <c:v>0.59304028749465942</c:v>
                </c:pt>
                <c:pt idx="4">
                  <c:v>0.99048912525177002</c:v>
                </c:pt>
                <c:pt idx="5">
                  <c:v>0.9384615421295166</c:v>
                </c:pt>
                <c:pt idx="6">
                  <c:v>0.55083179473876953</c:v>
                </c:pt>
                <c:pt idx="7">
                  <c:v>0.99732857942581177</c:v>
                </c:pt>
              </c:numCache>
            </c:numRef>
          </c:val>
        </c:ser>
        <c:ser>
          <c:idx val="0"/>
          <c:order val="2"/>
          <c:tx>
            <c:strRef>
              <c:f>'Figure 2'!$D$4</c:f>
              <c:strCache>
                <c:ptCount val="1"/>
                <c:pt idx="0">
                  <c:v>Infectious syphilis</c:v>
                </c:pt>
              </c:strCache>
            </c:strRef>
          </c:tx>
          <c:spPr>
            <a:solidFill>
              <a:srgbClr val="6EB5C3"/>
            </a:solidFill>
            <a:ln>
              <a:noFill/>
            </a:ln>
          </c:spPr>
          <c:invertIfNegative val="0"/>
          <c:cat>
            <c:strRef>
              <c:f>'Figure 2'!$A$5:$A$12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2'!$D$5:$D$12</c:f>
              <c:numCache>
                <c:formatCode>0%</c:formatCode>
                <c:ptCount val="8"/>
                <c:pt idx="0">
                  <c:v>1</c:v>
                </c:pt>
                <c:pt idx="1">
                  <c:v>0.89798659086227417</c:v>
                </c:pt>
                <c:pt idx="2">
                  <c:v>1</c:v>
                </c:pt>
                <c:pt idx="3">
                  <c:v>0.94910943508148193</c:v>
                </c:pt>
                <c:pt idx="4">
                  <c:v>1</c:v>
                </c:pt>
                <c:pt idx="5">
                  <c:v>1</c:v>
                </c:pt>
                <c:pt idx="6">
                  <c:v>0.8742138147354126</c:v>
                </c:pt>
                <c:pt idx="7">
                  <c:v>1</c:v>
                </c:pt>
              </c:numCache>
            </c:numRef>
          </c:val>
        </c:ser>
        <c:ser>
          <c:idx val="3"/>
          <c:order val="3"/>
          <c:tx>
            <c:strRef>
              <c:f>'Figure 2'!$E$4</c:f>
              <c:strCache>
                <c:ptCount val="1"/>
                <c:pt idx="0">
                  <c:v>HIV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'Figure 2'!$A$5:$A$12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2'!$E$5:$E$12</c:f>
              <c:numCache>
                <c:formatCode>0%</c:formatCode>
                <c:ptCount val="8"/>
                <c:pt idx="0">
                  <c:v>1</c:v>
                </c:pt>
                <c:pt idx="1">
                  <c:v>0.95940000000000003</c:v>
                </c:pt>
                <c:pt idx="2">
                  <c:v>1</c:v>
                </c:pt>
                <c:pt idx="3">
                  <c:v>1</c:v>
                </c:pt>
                <c:pt idx="4">
                  <c:v>0.97439999999999993</c:v>
                </c:pt>
                <c:pt idx="5">
                  <c:v>1</c:v>
                </c:pt>
                <c:pt idx="6">
                  <c:v>0.96099999999999997</c:v>
                </c:pt>
                <c:pt idx="7">
                  <c:v>0.98129999999999995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47305856"/>
        <c:axId val="47307776"/>
      </c:barChart>
      <c:catAx>
        <c:axId val="47305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State/Territory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7307776"/>
        <c:crosses val="autoZero"/>
        <c:auto val="1"/>
        <c:lblAlgn val="ctr"/>
        <c:lblOffset val="100"/>
        <c:noMultiLvlLbl val="0"/>
      </c:catAx>
      <c:valAx>
        <c:axId val="47307776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Proportion reporting Aboriginal and Torres Strait Islander status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473058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17'!$D$5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2A274B"/>
            </a:solidFill>
          </c:spPr>
          <c:invertIfNegative val="0"/>
          <c:cat>
            <c:strRef>
              <c:f>'Figure 17'!$A$6:$A$12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17'!$D$6:$D$12</c:f>
              <c:numCache>
                <c:formatCode>General</c:formatCode>
                <c:ptCount val="7"/>
                <c:pt idx="0">
                  <c:v>4</c:v>
                </c:pt>
                <c:pt idx="1">
                  <c:v>19</c:v>
                </c:pt>
                <c:pt idx="2">
                  <c:v>191</c:v>
                </c:pt>
                <c:pt idx="3">
                  <c:v>283</c:v>
                </c:pt>
                <c:pt idx="4">
                  <c:v>290</c:v>
                </c:pt>
                <c:pt idx="5">
                  <c:v>242</c:v>
                </c:pt>
                <c:pt idx="6">
                  <c:v>74</c:v>
                </c:pt>
              </c:numCache>
            </c:numRef>
          </c:val>
        </c:ser>
        <c:ser>
          <c:idx val="1"/>
          <c:order val="1"/>
          <c:tx>
            <c:strRef>
              <c:f>'Figure 17'!$E$5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807B96"/>
            </a:solidFill>
          </c:spPr>
          <c:invertIfNegative val="0"/>
          <c:cat>
            <c:strRef>
              <c:f>'Figure 17'!$A$6:$A$12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17'!$E$6:$E$12</c:f>
              <c:numCache>
                <c:formatCode>General</c:formatCode>
                <c:ptCount val="7"/>
                <c:pt idx="0">
                  <c:v>3</c:v>
                </c:pt>
                <c:pt idx="1">
                  <c:v>18</c:v>
                </c:pt>
                <c:pt idx="2">
                  <c:v>111</c:v>
                </c:pt>
                <c:pt idx="3">
                  <c:v>174</c:v>
                </c:pt>
                <c:pt idx="4">
                  <c:v>115</c:v>
                </c:pt>
                <c:pt idx="5">
                  <c:v>100</c:v>
                </c:pt>
                <c:pt idx="6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5790976"/>
        <c:axId val="55805440"/>
      </c:barChart>
      <c:catAx>
        <c:axId val="55790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5805440"/>
        <c:crosses val="autoZero"/>
        <c:auto val="1"/>
        <c:lblAlgn val="ctr"/>
        <c:lblOffset val="100"/>
        <c:noMultiLvlLbl val="0"/>
      </c:catAx>
      <c:valAx>
        <c:axId val="55805440"/>
        <c:scaling>
          <c:orientation val="minMax"/>
          <c:max val="3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7909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3976858913578211"/>
          <c:y val="1.6488188874150978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18'!$B$5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2A274B"/>
            </a:solidFill>
          </c:spPr>
          <c:invertIfNegative val="0"/>
          <c:cat>
            <c:strRef>
              <c:f>'Figure 18'!$A$6:$A$12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18'!$B$6:$B$12</c:f>
              <c:numCache>
                <c:formatCode>0.0</c:formatCode>
                <c:ptCount val="7"/>
                <c:pt idx="0">
                  <c:v>5.2264351844787598</c:v>
                </c:pt>
                <c:pt idx="1">
                  <c:v>93.984962463378906</c:v>
                </c:pt>
                <c:pt idx="2">
                  <c:v>533.64501953125</c:v>
                </c:pt>
                <c:pt idx="3">
                  <c:v>400.65823364257812</c:v>
                </c:pt>
                <c:pt idx="4">
                  <c:v>316.8779296875</c:v>
                </c:pt>
                <c:pt idx="5">
                  <c:v>138.504150390625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'Figure 18'!$C$5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807B96"/>
            </a:solidFill>
          </c:spPr>
          <c:invertIfNegative val="0"/>
          <c:cat>
            <c:strRef>
              <c:f>'Figure 18'!$A$6:$A$12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18'!$C$6:$C$12</c:f>
              <c:numCache>
                <c:formatCode>0.0</c:formatCode>
                <c:ptCount val="7"/>
                <c:pt idx="0">
                  <c:v>2.7116436958312988</c:v>
                </c:pt>
                <c:pt idx="1">
                  <c:v>100.21865844726562</c:v>
                </c:pt>
                <c:pt idx="2">
                  <c:v>216.76300048828125</c:v>
                </c:pt>
                <c:pt idx="3">
                  <c:v>289.37576293945313</c:v>
                </c:pt>
                <c:pt idx="4">
                  <c:v>215.40118408203125</c:v>
                </c:pt>
                <c:pt idx="5">
                  <c:v>82.449943542480469</c:v>
                </c:pt>
                <c:pt idx="6">
                  <c:v>15.525539398193359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911168"/>
        <c:axId val="55913088"/>
      </c:barChart>
      <c:catAx>
        <c:axId val="55911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5913088"/>
        <c:crosses val="autoZero"/>
        <c:auto val="1"/>
        <c:lblAlgn val="ctr"/>
        <c:lblOffset val="100"/>
        <c:noMultiLvlLbl val="0"/>
      </c:catAx>
      <c:valAx>
        <c:axId val="559130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59111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18'!$D$5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2A274B"/>
            </a:solidFill>
          </c:spPr>
          <c:invertIfNegative val="0"/>
          <c:cat>
            <c:strRef>
              <c:f>'Figure 18'!$A$6:$A$12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18'!$D$6:$D$12</c:f>
              <c:numCache>
                <c:formatCode>0.0</c:formatCode>
                <c:ptCount val="7"/>
                <c:pt idx="0">
                  <c:v>0.90572530031204224</c:v>
                </c:pt>
                <c:pt idx="1">
                  <c:v>12.505924224853516</c:v>
                </c:pt>
                <c:pt idx="2">
                  <c:v>52.770740509033203</c:v>
                </c:pt>
                <c:pt idx="3">
                  <c:v>83.124542236328125</c:v>
                </c:pt>
                <c:pt idx="4">
                  <c:v>86.430679321289063</c:v>
                </c:pt>
                <c:pt idx="5">
                  <c:v>76.816619873046875</c:v>
                </c:pt>
                <c:pt idx="6">
                  <c:v>15.811324119567871</c:v>
                </c:pt>
              </c:numCache>
            </c:numRef>
          </c:val>
        </c:ser>
        <c:ser>
          <c:idx val="1"/>
          <c:order val="1"/>
          <c:tx>
            <c:strRef>
              <c:f>'Figure 18'!$E$5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807B96"/>
            </a:solidFill>
          </c:spPr>
          <c:invertIfNegative val="0"/>
          <c:cat>
            <c:strRef>
              <c:f>'Figure 18'!$A$6:$A$12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18'!$E$6:$E$12</c:f>
              <c:numCache>
                <c:formatCode>0.0</c:formatCode>
                <c:ptCount val="7"/>
                <c:pt idx="0">
                  <c:v>0.71351444721221924</c:v>
                </c:pt>
                <c:pt idx="1">
                  <c:v>12.653156280517578</c:v>
                </c:pt>
                <c:pt idx="2">
                  <c:v>33.162738800048828</c:v>
                </c:pt>
                <c:pt idx="3">
                  <c:v>53.521003723144531</c:v>
                </c:pt>
                <c:pt idx="4">
                  <c:v>34.931686401367188</c:v>
                </c:pt>
                <c:pt idx="5">
                  <c:v>31.578315734863281</c:v>
                </c:pt>
                <c:pt idx="6">
                  <c:v>9.4666414260864258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943168"/>
        <c:axId val="55945088"/>
      </c:barChart>
      <c:catAx>
        <c:axId val="55943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5945088"/>
        <c:crosses val="autoZero"/>
        <c:auto val="1"/>
        <c:lblAlgn val="ctr"/>
        <c:lblOffset val="100"/>
        <c:noMultiLvlLbl val="0"/>
      </c:catAx>
      <c:valAx>
        <c:axId val="55945088"/>
        <c:scaling>
          <c:orientation val="minMax"/>
          <c:max val="6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59431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71976345886983883"/>
        </c:manualLayout>
      </c:layout>
      <c:lineChart>
        <c:grouping val="standard"/>
        <c:varyColors val="0"/>
        <c:ser>
          <c:idx val="1"/>
          <c:order val="0"/>
          <c:tx>
            <c:strRef>
              <c:f>'Figure 19'!$B$5</c:f>
              <c:strCache>
                <c:ptCount val="1"/>
                <c:pt idx="0">
                  <c:v>0-14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19'!$A$6:$A$10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19'!$B$6:$B$10</c:f>
              <c:numCache>
                <c:formatCode>0.0</c:formatCode>
                <c:ptCount val="5"/>
                <c:pt idx="0">
                  <c:v>2.6584430000000001</c:v>
                </c:pt>
                <c:pt idx="1">
                  <c:v>1.3307599999999999</c:v>
                </c:pt>
                <c:pt idx="2">
                  <c:v>2.661521</c:v>
                </c:pt>
                <c:pt idx="3">
                  <c:v>2.661521</c:v>
                </c:pt>
                <c:pt idx="4">
                  <c:v>3.9922819999999999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19'!$C$5</c:f>
              <c:strCache>
                <c:ptCount val="1"/>
                <c:pt idx="0">
                  <c:v>15-19</c:v>
                </c:pt>
              </c:strCache>
            </c:strRef>
          </c:tx>
          <c:spPr>
            <a:ln w="38100">
              <a:solidFill>
                <a:srgbClr val="957DB1"/>
              </a:solidFill>
            </a:ln>
          </c:spPr>
          <c:marker>
            <c:symbol val="circle"/>
            <c:size val="9"/>
            <c:spPr>
              <a:solidFill>
                <a:srgbClr val="957DB1"/>
              </a:solidFill>
              <a:ln>
                <a:noFill/>
              </a:ln>
            </c:spPr>
          </c:marker>
          <c:cat>
            <c:numRef>
              <c:f>'Figure 19'!$A$6:$A$10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19'!$C$6:$C$10</c:f>
              <c:numCache>
                <c:formatCode>0.0</c:formatCode>
                <c:ptCount val="5"/>
                <c:pt idx="0">
                  <c:v>66.874719999999996</c:v>
                </c:pt>
                <c:pt idx="1">
                  <c:v>61.728389999999997</c:v>
                </c:pt>
                <c:pt idx="2">
                  <c:v>52.910049999999998</c:v>
                </c:pt>
                <c:pt idx="3">
                  <c:v>105.8201</c:v>
                </c:pt>
                <c:pt idx="4">
                  <c:v>97.001760000000004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19'!$D$5</c:f>
              <c:strCache>
                <c:ptCount val="1"/>
                <c:pt idx="0">
                  <c:v>20-29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circle"/>
            <c:size val="9"/>
            <c:spPr>
              <a:solidFill>
                <a:srgbClr val="957DB1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19'!$A$6:$A$10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19'!$D$6:$D$10</c:f>
              <c:numCache>
                <c:formatCode>0.0</c:formatCode>
                <c:ptCount val="5"/>
                <c:pt idx="0">
                  <c:v>187.4785</c:v>
                </c:pt>
                <c:pt idx="1">
                  <c:v>240.7047</c:v>
                </c:pt>
                <c:pt idx="2">
                  <c:v>297.03989999999999</c:v>
                </c:pt>
                <c:pt idx="3">
                  <c:v>268.8723</c:v>
                </c:pt>
                <c:pt idx="4">
                  <c:v>376.4212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19'!$E$5</c:f>
              <c:strCache>
                <c:ptCount val="1"/>
                <c:pt idx="0">
                  <c:v>30-39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circl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19'!$A$6:$A$10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19'!$E$6:$E$10</c:f>
              <c:numCache>
                <c:formatCode>0.0</c:formatCode>
                <c:ptCount val="5"/>
                <c:pt idx="0">
                  <c:v>290.78930000000003</c:v>
                </c:pt>
                <c:pt idx="1">
                  <c:v>249.20150000000001</c:v>
                </c:pt>
                <c:pt idx="2">
                  <c:v>315.88920000000002</c:v>
                </c:pt>
                <c:pt idx="3">
                  <c:v>298.33980000000003</c:v>
                </c:pt>
                <c:pt idx="4">
                  <c:v>343.9683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19'!$F$5</c:f>
              <c:strCache>
                <c:ptCount val="1"/>
                <c:pt idx="0">
                  <c:v>40-49</c:v>
                </c:pt>
              </c:strCache>
            </c:strRef>
          </c:tx>
          <c:spPr>
            <a:ln w="38100">
              <a:solidFill>
                <a:schemeClr val="bg1">
                  <a:lumMod val="75000"/>
                </a:schemeClr>
              </a:solidFill>
            </a:ln>
          </c:spPr>
          <c:marker>
            <c:symbol val="circle"/>
            <c:size val="9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marker>
          <c:cat>
            <c:numRef>
              <c:f>'Figure 19'!$A$6:$A$10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19'!$F$6:$F$10</c:f>
              <c:numCache>
                <c:formatCode>0.0</c:formatCode>
                <c:ptCount val="5"/>
                <c:pt idx="0">
                  <c:v>213.95650000000001</c:v>
                </c:pt>
                <c:pt idx="1">
                  <c:v>172.06190000000001</c:v>
                </c:pt>
                <c:pt idx="2">
                  <c:v>248.08930000000001</c:v>
                </c:pt>
                <c:pt idx="3">
                  <c:v>296.10660000000001</c:v>
                </c:pt>
                <c:pt idx="4">
                  <c:v>264.0951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'Figure 19'!$G$5</c:f>
              <c:strCache>
                <c:ptCount val="1"/>
                <c:pt idx="0">
                  <c:v>50-59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957DB1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19'!$A$6:$A$10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19'!$G$6:$G$10</c:f>
              <c:numCache>
                <c:formatCode>0.0</c:formatCode>
                <c:ptCount val="5"/>
                <c:pt idx="0">
                  <c:v>101.4585</c:v>
                </c:pt>
                <c:pt idx="1">
                  <c:v>85.199610000000007</c:v>
                </c:pt>
                <c:pt idx="2">
                  <c:v>73.028239999999997</c:v>
                </c:pt>
                <c:pt idx="3">
                  <c:v>85.199610000000007</c:v>
                </c:pt>
                <c:pt idx="4">
                  <c:v>109.5424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'Figure 19'!$H$5</c:f>
              <c:strCache>
                <c:ptCount val="1"/>
                <c:pt idx="0">
                  <c:v>60+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19'!$A$6:$A$10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19'!$H$6:$H$10</c:f>
              <c:numCache>
                <c:formatCode>0.0</c:formatCode>
                <c:ptCount val="5"/>
                <c:pt idx="0">
                  <c:v>0</c:v>
                </c:pt>
                <c:pt idx="1">
                  <c:v>43.155529999999999</c:v>
                </c:pt>
                <c:pt idx="2">
                  <c:v>0</c:v>
                </c:pt>
                <c:pt idx="3">
                  <c:v>43.155529999999999</c:v>
                </c:pt>
                <c:pt idx="4">
                  <c:v>8.6311060000000008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025856"/>
        <c:axId val="56028160"/>
      </c:lineChart>
      <c:catAx>
        <c:axId val="56025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028160"/>
        <c:crosses val="autoZero"/>
        <c:auto val="1"/>
        <c:lblAlgn val="ctr"/>
        <c:lblOffset val="100"/>
        <c:noMultiLvlLbl val="0"/>
      </c:catAx>
      <c:valAx>
        <c:axId val="560281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0258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00232538563066"/>
          <c:y val="0.87216563299728112"/>
          <c:w val="0.69969687972745875"/>
          <c:h val="5.6018938617802889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4506592318997847"/>
          <c:y val="8.2896837605312707E-3"/>
        </c:manualLayout>
      </c:layout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20'!$B$5</c:f>
              <c:strCache>
                <c:ptCount val="1"/>
                <c:pt idx="0">
                  <c:v>National</c:v>
                </c:pt>
              </c:strCache>
            </c:strRef>
          </c:tx>
          <c:spPr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c:spPr>
          <c:marker>
            <c:symbol val="circle"/>
            <c:size val="9"/>
            <c:spPr>
              <a:solidFill>
                <a:schemeClr val="bg2">
                  <a:lumMod val="50000"/>
                </a:schemeClr>
              </a:soli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20'!$B$6:$B$10</c:f>
              <c:numCache>
                <c:formatCode>0.0</c:formatCode>
                <c:ptCount val="5"/>
                <c:pt idx="0">
                  <c:v>118.9</c:v>
                </c:pt>
                <c:pt idx="1">
                  <c:v>116.9</c:v>
                </c:pt>
                <c:pt idx="2">
                  <c:v>138.19999999999999</c:v>
                </c:pt>
                <c:pt idx="3">
                  <c:v>148.69999999999999</c:v>
                </c:pt>
                <c:pt idx="4">
                  <c:v>164.3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20'!$C$5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484788"/>
              </a:solidFill>
            </a:ln>
          </c:spPr>
          <c:marker>
            <c:symbol val="square"/>
            <c:size val="9"/>
            <c:spPr>
              <a:solidFill>
                <a:srgbClr val="484788"/>
              </a:solidFill>
              <a:ln>
                <a:solidFill>
                  <a:srgbClr val="484788"/>
                </a:solidFill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20'!$C$6:$C$10</c:f>
              <c:numCache>
                <c:formatCode>0.0</c:formatCode>
                <c:ptCount val="5"/>
                <c:pt idx="0">
                  <c:v>40.299999999999997</c:v>
                </c:pt>
                <c:pt idx="1">
                  <c:v>67.900000000000006</c:v>
                </c:pt>
                <c:pt idx="2">
                  <c:v>39</c:v>
                </c:pt>
                <c:pt idx="3">
                  <c:v>39.799999999999997</c:v>
                </c:pt>
                <c:pt idx="4">
                  <c:v>59.7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'Figure 20'!$D$5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82547D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20'!$D$6:$D$10</c:f>
              <c:numCache>
                <c:formatCode>0.0</c:formatCode>
                <c:ptCount val="5"/>
                <c:pt idx="0">
                  <c:v>209.7</c:v>
                </c:pt>
                <c:pt idx="1">
                  <c:v>124.3</c:v>
                </c:pt>
                <c:pt idx="2">
                  <c:v>188.8</c:v>
                </c:pt>
                <c:pt idx="3">
                  <c:v>196.4</c:v>
                </c:pt>
                <c:pt idx="4">
                  <c:v>201.2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20'!$E$5</c:f>
              <c:strCache>
                <c:ptCount val="1"/>
                <c:pt idx="0">
                  <c:v>TAS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diamond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20'!$E$6:$E$10</c:f>
              <c:numCache>
                <c:formatCode>0.0</c:formatCode>
                <c:ptCount val="5"/>
                <c:pt idx="0">
                  <c:v>64.400000000000006</c:v>
                </c:pt>
                <c:pt idx="1">
                  <c:v>55.1</c:v>
                </c:pt>
                <c:pt idx="2">
                  <c:v>91.1</c:v>
                </c:pt>
                <c:pt idx="3">
                  <c:v>98.3</c:v>
                </c:pt>
                <c:pt idx="4">
                  <c:v>94.9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20'!$F$5</c:f>
              <c:strCache>
                <c:ptCount val="1"/>
                <c:pt idx="0">
                  <c:v>WA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20'!$F$6:$F$10</c:f>
              <c:numCache>
                <c:formatCode>General</c:formatCode>
                <c:ptCount val="5"/>
                <c:pt idx="0">
                  <c:v>161.69999999999999</c:v>
                </c:pt>
                <c:pt idx="1">
                  <c:v>169.4</c:v>
                </c:pt>
                <c:pt idx="2">
                  <c:v>212.4</c:v>
                </c:pt>
                <c:pt idx="3">
                  <c:v>231.4</c:v>
                </c:pt>
                <c:pt idx="4">
                  <c:v>252.9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754176"/>
        <c:axId val="56756480"/>
      </c:lineChart>
      <c:catAx>
        <c:axId val="56754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756480"/>
        <c:crosses val="autoZero"/>
        <c:auto val="1"/>
        <c:lblAlgn val="ctr"/>
        <c:lblOffset val="100"/>
        <c:noMultiLvlLbl val="0"/>
      </c:catAx>
      <c:valAx>
        <c:axId val="567564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7541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583811111111111"/>
          <c:y val="0.88992191358024686"/>
          <c:w val="0.78083941010635627"/>
          <c:h val="7.0880555555555558E-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20'!$G$5</c:f>
              <c:strCache>
                <c:ptCount val="1"/>
                <c:pt idx="0">
                  <c:v>National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  <c:marker>
            <c:symbol val="circle"/>
            <c:size val="9"/>
            <c:spPr>
              <a:solidFill>
                <a:schemeClr val="bg2">
                  <a:lumMod val="50000"/>
                </a:schemeClr>
              </a:solidFill>
              <a:ln>
                <a:noFill/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20'!$G$6:$G$10</c:f>
              <c:numCache>
                <c:formatCode>General</c:formatCode>
                <c:ptCount val="5"/>
                <c:pt idx="0">
                  <c:v>40.700000000000003</c:v>
                </c:pt>
                <c:pt idx="1">
                  <c:v>39.700000000000003</c:v>
                </c:pt>
                <c:pt idx="2">
                  <c:v>37.5</c:v>
                </c:pt>
                <c:pt idx="3">
                  <c:v>38.4</c:v>
                </c:pt>
                <c:pt idx="4">
                  <c:v>34.9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20'!$H$5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484788"/>
              </a:solidFill>
            </a:ln>
          </c:spPr>
          <c:marker>
            <c:symbol val="square"/>
            <c:size val="9"/>
            <c:spPr>
              <a:solidFill>
                <a:srgbClr val="484788"/>
              </a:solidFill>
              <a:ln>
                <a:noFill/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20'!$H$6:$H$10</c:f>
              <c:numCache>
                <c:formatCode>General</c:formatCode>
                <c:ptCount val="5"/>
                <c:pt idx="0">
                  <c:v>80.7</c:v>
                </c:pt>
                <c:pt idx="1">
                  <c:v>89.4</c:v>
                </c:pt>
                <c:pt idx="2" formatCode="0.0">
                  <c:v>91</c:v>
                </c:pt>
                <c:pt idx="3">
                  <c:v>117.8</c:v>
                </c:pt>
                <c:pt idx="4">
                  <c:v>72.3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'Figure 20'!$I$5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82547D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20'!$I$6:$I$10</c:f>
              <c:numCache>
                <c:formatCode>General</c:formatCode>
                <c:ptCount val="5"/>
                <c:pt idx="0">
                  <c:v>29.7</c:v>
                </c:pt>
                <c:pt idx="1">
                  <c:v>30.8</c:v>
                </c:pt>
                <c:pt idx="2">
                  <c:v>28.3</c:v>
                </c:pt>
                <c:pt idx="3">
                  <c:v>28.9</c:v>
                </c:pt>
                <c:pt idx="4">
                  <c:v>26.5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20'!$J$5</c:f>
              <c:strCache>
                <c:ptCount val="1"/>
                <c:pt idx="0">
                  <c:v>TAS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diamond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20'!$J$6:$J$10</c:f>
              <c:numCache>
                <c:formatCode>General</c:formatCode>
                <c:ptCount val="5"/>
                <c:pt idx="0">
                  <c:v>56.6</c:v>
                </c:pt>
                <c:pt idx="1">
                  <c:v>49.4</c:v>
                </c:pt>
                <c:pt idx="2">
                  <c:v>55.3</c:v>
                </c:pt>
                <c:pt idx="3">
                  <c:v>48.8</c:v>
                </c:pt>
                <c:pt idx="4">
                  <c:v>45.5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20'!$K$5</c:f>
              <c:strCache>
                <c:ptCount val="1"/>
                <c:pt idx="0">
                  <c:v>WA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20'!$A$6:$A$10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20'!$K$6:$K$10</c:f>
              <c:numCache>
                <c:formatCode>General</c:formatCode>
                <c:ptCount val="5"/>
                <c:pt idx="0">
                  <c:v>42.2</c:v>
                </c:pt>
                <c:pt idx="1">
                  <c:v>40.1</c:v>
                </c:pt>
                <c:pt idx="2">
                  <c:v>36.299999999999997</c:v>
                </c:pt>
                <c:pt idx="3">
                  <c:v>36.5</c:v>
                </c:pt>
                <c:pt idx="4">
                  <c:v>35.6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789632"/>
        <c:axId val="56812672"/>
      </c:lineChart>
      <c:catAx>
        <c:axId val="567896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812672"/>
        <c:crosses val="autoZero"/>
        <c:auto val="1"/>
        <c:lblAlgn val="ctr"/>
        <c:lblOffset val="100"/>
        <c:noMultiLvlLbl val="0"/>
      </c:catAx>
      <c:valAx>
        <c:axId val="56812672"/>
        <c:scaling>
          <c:orientation val="minMax"/>
          <c:max val="3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7896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583811111111111"/>
          <c:y val="0.88992191358024686"/>
          <c:w val="0.72192748128706141"/>
          <c:h val="7.1248673703021168E-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21'!$B$4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807B96"/>
            </a:solidFill>
            <a:ln>
              <a:noFill/>
            </a:ln>
          </c:spPr>
          <c:invertIfNegative val="0"/>
          <c:cat>
            <c:strRef>
              <c:f>'Figure 21'!$A$5:$A$9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21'!$B$5:$B$9</c:f>
              <c:numCache>
                <c:formatCode>0.0</c:formatCode>
                <c:ptCount val="5"/>
                <c:pt idx="0">
                  <c:v>395.72179999999997</c:v>
                </c:pt>
                <c:pt idx="1">
                  <c:v>434.3725</c:v>
                </c:pt>
                <c:pt idx="2">
                  <c:v>235.83629999999999</c:v>
                </c:pt>
                <c:pt idx="3">
                  <c:v>114.62869999999999</c:v>
                </c:pt>
                <c:pt idx="4">
                  <c:v>30.1981</c:v>
                </c:pt>
              </c:numCache>
            </c:numRef>
          </c:val>
        </c:ser>
        <c:ser>
          <c:idx val="2"/>
          <c:order val="1"/>
          <c:tx>
            <c:strRef>
              <c:f>'Figure 21'!$C$4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2A274B"/>
            </a:solidFill>
            <a:ln>
              <a:noFill/>
              <a:prstDash val="solid"/>
            </a:ln>
          </c:spPr>
          <c:invertIfNegative val="0"/>
          <c:cat>
            <c:strRef>
              <c:f>'Figure 21'!$A$5:$A$9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21'!$C$5:$C$9</c:f>
              <c:numCache>
                <c:formatCode>0.0</c:formatCode>
                <c:ptCount val="5"/>
                <c:pt idx="0">
                  <c:v>34.329270000000001</c:v>
                </c:pt>
                <c:pt idx="1">
                  <c:v>49.068669999999997</c:v>
                </c:pt>
                <c:pt idx="2">
                  <c:v>47.719160000000002</c:v>
                </c:pt>
                <c:pt idx="3">
                  <c:v>47.973260000000003</c:v>
                </c:pt>
                <c:pt idx="4">
                  <c:v>20.768519999999999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840960"/>
        <c:axId val="56842880"/>
      </c:barChart>
      <c:catAx>
        <c:axId val="56840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Region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6842880"/>
        <c:crosses val="autoZero"/>
        <c:auto val="1"/>
        <c:lblAlgn val="ctr"/>
        <c:lblOffset val="100"/>
        <c:noMultiLvlLbl val="0"/>
      </c:catAx>
      <c:valAx>
        <c:axId val="568428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5684096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22'!$A$6</c:f>
              <c:strCache>
                <c:ptCount val="1"/>
                <c:pt idx="0">
                  <c:v>Major cities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22'!$B$5:$F$5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22'!$B$6:$F$6</c:f>
              <c:numCache>
                <c:formatCode>0.0</c:formatCode>
                <c:ptCount val="5"/>
                <c:pt idx="0">
                  <c:v>294.8134</c:v>
                </c:pt>
                <c:pt idx="1">
                  <c:v>250.01009999999999</c:v>
                </c:pt>
                <c:pt idx="2">
                  <c:v>329.37880000000001</c:v>
                </c:pt>
                <c:pt idx="3">
                  <c:v>410.91800000000001</c:v>
                </c:pt>
                <c:pt idx="4">
                  <c:v>395.72179999999997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22'!$A$7</c:f>
              <c:strCache>
                <c:ptCount val="1"/>
                <c:pt idx="0">
                  <c:v>Inner regional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square"/>
            <c:size val="9"/>
            <c:spPr>
              <a:solidFill>
                <a:srgbClr val="807B96"/>
              </a:solidFill>
              <a:ln>
                <a:noFill/>
              </a:ln>
            </c:spPr>
          </c:marker>
          <c:cat>
            <c:numRef>
              <c:f>'Figure 22'!$B$5:$F$5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22'!$B$7:$F$7</c:f>
              <c:numCache>
                <c:formatCode>0.0</c:formatCode>
                <c:ptCount val="5"/>
                <c:pt idx="0">
                  <c:v>267.67579999999998</c:v>
                </c:pt>
                <c:pt idx="1">
                  <c:v>288.71030000000002</c:v>
                </c:pt>
                <c:pt idx="2">
                  <c:v>387.27</c:v>
                </c:pt>
                <c:pt idx="3">
                  <c:v>252.91309999999999</c:v>
                </c:pt>
                <c:pt idx="4">
                  <c:v>434.3725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22'!$A$8</c:f>
              <c:strCache>
                <c:ptCount val="1"/>
                <c:pt idx="0">
                  <c:v>Outer regional</c:v>
                </c:pt>
              </c:strCache>
            </c:strRef>
          </c:tx>
          <c:spPr>
            <a:ln w="38100">
              <a:solidFill>
                <a:srgbClr val="484788"/>
              </a:solidFill>
            </a:ln>
          </c:spPr>
          <c:marker>
            <c:symbol val="circle"/>
            <c:size val="9"/>
            <c:spPr>
              <a:solidFill>
                <a:srgbClr val="484788"/>
              </a:solidFill>
              <a:ln>
                <a:noFill/>
              </a:ln>
            </c:spPr>
          </c:marker>
          <c:cat>
            <c:numRef>
              <c:f>'Figure 22'!$B$5:$F$5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22'!$B$8:$F$8</c:f>
              <c:numCache>
                <c:formatCode>0.0</c:formatCode>
                <c:ptCount val="5"/>
                <c:pt idx="0">
                  <c:v>137.32060000000001</c:v>
                </c:pt>
                <c:pt idx="1">
                  <c:v>181.5352</c:v>
                </c:pt>
                <c:pt idx="2">
                  <c:v>215.02369999999999</c:v>
                </c:pt>
                <c:pt idx="3">
                  <c:v>241.50239999999999</c:v>
                </c:pt>
                <c:pt idx="4">
                  <c:v>235.83629999999999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22'!$A$9</c:f>
              <c:strCache>
                <c:ptCount val="1"/>
                <c:pt idx="0">
                  <c:v>Remote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22'!$B$5:$F$5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22'!$B$9:$F$9</c:f>
              <c:numCache>
                <c:formatCode>0.0</c:formatCode>
                <c:ptCount val="5"/>
                <c:pt idx="0">
                  <c:v>74.962630000000004</c:v>
                </c:pt>
                <c:pt idx="1">
                  <c:v>106.71899999999999</c:v>
                </c:pt>
                <c:pt idx="2">
                  <c:v>78.867940000000004</c:v>
                </c:pt>
                <c:pt idx="3">
                  <c:v>57.022759999999998</c:v>
                </c:pt>
                <c:pt idx="4">
                  <c:v>114.62869999999999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22'!$A$10</c:f>
              <c:strCache>
                <c:ptCount val="1"/>
                <c:pt idx="0">
                  <c:v>Very remote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 w="12700">
                <a:noFill/>
              </a:ln>
            </c:spPr>
          </c:marker>
          <c:cat>
            <c:numRef>
              <c:f>'Figure 22'!$B$5:$F$5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22'!$B$10:$F$10</c:f>
              <c:numCache>
                <c:formatCode>0.0</c:formatCode>
                <c:ptCount val="5"/>
                <c:pt idx="0">
                  <c:v>21.74672</c:v>
                </c:pt>
                <c:pt idx="1">
                  <c:v>15.76088</c:v>
                </c:pt>
                <c:pt idx="2">
                  <c:v>12.96499</c:v>
                </c:pt>
                <c:pt idx="3">
                  <c:v>16.97672</c:v>
                </c:pt>
                <c:pt idx="4">
                  <c:v>30.1981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887936"/>
        <c:axId val="56898688"/>
      </c:lineChart>
      <c:catAx>
        <c:axId val="56887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898688"/>
        <c:crosses val="autoZero"/>
        <c:auto val="1"/>
        <c:lblAlgn val="ctr"/>
        <c:lblOffset val="100"/>
        <c:noMultiLvlLbl val="0"/>
      </c:catAx>
      <c:valAx>
        <c:axId val="568986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8879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88754811125641098"/>
          <c:h val="6.1594031799474105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lineChart>
        <c:grouping val="standard"/>
        <c:varyColors val="0"/>
        <c:ser>
          <c:idx val="1"/>
          <c:order val="0"/>
          <c:tx>
            <c:strRef>
              <c:f>'Figure 43'!$B$4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>
                <a:noFill/>
              </a:ln>
            </c:spPr>
          </c:marker>
          <c:cat>
            <c:numRef>
              <c:f>'Figure 43'!$A$5:$A$9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43'!$B$5:$B$9</c:f>
              <c:numCache>
                <c:formatCode>0.0</c:formatCode>
                <c:ptCount val="5"/>
                <c:pt idx="0">
                  <c:v>6.0009769999999998</c:v>
                </c:pt>
                <c:pt idx="1">
                  <c:v>8.9125499999999995</c:v>
                </c:pt>
                <c:pt idx="2">
                  <c:v>12.58493</c:v>
                </c:pt>
                <c:pt idx="3">
                  <c:v>10.20124</c:v>
                </c:pt>
                <c:pt idx="4">
                  <c:v>16.436119999999999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43'!$C$4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38100">
              <a:solidFill>
                <a:srgbClr val="2A274B"/>
              </a:solidFill>
              <a:prstDash val="solid"/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43'!$A$5:$A$9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43'!$C$5:$C$9</c:f>
              <c:numCache>
                <c:formatCode>0.0</c:formatCode>
                <c:ptCount val="5"/>
                <c:pt idx="0">
                  <c:v>1.601974</c:v>
                </c:pt>
                <c:pt idx="1">
                  <c:v>1.6670389999999999</c:v>
                </c:pt>
                <c:pt idx="2">
                  <c:v>1.723705</c:v>
                </c:pt>
                <c:pt idx="3">
                  <c:v>1.4969399999999999</c:v>
                </c:pt>
                <c:pt idx="4">
                  <c:v>1.436294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09184"/>
        <c:axId val="56940416"/>
      </c:lineChart>
      <c:catAx>
        <c:axId val="56909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940416"/>
        <c:crosses val="autoZero"/>
        <c:auto val="1"/>
        <c:lblAlgn val="ctr"/>
        <c:lblOffset val="100"/>
        <c:noMultiLvlLbl val="0"/>
      </c:catAx>
      <c:valAx>
        <c:axId val="569404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569091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3681407183515197E-3"/>
          <c:y val="0.86811800663075012"/>
          <c:w val="0.93904841033302588"/>
          <c:h val="9.613374035400316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3976858913578211"/>
          <c:y val="1.6235225837957105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24'!$B$5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2A274B"/>
            </a:solidFill>
          </c:spPr>
          <c:invertIfNegative val="0"/>
          <c:cat>
            <c:strRef>
              <c:f>'Figure 24'!$A$6:$A$12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24'!$B$6:$B$12</c:f>
              <c:numCache>
                <c:formatCode>0.0</c:formatCode>
                <c:ptCount val="7"/>
                <c:pt idx="0">
                  <c:v>0.81568700000000005</c:v>
                </c:pt>
                <c:pt idx="1">
                  <c:v>10.63349</c:v>
                </c:pt>
                <c:pt idx="2">
                  <c:v>108.5718</c:v>
                </c:pt>
                <c:pt idx="3">
                  <c:v>40.099249999999998</c:v>
                </c:pt>
                <c:pt idx="4">
                  <c:v>16.813320000000001</c:v>
                </c:pt>
                <c:pt idx="5">
                  <c:v>12.27697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'Figure 24'!$C$5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807B96"/>
            </a:solidFill>
          </c:spPr>
          <c:invertIfNegative val="0"/>
          <c:cat>
            <c:strRef>
              <c:f>'Figure 24'!$A$6:$A$12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24'!$C$6:$C$12</c:f>
              <c:numCache>
                <c:formatCode>0.0</c:formatCode>
                <c:ptCount val="7"/>
                <c:pt idx="0">
                  <c:v>1.695821</c:v>
                </c:pt>
                <c:pt idx="1">
                  <c:v>5.6907100000000002</c:v>
                </c:pt>
                <c:pt idx="2">
                  <c:v>27.104679999999998</c:v>
                </c:pt>
                <c:pt idx="3">
                  <c:v>14.275180000000001</c:v>
                </c:pt>
                <c:pt idx="4">
                  <c:v>5.1299149999999996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441600"/>
        <c:axId val="46443520"/>
      </c:barChart>
      <c:catAx>
        <c:axId val="46441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6443520"/>
        <c:crosses val="autoZero"/>
        <c:auto val="1"/>
        <c:lblAlgn val="ctr"/>
        <c:lblOffset val="100"/>
        <c:noMultiLvlLbl val="0"/>
      </c:catAx>
      <c:valAx>
        <c:axId val="464435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64416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3'!$B$4</c:f>
              <c:strCache>
                <c:ptCount val="1"/>
                <c:pt idx="0">
                  <c:v>Newly acquired HBV</c:v>
                </c:pt>
              </c:strCache>
            </c:strRef>
          </c:tx>
          <c:spPr>
            <a:solidFill>
              <a:srgbClr val="DF853B"/>
            </a:solidFill>
            <a:ln>
              <a:noFill/>
            </a:ln>
          </c:spPr>
          <c:invertIfNegative val="0"/>
          <c:cat>
            <c:strRef>
              <c:f>'Figure 3'!$A$5:$A$12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3'!$B$5:$B$12</c:f>
              <c:numCache>
                <c:formatCode>0%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0.70588237047195435</c:v>
                </c:pt>
                <c:pt idx="4">
                  <c:v>1</c:v>
                </c:pt>
                <c:pt idx="5">
                  <c:v>1</c:v>
                </c:pt>
                <c:pt idx="6">
                  <c:v>0.98113209009170532</c:v>
                </c:pt>
                <c:pt idx="7">
                  <c:v>1</c:v>
                </c:pt>
              </c:numCache>
            </c:numRef>
          </c:val>
        </c:ser>
        <c:ser>
          <c:idx val="2"/>
          <c:order val="1"/>
          <c:tx>
            <c:strRef>
              <c:f>'Figure 3'!$C$4</c:f>
              <c:strCache>
                <c:ptCount val="1"/>
                <c:pt idx="0">
                  <c:v>Newly diagnosed HBV</c:v>
                </c:pt>
              </c:strCache>
            </c:strRef>
          </c:tx>
          <c:spPr>
            <a:solidFill>
              <a:srgbClr val="6D2D00"/>
            </a:solidFill>
            <a:ln>
              <a:noFill/>
              <a:prstDash val="solid"/>
            </a:ln>
          </c:spPr>
          <c:invertIfNegative val="0"/>
          <c:cat>
            <c:strRef>
              <c:f>'Figure 3'!$A$5:$A$12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3'!$C$5:$C$12</c:f>
              <c:numCache>
                <c:formatCode>0%</c:formatCode>
                <c:ptCount val="8"/>
                <c:pt idx="0">
                  <c:v>1</c:v>
                </c:pt>
                <c:pt idx="1">
                  <c:v>8.547685295343399E-2</c:v>
                </c:pt>
                <c:pt idx="2">
                  <c:v>0.93464052677154541</c:v>
                </c:pt>
                <c:pt idx="4">
                  <c:v>0.99386501312255859</c:v>
                </c:pt>
                <c:pt idx="5">
                  <c:v>0.76271188259124756</c:v>
                </c:pt>
                <c:pt idx="6">
                  <c:v>0.40444445610046387</c:v>
                </c:pt>
                <c:pt idx="7">
                  <c:v>0.8828967809677124</c:v>
                </c:pt>
              </c:numCache>
            </c:numRef>
          </c:val>
        </c:ser>
        <c:ser>
          <c:idx val="0"/>
          <c:order val="2"/>
          <c:tx>
            <c:strRef>
              <c:f>'Figure 3'!$D$4</c:f>
              <c:strCache>
                <c:ptCount val="1"/>
                <c:pt idx="0">
                  <c:v>Newly acquired HCV</c:v>
                </c:pt>
              </c:strCache>
            </c:strRef>
          </c:tx>
          <c:spPr>
            <a:solidFill>
              <a:srgbClr val="807B96"/>
            </a:solidFill>
            <a:ln>
              <a:noFill/>
            </a:ln>
          </c:spPr>
          <c:invertIfNegative val="0"/>
          <c:cat>
            <c:strRef>
              <c:f>'Figure 3'!$A$5:$A$12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3'!$D$5:$D$12</c:f>
              <c:numCache>
                <c:formatCode>0%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0.28873917460441589</c:v>
                </c:pt>
                <c:pt idx="4">
                  <c:v>1</c:v>
                </c:pt>
                <c:pt idx="5">
                  <c:v>1</c:v>
                </c:pt>
                <c:pt idx="6">
                  <c:v>0.94413405656814575</c:v>
                </c:pt>
                <c:pt idx="7">
                  <c:v>0.99386501312255859</c:v>
                </c:pt>
              </c:numCache>
            </c:numRef>
          </c:val>
        </c:ser>
        <c:ser>
          <c:idx val="3"/>
          <c:order val="3"/>
          <c:tx>
            <c:strRef>
              <c:f>'Figure 3'!$E$4</c:f>
              <c:strCache>
                <c:ptCount val="1"/>
                <c:pt idx="0">
                  <c:v>Newly diagnosed HCV</c:v>
                </c:pt>
              </c:strCache>
            </c:strRef>
          </c:tx>
          <c:spPr>
            <a:solidFill>
              <a:srgbClr val="484788"/>
            </a:solidFill>
          </c:spPr>
          <c:invertIfNegative val="0"/>
          <c:cat>
            <c:strRef>
              <c:f>'Figure 3'!$A$5:$A$12</c:f>
              <c:strCache>
                <c:ptCount val="8"/>
                <c:pt idx="0">
                  <c:v>Australian Capital Territory</c:v>
                </c:pt>
                <c:pt idx="1">
                  <c:v>New South Wales</c:v>
                </c:pt>
                <c:pt idx="2">
                  <c:v>Northern Territory</c:v>
                </c:pt>
                <c:pt idx="3">
                  <c:v>Queensland</c:v>
                </c:pt>
                <c:pt idx="4">
                  <c:v>South Australia</c:v>
                </c:pt>
                <c:pt idx="5">
                  <c:v>Tasmania</c:v>
                </c:pt>
                <c:pt idx="6">
                  <c:v>Victoria</c:v>
                </c:pt>
                <c:pt idx="7">
                  <c:v>Western Australia</c:v>
                </c:pt>
              </c:strCache>
            </c:strRef>
          </c:cat>
          <c:val>
            <c:numRef>
              <c:f>'Figure 3'!$E$5:$E$12</c:f>
              <c:numCache>
                <c:formatCode>0%</c:formatCode>
                <c:ptCount val="8"/>
                <c:pt idx="0">
                  <c:v>0.59770113229751587</c:v>
                </c:pt>
                <c:pt idx="1">
                  <c:v>0.13434942066669464</c:v>
                </c:pt>
                <c:pt idx="2">
                  <c:v>0.85000002384185791</c:v>
                </c:pt>
                <c:pt idx="4">
                  <c:v>0.96945011615753174</c:v>
                </c:pt>
                <c:pt idx="5">
                  <c:v>0.713004469871521</c:v>
                </c:pt>
                <c:pt idx="6">
                  <c:v>0.30955585837364197</c:v>
                </c:pt>
                <c:pt idx="7">
                  <c:v>0.91913044452667236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48537984"/>
        <c:axId val="48539904"/>
      </c:barChart>
      <c:catAx>
        <c:axId val="48537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State/Territory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8539904"/>
        <c:crosses val="autoZero"/>
        <c:auto val="1"/>
        <c:lblAlgn val="ctr"/>
        <c:lblOffset val="100"/>
        <c:noMultiLvlLbl val="0"/>
      </c:catAx>
      <c:valAx>
        <c:axId val="48539904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Proportion reporting Aboriginal and Torres Strait Islander status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485379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24'!$D$5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2A274B"/>
            </a:solidFill>
          </c:spPr>
          <c:invertIfNegative val="0"/>
          <c:cat>
            <c:strRef>
              <c:f>'Figure 24'!$A$6:$A$12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24'!$D$6:$D$12</c:f>
              <c:numCache>
                <c:formatCode>0.0</c:formatCode>
                <c:ptCount val="7"/>
                <c:pt idx="0">
                  <c:v>4.6563E-2</c:v>
                </c:pt>
                <c:pt idx="1">
                  <c:v>1.804235</c:v>
                </c:pt>
                <c:pt idx="2">
                  <c:v>5.5019650000000002</c:v>
                </c:pt>
                <c:pt idx="3">
                  <c:v>3.6928320000000001</c:v>
                </c:pt>
                <c:pt idx="4">
                  <c:v>2.2513380000000001</c:v>
                </c:pt>
                <c:pt idx="5">
                  <c:v>0.68939099999999998</c:v>
                </c:pt>
                <c:pt idx="6">
                  <c:v>0.316195</c:v>
                </c:pt>
              </c:numCache>
            </c:numRef>
          </c:val>
        </c:ser>
        <c:ser>
          <c:idx val="1"/>
          <c:order val="1"/>
          <c:tx>
            <c:strRef>
              <c:f>'Figure 24'!$E$5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807B96"/>
            </a:solidFill>
          </c:spPr>
          <c:invertIfNegative val="0"/>
          <c:cat>
            <c:strRef>
              <c:f>'Figure 24'!$A$6:$A$12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24'!$E$6:$E$12</c:f>
              <c:numCache>
                <c:formatCode>0.0</c:formatCode>
                <c:ptCount val="7"/>
                <c:pt idx="0">
                  <c:v>0.147477</c:v>
                </c:pt>
                <c:pt idx="1">
                  <c:v>1.4669730000000001</c:v>
                </c:pt>
                <c:pt idx="2">
                  <c:v>2.9641760000000001</c:v>
                </c:pt>
                <c:pt idx="3">
                  <c:v>1.6958500000000001</c:v>
                </c:pt>
                <c:pt idx="4">
                  <c:v>0.88634100000000005</c:v>
                </c:pt>
                <c:pt idx="5">
                  <c:v>0.20189399999999999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998272"/>
        <c:axId val="47000192"/>
      </c:barChart>
      <c:catAx>
        <c:axId val="46998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7000192"/>
        <c:crosses val="autoZero"/>
        <c:auto val="1"/>
        <c:lblAlgn val="ctr"/>
        <c:lblOffset val="100"/>
        <c:noMultiLvlLbl val="0"/>
      </c:catAx>
      <c:valAx>
        <c:axId val="47000192"/>
        <c:scaling>
          <c:orientation val="minMax"/>
          <c:max val="1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69982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71976345886983883"/>
        </c:manualLayout>
      </c:layout>
      <c:lineChart>
        <c:grouping val="standard"/>
        <c:varyColors val="0"/>
        <c:ser>
          <c:idx val="1"/>
          <c:order val="0"/>
          <c:tx>
            <c:strRef>
              <c:f>'Figure 25'!$B$5</c:f>
              <c:strCache>
                <c:ptCount val="1"/>
                <c:pt idx="0">
                  <c:v>0-14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25'!$A$6:$A$10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25'!$B$6:$B$10</c:f>
              <c:numCache>
                <c:formatCode>0.0</c:formatCode>
                <c:ptCount val="5"/>
                <c:pt idx="0">
                  <c:v>0.83412600000000003</c:v>
                </c:pt>
                <c:pt idx="1">
                  <c:v>0</c:v>
                </c:pt>
                <c:pt idx="2">
                  <c:v>0.41574299999999997</c:v>
                </c:pt>
                <c:pt idx="3">
                  <c:v>0.41574299999999997</c:v>
                </c:pt>
                <c:pt idx="4">
                  <c:v>1.2472300000000001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25'!$C$5</c:f>
              <c:strCache>
                <c:ptCount val="1"/>
                <c:pt idx="0">
                  <c:v>15-19</c:v>
                </c:pt>
              </c:strCache>
            </c:strRef>
          </c:tx>
          <c:spPr>
            <a:ln w="38100">
              <a:solidFill>
                <a:srgbClr val="957DB1"/>
              </a:solidFill>
            </a:ln>
          </c:spPr>
          <c:marker>
            <c:symbol val="circle"/>
            <c:size val="9"/>
            <c:spPr>
              <a:solidFill>
                <a:srgbClr val="957DB1"/>
              </a:solidFill>
              <a:ln>
                <a:noFill/>
              </a:ln>
            </c:spPr>
          </c:marker>
          <c:cat>
            <c:numRef>
              <c:f>'Figure 25'!$A$6:$A$10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25'!$C$6:$C$10</c:f>
              <c:numCache>
                <c:formatCode>0.0</c:formatCode>
                <c:ptCount val="5"/>
                <c:pt idx="0">
                  <c:v>5.6432609999999999</c:v>
                </c:pt>
                <c:pt idx="1">
                  <c:v>12.36909</c:v>
                </c:pt>
                <c:pt idx="2">
                  <c:v>9.6204059999999991</c:v>
                </c:pt>
                <c:pt idx="3">
                  <c:v>13.74344</c:v>
                </c:pt>
                <c:pt idx="4">
                  <c:v>8.2460620000000002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25'!$D$5</c:f>
              <c:strCache>
                <c:ptCount val="1"/>
                <c:pt idx="0">
                  <c:v>20-29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circle"/>
            <c:size val="9"/>
            <c:spPr>
              <a:solidFill>
                <a:srgbClr val="957DB1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25'!$D$6:$D$10</c:f>
              <c:numCache>
                <c:formatCode>0.0</c:formatCode>
                <c:ptCount val="5"/>
                <c:pt idx="0">
                  <c:v>22.41901</c:v>
                </c:pt>
                <c:pt idx="1">
                  <c:v>38.556379999999997</c:v>
                </c:pt>
                <c:pt idx="2">
                  <c:v>45.729660000000003</c:v>
                </c:pt>
                <c:pt idx="3">
                  <c:v>29.589780000000001</c:v>
                </c:pt>
                <c:pt idx="4">
                  <c:v>68.146159999999995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25'!$E$5</c:f>
              <c:strCache>
                <c:ptCount val="1"/>
                <c:pt idx="0">
                  <c:v>30-39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circl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25'!$A$6:$A$10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25'!$E$6:$E$10</c:f>
              <c:numCache>
                <c:formatCode>0.0</c:formatCode>
                <c:ptCount val="5"/>
                <c:pt idx="0">
                  <c:v>12.15776</c:v>
                </c:pt>
                <c:pt idx="1">
                  <c:v>7.3231460000000004</c:v>
                </c:pt>
                <c:pt idx="2">
                  <c:v>18.307870000000001</c:v>
                </c:pt>
                <c:pt idx="3">
                  <c:v>14.64629</c:v>
                </c:pt>
                <c:pt idx="4">
                  <c:v>26.85154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25'!$F$5</c:f>
              <c:strCache>
                <c:ptCount val="1"/>
                <c:pt idx="0">
                  <c:v>40-49</c:v>
                </c:pt>
              </c:strCache>
            </c:strRef>
          </c:tx>
          <c:spPr>
            <a:ln w="38100">
              <a:solidFill>
                <a:schemeClr val="bg1">
                  <a:lumMod val="75000"/>
                </a:schemeClr>
              </a:solidFill>
            </a:ln>
          </c:spPr>
          <c:marker>
            <c:symbol val="circle"/>
            <c:size val="9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marker>
          <c:cat>
            <c:numRef>
              <c:f>'Figure 25'!$A$6:$A$10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25'!$F$6:$F$10</c:f>
              <c:numCache>
                <c:formatCode>0.0</c:formatCode>
                <c:ptCount val="5"/>
                <c:pt idx="0">
                  <c:v>4.127853</c:v>
                </c:pt>
                <c:pt idx="1">
                  <c:v>8.0350319999999993</c:v>
                </c:pt>
                <c:pt idx="2">
                  <c:v>13.391719999999999</c:v>
                </c:pt>
                <c:pt idx="3">
                  <c:v>14.73089</c:v>
                </c:pt>
                <c:pt idx="4">
                  <c:v>10.713380000000001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'Figure 25'!$G$5</c:f>
              <c:strCache>
                <c:ptCount val="1"/>
                <c:pt idx="0">
                  <c:v>50-59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957DB1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25'!$G$6:$G$10</c:f>
              <c:numCache>
                <c:formatCode>0.0</c:formatCode>
                <c:ptCount val="5"/>
                <c:pt idx="0">
                  <c:v>0</c:v>
                </c:pt>
                <c:pt idx="1">
                  <c:v>3.9725890000000001</c:v>
                </c:pt>
                <c:pt idx="2">
                  <c:v>5.9588840000000003</c:v>
                </c:pt>
                <c:pt idx="3">
                  <c:v>5.9588840000000003</c:v>
                </c:pt>
                <c:pt idx="4">
                  <c:v>5.9588840000000003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'Figure 25'!$H$5</c:f>
              <c:strCache>
                <c:ptCount val="1"/>
                <c:pt idx="0">
                  <c:v>60+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25'!$A$6:$A$10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25'!$H$6:$H$10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073152"/>
        <c:axId val="47079808"/>
      </c:lineChart>
      <c:catAx>
        <c:axId val="47073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7079808"/>
        <c:crosses val="autoZero"/>
        <c:auto val="1"/>
        <c:lblAlgn val="ctr"/>
        <c:lblOffset val="100"/>
        <c:noMultiLvlLbl val="0"/>
      </c:catAx>
      <c:valAx>
        <c:axId val="470798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70731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00232538563066"/>
          <c:y val="0.87216563299728112"/>
          <c:w val="0.69969687972745875"/>
          <c:h val="5.6018938617802889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26'!$B$4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807B96"/>
            </a:solidFill>
            <a:ln>
              <a:noFill/>
            </a:ln>
          </c:spPr>
          <c:invertIfNegative val="0"/>
          <c:cat>
            <c:strRef>
              <c:f>'Figure 26'!$A$5:$A$9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26'!$B$5:$B$9</c:f>
              <c:numCache>
                <c:formatCode>0.0</c:formatCode>
                <c:ptCount val="5"/>
                <c:pt idx="0">
                  <c:v>21.96219</c:v>
                </c:pt>
                <c:pt idx="1">
                  <c:v>36.808909999999997</c:v>
                </c:pt>
                <c:pt idx="2">
                  <c:v>21.616009999999999</c:v>
                </c:pt>
                <c:pt idx="3">
                  <c:v>0</c:v>
                </c:pt>
                <c:pt idx="4">
                  <c:v>4.7307839999999999</c:v>
                </c:pt>
              </c:numCache>
            </c:numRef>
          </c:val>
        </c:ser>
        <c:ser>
          <c:idx val="2"/>
          <c:order val="1"/>
          <c:tx>
            <c:strRef>
              <c:f>'Figure 26'!$C$4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2A274B"/>
            </a:solidFill>
            <a:ln>
              <a:noFill/>
              <a:prstDash val="solid"/>
            </a:ln>
          </c:spPr>
          <c:invertIfNegative val="0"/>
          <c:cat>
            <c:strRef>
              <c:f>'Figure 26'!$A$5:$A$9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26'!$C$5:$C$9</c:f>
              <c:numCache>
                <c:formatCode>0.0</c:formatCode>
                <c:ptCount val="5"/>
                <c:pt idx="0">
                  <c:v>1.3851439999999999</c:v>
                </c:pt>
                <c:pt idx="1">
                  <c:v>2.5011960000000002</c:v>
                </c:pt>
                <c:pt idx="2">
                  <c:v>0.97472999999999999</c:v>
                </c:pt>
                <c:pt idx="3">
                  <c:v>1.1800809999999999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47098880"/>
        <c:axId val="57259136"/>
      </c:barChart>
      <c:catAx>
        <c:axId val="47098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Area of </a:t>
                </a:r>
                <a:r>
                  <a:rPr lang="en-US" dirty="0"/>
                  <a:t>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259136"/>
        <c:crosses val="autoZero"/>
        <c:auto val="1"/>
        <c:lblAlgn val="ctr"/>
        <c:lblOffset val="100"/>
        <c:noMultiLvlLbl val="0"/>
      </c:catAx>
      <c:valAx>
        <c:axId val="572591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470988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3682022079395551E-3"/>
          <c:y val="0.89005834491176139"/>
          <c:w val="0.96907054462715114"/>
          <c:h val="5.0146737065520718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27'!$A$6</c:f>
              <c:strCache>
                <c:ptCount val="1"/>
                <c:pt idx="0">
                  <c:v>Major cities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27'!$B$5:$F$5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27'!$B$6:$F$6</c:f>
              <c:numCache>
                <c:formatCode>0.0</c:formatCode>
                <c:ptCount val="5"/>
                <c:pt idx="0">
                  <c:v>10.754200000000001</c:v>
                </c:pt>
                <c:pt idx="1">
                  <c:v>14.252470000000001</c:v>
                </c:pt>
                <c:pt idx="2">
                  <c:v>21.370069999999998</c:v>
                </c:pt>
                <c:pt idx="3">
                  <c:v>16.040900000000001</c:v>
                </c:pt>
                <c:pt idx="4">
                  <c:v>21.96219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27'!$A$7</c:f>
              <c:strCache>
                <c:ptCount val="1"/>
                <c:pt idx="0">
                  <c:v>Inner regional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square"/>
            <c:size val="9"/>
            <c:spPr>
              <a:solidFill>
                <a:srgbClr val="807B96"/>
              </a:solidFill>
              <a:ln>
                <a:noFill/>
              </a:ln>
            </c:spPr>
          </c:marker>
          <c:cat>
            <c:numRef>
              <c:f>'Figure 27'!$B$5:$F$5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27'!$B$7:$F$7</c:f>
              <c:numCache>
                <c:formatCode>0.0</c:formatCode>
                <c:ptCount val="5"/>
                <c:pt idx="0">
                  <c:v>11.396129999999999</c:v>
                </c:pt>
                <c:pt idx="1">
                  <c:v>21.906559999999999</c:v>
                </c:pt>
                <c:pt idx="2">
                  <c:v>24.692419999999998</c:v>
                </c:pt>
                <c:pt idx="3">
                  <c:v>11.32249</c:v>
                </c:pt>
                <c:pt idx="4">
                  <c:v>36.808909999999997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27'!$A$8</c:f>
              <c:strCache>
                <c:ptCount val="1"/>
                <c:pt idx="0">
                  <c:v>Outer regional</c:v>
                </c:pt>
              </c:strCache>
            </c:strRef>
          </c:tx>
          <c:spPr>
            <a:ln w="38100">
              <a:solidFill>
                <a:srgbClr val="484788"/>
              </a:solidFill>
            </a:ln>
          </c:spPr>
          <c:marker>
            <c:symbol val="circle"/>
            <c:size val="9"/>
            <c:spPr>
              <a:solidFill>
                <a:srgbClr val="484788"/>
              </a:solidFill>
              <a:ln>
                <a:noFill/>
              </a:ln>
            </c:spPr>
          </c:marker>
          <c:cat>
            <c:numRef>
              <c:f>'Figure 27'!$B$5:$F$5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27'!$B$8:$F$8</c:f>
              <c:numCache>
                <c:formatCode>0.0</c:formatCode>
                <c:ptCount val="5"/>
                <c:pt idx="0">
                  <c:v>3.9187129999999999</c:v>
                </c:pt>
                <c:pt idx="1">
                  <c:v>2.601324</c:v>
                </c:pt>
                <c:pt idx="2">
                  <c:v>9.7085100000000004</c:v>
                </c:pt>
                <c:pt idx="3">
                  <c:v>16.65643</c:v>
                </c:pt>
                <c:pt idx="4">
                  <c:v>21.616009999999999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27'!$A$9</c:f>
              <c:strCache>
                <c:ptCount val="1"/>
                <c:pt idx="0">
                  <c:v>Remote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27'!$B$5:$F$5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27'!$B$9:$F$9</c:f>
              <c:numCache>
                <c:formatCode>0.0</c:formatCode>
                <c:ptCount val="5"/>
                <c:pt idx="0">
                  <c:v>4.2354070000000004</c:v>
                </c:pt>
                <c:pt idx="1">
                  <c:v>5.4434570000000004</c:v>
                </c:pt>
                <c:pt idx="2">
                  <c:v>4.6431560000000003</c:v>
                </c:pt>
                <c:pt idx="3">
                  <c:v>13.120850000000001</c:v>
                </c:pt>
                <c:pt idx="4">
                  <c:v>0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27'!$A$10</c:f>
              <c:strCache>
                <c:ptCount val="1"/>
                <c:pt idx="0">
                  <c:v>Very remote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 w="12700">
                <a:noFill/>
              </a:ln>
            </c:spPr>
          </c:marker>
          <c:cat>
            <c:numRef>
              <c:f>'Figure 27'!$B$5:$F$5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27'!$B$10:$F$10</c:f>
              <c:numCache>
                <c:formatCode>0.0</c:formatCode>
                <c:ptCount val="5"/>
                <c:pt idx="0">
                  <c:v>0</c:v>
                </c:pt>
                <c:pt idx="1">
                  <c:v>2.0200369999999999</c:v>
                </c:pt>
                <c:pt idx="2">
                  <c:v>1.589453</c:v>
                </c:pt>
                <c:pt idx="3">
                  <c:v>2.1012729999999999</c:v>
                </c:pt>
                <c:pt idx="4">
                  <c:v>4.7307839999999999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69088"/>
        <c:axId val="56996224"/>
      </c:lineChart>
      <c:catAx>
        <c:axId val="56969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996224"/>
        <c:crosses val="autoZero"/>
        <c:auto val="1"/>
        <c:lblAlgn val="ctr"/>
        <c:lblOffset val="100"/>
        <c:noMultiLvlLbl val="0"/>
      </c:catAx>
      <c:valAx>
        <c:axId val="569962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9690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88754811125641098"/>
          <c:h val="6.1594031799474105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28'!$B$5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ln w="38100">
              <a:solidFill>
                <a:srgbClr val="957DB1"/>
              </a:solidFill>
            </a:ln>
          </c:spPr>
          <c:marker>
            <c:symbol val="circle"/>
            <c:size val="9"/>
            <c:spPr>
              <a:solidFill>
                <a:srgbClr val="957DB1"/>
              </a:solidFill>
              <a:ln>
                <a:noFill/>
              </a:ln>
            </c:spPr>
          </c:marker>
          <c:cat>
            <c:numRef>
              <c:f>'Figure 28'!$A$6:$A$15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28'!$B$6:$B$15</c:f>
              <c:numCache>
                <c:formatCode>0.0</c:formatCode>
                <c:ptCount val="10"/>
                <c:pt idx="0">
                  <c:v>71.599999999999994</c:v>
                </c:pt>
                <c:pt idx="1">
                  <c:v>70.41</c:v>
                </c:pt>
                <c:pt idx="2">
                  <c:v>68.98</c:v>
                </c:pt>
                <c:pt idx="3">
                  <c:v>67.11</c:v>
                </c:pt>
                <c:pt idx="4">
                  <c:v>52.08</c:v>
                </c:pt>
                <c:pt idx="5">
                  <c:v>47.23</c:v>
                </c:pt>
                <c:pt idx="6">
                  <c:v>56.65</c:v>
                </c:pt>
                <c:pt idx="7">
                  <c:v>56.32</c:v>
                </c:pt>
                <c:pt idx="8">
                  <c:v>62.18</c:v>
                </c:pt>
                <c:pt idx="9">
                  <c:v>64.31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28'!$C$5</c:f>
              <c:strCache>
                <c:ptCount val="1"/>
                <c:pt idx="0">
                  <c:v>Non-Indigenous </c:v>
                </c:pt>
              </c:strCache>
            </c:strRef>
          </c:tx>
          <c:spPr>
            <a:ln w="38100">
              <a:solidFill>
                <a:srgbClr val="5B3A57"/>
              </a:solidFill>
            </a:ln>
          </c:spPr>
          <c:marker>
            <c:symbol val="square"/>
            <c:size val="9"/>
            <c:spPr>
              <a:solidFill>
                <a:srgbClr val="5B3A57"/>
              </a:solidFill>
              <a:ln>
                <a:noFill/>
              </a:ln>
            </c:spPr>
          </c:marker>
          <c:cat>
            <c:numRef>
              <c:f>'Figure 28'!$A$6:$A$15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28'!$C$6:$C$15</c:f>
              <c:numCache>
                <c:formatCode>0.0</c:formatCode>
                <c:ptCount val="10"/>
                <c:pt idx="0">
                  <c:v>60.51</c:v>
                </c:pt>
                <c:pt idx="1">
                  <c:v>60.15</c:v>
                </c:pt>
                <c:pt idx="2">
                  <c:v>61.37</c:v>
                </c:pt>
                <c:pt idx="3">
                  <c:v>61.59</c:v>
                </c:pt>
                <c:pt idx="4">
                  <c:v>49.49</c:v>
                </c:pt>
                <c:pt idx="5">
                  <c:v>54.11</c:v>
                </c:pt>
                <c:pt idx="6">
                  <c:v>52.33</c:v>
                </c:pt>
                <c:pt idx="7">
                  <c:v>51.91</c:v>
                </c:pt>
                <c:pt idx="8">
                  <c:v>52.25</c:v>
                </c:pt>
                <c:pt idx="9">
                  <c:v>52.25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014912"/>
        <c:axId val="57025664"/>
      </c:lineChart>
      <c:catAx>
        <c:axId val="57014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025664"/>
        <c:crosses val="autoZero"/>
        <c:auto val="1"/>
        <c:lblAlgn val="ctr"/>
        <c:lblOffset val="100"/>
        <c:noMultiLvlLbl val="0"/>
      </c:catAx>
      <c:valAx>
        <c:axId val="570256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Prevalence (%)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70149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88754811125641098"/>
          <c:h val="6.159403179947410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'Figure 29'!$B$5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solidFill>
              <a:srgbClr val="807B96"/>
            </a:solidFill>
            <a:ln>
              <a:noFill/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'Figure 29'!$A$6:$A$9</c:f>
              <c:numCache>
                <c:formatCode>General</c:formatCode>
                <c:ptCount val="4"/>
                <c:pt idx="0">
                  <c:v>2004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'Figure 29'!$B$6:$B$9</c:f>
              <c:numCache>
                <c:formatCode>0%</c:formatCode>
                <c:ptCount val="4"/>
                <c:pt idx="0">
                  <c:v>0.37179487179487181</c:v>
                </c:pt>
                <c:pt idx="1">
                  <c:v>0.42727272727272725</c:v>
                </c:pt>
                <c:pt idx="2">
                  <c:v>0.18181818181818182</c:v>
                </c:pt>
                <c:pt idx="3">
                  <c:v>0.30588235294117649</c:v>
                </c:pt>
              </c:numCache>
            </c:numRef>
          </c:val>
        </c:ser>
        <c:ser>
          <c:idx val="2"/>
          <c:order val="1"/>
          <c:tx>
            <c:strRef>
              <c:f>'Figure 29'!$C$5</c:f>
              <c:strCache>
                <c:ptCount val="1"/>
                <c:pt idx="0">
                  <c:v>Non-Indigenous </c:v>
                </c:pt>
              </c:strCache>
            </c:strRef>
          </c:tx>
          <c:spPr>
            <a:solidFill>
              <a:srgbClr val="2A274B"/>
            </a:solidFill>
            <a:ln>
              <a:noFill/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'Figure 29'!$A$6:$A$9</c:f>
              <c:numCache>
                <c:formatCode>General</c:formatCode>
                <c:ptCount val="4"/>
                <c:pt idx="0">
                  <c:v>2004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'Figure 29'!$C$6:$C$9</c:f>
              <c:numCache>
                <c:formatCode>0%</c:formatCode>
                <c:ptCount val="4"/>
                <c:pt idx="0">
                  <c:v>0.33875338753387535</c:v>
                </c:pt>
                <c:pt idx="1">
                  <c:v>0.32908704883227174</c:v>
                </c:pt>
                <c:pt idx="2">
                  <c:v>0.23433874709976799</c:v>
                </c:pt>
                <c:pt idx="3">
                  <c:v>0.29870129870129869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7065856"/>
        <c:axId val="57067776"/>
      </c:barChart>
      <c:catAx>
        <c:axId val="57065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067776"/>
        <c:crosses val="autoZero"/>
        <c:auto val="1"/>
        <c:lblAlgn val="ctr"/>
        <c:lblOffset val="100"/>
        <c:noMultiLvlLbl val="0"/>
      </c:catAx>
      <c:valAx>
        <c:axId val="57067776"/>
        <c:scaling>
          <c:orientation val="minMax"/>
          <c:max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Prevalence (%)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570658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58363529353912724"/>
          <c:h val="6.159403179947410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'Figure 30'!$C$5</c:f>
              <c:strCache>
                <c:ptCount val="1"/>
                <c:pt idx="0">
                  <c:v>Injecting drug use in the last year (%)</c:v>
                </c:pt>
              </c:strCache>
            </c:strRef>
          </c:tx>
          <c:spPr>
            <a:solidFill>
              <a:srgbClr val="807B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2A274B"/>
              </a:soli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484788"/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rgbClr val="A7A4B6"/>
              </a:solidFill>
              <a:ln>
                <a:noFill/>
              </a:ln>
            </c:spPr>
          </c:dPt>
          <c:dPt>
            <c:idx val="4"/>
            <c:invertIfNegative val="0"/>
            <c:bubble3D val="0"/>
            <c:spPr>
              <a:solidFill>
                <a:srgbClr val="2A274B"/>
              </a:solidFill>
              <a:ln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rgbClr val="484788"/>
              </a:solidFill>
              <a:ln>
                <a:noFill/>
              </a:ln>
            </c:spPr>
          </c:dPt>
          <c:cat>
            <c:strRef>
              <c:f>'Figure 30'!$B$6:$B$11</c:f>
              <c:strCache>
                <c:ptCount val="6"/>
                <c:pt idx="0">
                  <c:v>Male</c:v>
                </c:pt>
                <c:pt idx="1">
                  <c:v>Female</c:v>
                </c:pt>
                <c:pt idx="2">
                  <c:v>16-19</c:v>
                </c:pt>
                <c:pt idx="3">
                  <c:v>20-24</c:v>
                </c:pt>
                <c:pt idx="4">
                  <c:v>25-29</c:v>
                </c:pt>
                <c:pt idx="5">
                  <c:v>Total</c:v>
                </c:pt>
              </c:strCache>
            </c:strRef>
          </c:cat>
          <c:val>
            <c:numRef>
              <c:f>'Figure 30'!$C$6:$C$11</c:f>
              <c:numCache>
                <c:formatCode>0.0%</c:formatCode>
                <c:ptCount val="6"/>
                <c:pt idx="0">
                  <c:v>4.9469964664310952E-2</c:v>
                </c:pt>
                <c:pt idx="1">
                  <c:v>2.0527859237536656E-2</c:v>
                </c:pt>
                <c:pt idx="2">
                  <c:v>3.1620553359683792E-2</c:v>
                </c:pt>
                <c:pt idx="3">
                  <c:v>2.7870680044593088E-2</c:v>
                </c:pt>
                <c:pt idx="4">
                  <c:v>4.195804195804196E-2</c:v>
                </c:pt>
                <c:pt idx="5">
                  <c:v>3.3020507473062219E-2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7124736"/>
        <c:axId val="57126912"/>
      </c:barChart>
      <c:catAx>
        <c:axId val="57124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Category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126912"/>
        <c:crosses val="autoZero"/>
        <c:auto val="1"/>
        <c:lblAlgn val="ctr"/>
        <c:lblOffset val="100"/>
        <c:noMultiLvlLbl val="0"/>
      </c:catAx>
      <c:valAx>
        <c:axId val="57126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Injecting drug use (%)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57124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31'!$B$5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38100">
              <a:solidFill>
                <a:srgbClr val="A7A4B6"/>
              </a:solidFill>
            </a:ln>
          </c:spPr>
          <c:marker>
            <c:symbol val="circle"/>
            <c:size val="9"/>
            <c:spPr>
              <a:solidFill>
                <a:srgbClr val="A7A4B6"/>
              </a:solidFill>
              <a:ln>
                <a:noFill/>
              </a:ln>
            </c:spPr>
          </c:marker>
          <c:cat>
            <c:numRef>
              <c:f>'Figure 31'!$A$6:$A$15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31'!$B$6:$B$15</c:f>
              <c:numCache>
                <c:formatCode>General</c:formatCode>
                <c:ptCount val="10"/>
                <c:pt idx="0">
                  <c:v>17</c:v>
                </c:pt>
                <c:pt idx="1">
                  <c:v>19</c:v>
                </c:pt>
                <c:pt idx="2">
                  <c:v>18</c:v>
                </c:pt>
                <c:pt idx="3">
                  <c:v>23</c:v>
                </c:pt>
                <c:pt idx="4">
                  <c:v>23</c:v>
                </c:pt>
                <c:pt idx="5">
                  <c:v>19</c:v>
                </c:pt>
                <c:pt idx="6">
                  <c:v>21</c:v>
                </c:pt>
                <c:pt idx="7">
                  <c:v>22</c:v>
                </c:pt>
                <c:pt idx="8">
                  <c:v>21</c:v>
                </c:pt>
                <c:pt idx="9">
                  <c:v>22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31'!$C$5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31'!$A$6:$A$15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31'!$C$6:$C$15</c:f>
              <c:numCache>
                <c:formatCode>General</c:formatCode>
                <c:ptCount val="10"/>
                <c:pt idx="0">
                  <c:v>12</c:v>
                </c:pt>
                <c:pt idx="1">
                  <c:v>14</c:v>
                </c:pt>
                <c:pt idx="2">
                  <c:v>15</c:v>
                </c:pt>
                <c:pt idx="3">
                  <c:v>15</c:v>
                </c:pt>
                <c:pt idx="4">
                  <c:v>14</c:v>
                </c:pt>
                <c:pt idx="5">
                  <c:v>12</c:v>
                </c:pt>
                <c:pt idx="6">
                  <c:v>14</c:v>
                </c:pt>
                <c:pt idx="7">
                  <c:v>15</c:v>
                </c:pt>
                <c:pt idx="8">
                  <c:v>13</c:v>
                </c:pt>
                <c:pt idx="9">
                  <c:v>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177984"/>
        <c:axId val="57180544"/>
      </c:lineChart>
      <c:catAx>
        <c:axId val="57177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180544"/>
        <c:crosses val="autoZero"/>
        <c:auto val="1"/>
        <c:lblAlgn val="ctr"/>
        <c:lblOffset val="100"/>
        <c:noMultiLvlLbl val="0"/>
      </c:catAx>
      <c:valAx>
        <c:axId val="571805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Proportion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177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686606797101183"/>
          <c:y val="0.87497258009069045"/>
          <c:w val="0.60626786405797639"/>
          <c:h val="6.2657357539247296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85571065911843"/>
          <c:y val="3.4979583128668459E-2"/>
          <c:w val="0.87667668590606507"/>
          <c:h val="0.63445167180189432"/>
        </c:manualLayout>
      </c:layout>
      <c:lineChart>
        <c:grouping val="standard"/>
        <c:varyColors val="0"/>
        <c:ser>
          <c:idx val="1"/>
          <c:order val="0"/>
          <c:tx>
            <c:strRef>
              <c:f>'Figure 32'!$B$5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32'!$A$6:$A$15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32'!$B$6:$B$15</c:f>
              <c:numCache>
                <c:formatCode>General</c:formatCode>
                <c:ptCount val="10"/>
                <c:pt idx="0">
                  <c:v>26</c:v>
                </c:pt>
                <c:pt idx="1">
                  <c:v>27</c:v>
                </c:pt>
                <c:pt idx="2">
                  <c:v>24</c:v>
                </c:pt>
                <c:pt idx="3">
                  <c:v>31</c:v>
                </c:pt>
                <c:pt idx="4">
                  <c:v>27</c:v>
                </c:pt>
                <c:pt idx="5">
                  <c:v>30</c:v>
                </c:pt>
                <c:pt idx="6">
                  <c:v>30</c:v>
                </c:pt>
                <c:pt idx="7">
                  <c:v>24</c:v>
                </c:pt>
                <c:pt idx="8">
                  <c:v>29</c:v>
                </c:pt>
                <c:pt idx="9">
                  <c:v>25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32'!$C$5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>
                <a:noFill/>
              </a:ln>
            </c:spPr>
          </c:marker>
          <c:cat>
            <c:numRef>
              <c:f>'Figure 32'!$A$6:$A$15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32'!$C$6:$C$15</c:f>
              <c:numCache>
                <c:formatCode>General</c:formatCode>
                <c:ptCount val="10"/>
                <c:pt idx="0">
                  <c:v>16</c:v>
                </c:pt>
                <c:pt idx="1">
                  <c:v>25</c:v>
                </c:pt>
                <c:pt idx="2">
                  <c:v>26</c:v>
                </c:pt>
                <c:pt idx="3">
                  <c:v>35</c:v>
                </c:pt>
                <c:pt idx="4">
                  <c:v>24</c:v>
                </c:pt>
                <c:pt idx="5">
                  <c:v>25</c:v>
                </c:pt>
                <c:pt idx="6">
                  <c:v>27</c:v>
                </c:pt>
                <c:pt idx="7">
                  <c:v>21</c:v>
                </c:pt>
                <c:pt idx="8">
                  <c:v>25</c:v>
                </c:pt>
                <c:pt idx="9">
                  <c:v>27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'Figure 32'!$D$5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2A274B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32'!$A$6:$A$15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32'!$D$6:$D$15</c:f>
              <c:numCache>
                <c:formatCode>General</c:formatCode>
                <c:ptCount val="10"/>
                <c:pt idx="0">
                  <c:v>57</c:v>
                </c:pt>
                <c:pt idx="1">
                  <c:v>59</c:v>
                </c:pt>
                <c:pt idx="2">
                  <c:v>59</c:v>
                </c:pt>
                <c:pt idx="3">
                  <c:v>57</c:v>
                </c:pt>
                <c:pt idx="4">
                  <c:v>55</c:v>
                </c:pt>
                <c:pt idx="5">
                  <c:v>53</c:v>
                </c:pt>
                <c:pt idx="6">
                  <c:v>51</c:v>
                </c:pt>
                <c:pt idx="7">
                  <c:v>52</c:v>
                </c:pt>
                <c:pt idx="8">
                  <c:v>50</c:v>
                </c:pt>
                <c:pt idx="9">
                  <c:v>51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32'!$E$5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2A274B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32'!$A$6:$A$15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32'!$E$6:$E$15</c:f>
              <c:numCache>
                <c:formatCode>General</c:formatCode>
                <c:ptCount val="10"/>
                <c:pt idx="0">
                  <c:v>64</c:v>
                </c:pt>
                <c:pt idx="1">
                  <c:v>63</c:v>
                </c:pt>
                <c:pt idx="2">
                  <c:v>62</c:v>
                </c:pt>
                <c:pt idx="3">
                  <c:v>52</c:v>
                </c:pt>
                <c:pt idx="4">
                  <c:v>60</c:v>
                </c:pt>
                <c:pt idx="5">
                  <c:v>55</c:v>
                </c:pt>
                <c:pt idx="6">
                  <c:v>57</c:v>
                </c:pt>
                <c:pt idx="7">
                  <c:v>55</c:v>
                </c:pt>
                <c:pt idx="8">
                  <c:v>52</c:v>
                </c:pt>
                <c:pt idx="9">
                  <c:v>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303808"/>
        <c:axId val="57306112"/>
      </c:lineChart>
      <c:catAx>
        <c:axId val="57303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306112"/>
        <c:crosses val="autoZero"/>
        <c:auto val="1"/>
        <c:lblAlgn val="ctr"/>
        <c:lblOffset val="100"/>
        <c:noMultiLvlLbl val="0"/>
      </c:catAx>
      <c:valAx>
        <c:axId val="5730611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 dirty="0"/>
                  <a:t>Proportion </a:t>
                </a:r>
                <a:r>
                  <a:rPr lang="en-AU" dirty="0" smtClean="0"/>
                  <a:t>(%)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3038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82445613026276E-2"/>
          <c:y val="0.79935822058159556"/>
          <c:w val="0.96048511603894038"/>
          <c:h val="0.1092181057708051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85571065911843"/>
          <c:y val="3.4979583128668459E-2"/>
          <c:w val="0.87667668590606507"/>
          <c:h val="0.63445167180189432"/>
        </c:manualLayout>
      </c:layout>
      <c:lineChart>
        <c:grouping val="standard"/>
        <c:varyColors val="0"/>
        <c:ser>
          <c:idx val="1"/>
          <c:order val="0"/>
          <c:tx>
            <c:strRef>
              <c:f>'Figure 33'!$B$5</c:f>
              <c:strCache>
                <c:ptCount val="1"/>
                <c:pt idx="0">
                  <c:v>Aboriginal and Torres Strait Islander current</c:v>
                </c:pt>
              </c:strCache>
            </c:strRef>
          </c:tx>
          <c:spPr>
            <a:ln w="38100">
              <a:solidFill>
                <a:srgbClr val="2A274B"/>
              </a:solidFill>
            </a:ln>
          </c:spPr>
          <c:marker>
            <c:symbol val="square"/>
            <c:size val="9"/>
            <c:spPr>
              <a:solidFill>
                <a:srgbClr val="2A274B"/>
              </a:solidFill>
              <a:ln>
                <a:noFill/>
              </a:ln>
            </c:spPr>
          </c:marker>
          <c:cat>
            <c:numRef>
              <c:f>'Figure 33'!$A$6:$A$15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33'!$B$6:$B$15</c:f>
              <c:numCache>
                <c:formatCode>0.0</c:formatCode>
                <c:ptCount val="10"/>
                <c:pt idx="0" formatCode="General">
                  <c:v>2.5</c:v>
                </c:pt>
                <c:pt idx="1">
                  <c:v>0</c:v>
                </c:pt>
                <c:pt idx="2" formatCode="General">
                  <c:v>3.1</c:v>
                </c:pt>
                <c:pt idx="3" formatCode="General">
                  <c:v>0.7</c:v>
                </c:pt>
                <c:pt idx="4" formatCode="General">
                  <c:v>1.8</c:v>
                </c:pt>
                <c:pt idx="5" formatCode="General">
                  <c:v>0.8</c:v>
                </c:pt>
                <c:pt idx="6" formatCode="General">
                  <c:v>2</c:v>
                </c:pt>
                <c:pt idx="7" formatCode="General">
                  <c:v>1.3</c:v>
                </c:pt>
                <c:pt idx="8" formatCode="General">
                  <c:v>2.1</c:v>
                </c:pt>
                <c:pt idx="9" formatCode="General">
                  <c:v>3.1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33'!$C$5</c:f>
              <c:strCache>
                <c:ptCount val="1"/>
                <c:pt idx="0">
                  <c:v>Aboriginal and Torres Strait Islander past</c:v>
                </c:pt>
              </c:strCache>
            </c:strRef>
          </c:tx>
          <c:spPr>
            <a:ln w="38100">
              <a:solidFill>
                <a:srgbClr val="807B96"/>
              </a:solidFill>
            </a:ln>
          </c:spPr>
          <c:marker>
            <c:symbol val="circle"/>
            <c:size val="9"/>
            <c:spPr>
              <a:solidFill>
                <a:srgbClr val="807B96"/>
              </a:solidFill>
              <a:ln>
                <a:noFill/>
              </a:ln>
            </c:spPr>
          </c:marker>
          <c:cat>
            <c:numRef>
              <c:f>'Figure 33'!$A$6:$A$15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33'!$C$6:$C$15</c:f>
              <c:numCache>
                <c:formatCode>General</c:formatCode>
                <c:ptCount val="10"/>
                <c:pt idx="0">
                  <c:v>5</c:v>
                </c:pt>
                <c:pt idx="1">
                  <c:v>2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11</c:v>
                </c:pt>
                <c:pt idx="6">
                  <c:v>5</c:v>
                </c:pt>
                <c:pt idx="7">
                  <c:v>4</c:v>
                </c:pt>
                <c:pt idx="8">
                  <c:v>8</c:v>
                </c:pt>
                <c:pt idx="9">
                  <c:v>10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'Figure 33'!$D$5</c:f>
              <c:strCache>
                <c:ptCount val="1"/>
                <c:pt idx="0">
                  <c:v>Non-Indigenous  current</c:v>
                </c:pt>
              </c:strCache>
            </c:strRef>
          </c:tx>
          <c:spPr>
            <a:ln w="38100">
              <a:solidFill>
                <a:srgbClr val="2A274B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33'!$A$6:$A$15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33'!$D$6:$D$15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1.4</c:v>
                </c:pt>
                <c:pt idx="2">
                  <c:v>1.1000000000000001</c:v>
                </c:pt>
                <c:pt idx="3">
                  <c:v>0.8</c:v>
                </c:pt>
                <c:pt idx="4">
                  <c:v>1.3</c:v>
                </c:pt>
                <c:pt idx="5">
                  <c:v>1.6</c:v>
                </c:pt>
                <c:pt idx="6">
                  <c:v>1.6</c:v>
                </c:pt>
                <c:pt idx="7">
                  <c:v>1.1000000000000001</c:v>
                </c:pt>
                <c:pt idx="8" formatCode="0.0">
                  <c:v>2</c:v>
                </c:pt>
                <c:pt idx="9">
                  <c:v>1.4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33'!$E$5</c:f>
              <c:strCache>
                <c:ptCount val="1"/>
                <c:pt idx="0">
                  <c:v>Non-Indigenous past</c:v>
                </c:pt>
              </c:strCache>
            </c:strRef>
          </c:tx>
          <c:spPr>
            <a:ln w="38100">
              <a:solidFill>
                <a:srgbClr val="2A274B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807B96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33'!$A$6:$A$15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33'!$E$6:$E$15</c:f>
              <c:numCache>
                <c:formatCode>General</c:formatCode>
                <c:ptCount val="10"/>
                <c:pt idx="0">
                  <c:v>3.7</c:v>
                </c:pt>
                <c:pt idx="1">
                  <c:v>1.4</c:v>
                </c:pt>
                <c:pt idx="2">
                  <c:v>4.7</c:v>
                </c:pt>
                <c:pt idx="3">
                  <c:v>6.8</c:v>
                </c:pt>
                <c:pt idx="4">
                  <c:v>5.9</c:v>
                </c:pt>
                <c:pt idx="5">
                  <c:v>7.8</c:v>
                </c:pt>
                <c:pt idx="6">
                  <c:v>5.6</c:v>
                </c:pt>
                <c:pt idx="7">
                  <c:v>5.7</c:v>
                </c:pt>
                <c:pt idx="8">
                  <c:v>6.1</c:v>
                </c:pt>
                <c:pt idx="9">
                  <c:v>10.3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342976"/>
        <c:axId val="57562624"/>
      </c:lineChart>
      <c:catAx>
        <c:axId val="57342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562624"/>
        <c:crosses val="autoZero"/>
        <c:auto val="1"/>
        <c:lblAlgn val="ctr"/>
        <c:lblOffset val="100"/>
        <c:noMultiLvlLbl val="0"/>
      </c:catAx>
      <c:valAx>
        <c:axId val="57562624"/>
        <c:scaling>
          <c:orientation val="minMax"/>
          <c:max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Proportion tested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3429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6576370576628611E-3"/>
          <c:y val="0.79935822058159556"/>
          <c:w val="0.95989906999329999"/>
          <c:h val="0.1092181057708051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'Figure 4'!$B$4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97793B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'Figure 4'!$A$5:$A$12</c:f>
              <c:strCache>
                <c:ptCount val="8"/>
                <c:pt idx="0">
                  <c:v>Newly diagnosed hepatitis B infection</c:v>
                </c:pt>
                <c:pt idx="1">
                  <c:v>HIV infection</c:v>
                </c:pt>
                <c:pt idx="2">
                  <c:v>Newly diagnosed hepatitis C infection</c:v>
                </c:pt>
                <c:pt idx="3">
                  <c:v>Chlamydia notifications</c:v>
                </c:pt>
                <c:pt idx="4">
                  <c:v>Newly acquired hepatitis B infection</c:v>
                </c:pt>
                <c:pt idx="5">
                  <c:v>Infectious syphilis</c:v>
                </c:pt>
                <c:pt idx="6">
                  <c:v>Gonorrhoea</c:v>
                </c:pt>
                <c:pt idx="7">
                  <c:v>Newly acquired hepatitis C infection</c:v>
                </c:pt>
              </c:strCache>
            </c:strRef>
          </c:cat>
          <c:val>
            <c:numRef>
              <c:f>'Figure 4'!$B$5:$B$12</c:f>
              <c:numCache>
                <c:formatCode>0%</c:formatCode>
                <c:ptCount val="8"/>
                <c:pt idx="0">
                  <c:v>2.4661654135338346E-2</c:v>
                </c:pt>
                <c:pt idx="1">
                  <c:v>3.0358785648574058E-2</c:v>
                </c:pt>
                <c:pt idx="2">
                  <c:v>8.2455810455058287E-2</c:v>
                </c:pt>
                <c:pt idx="3">
                  <c:v>7.7093636089247991E-2</c:v>
                </c:pt>
                <c:pt idx="4">
                  <c:v>0.08</c:v>
                </c:pt>
                <c:pt idx="5">
                  <c:v>0.11755877938969485</c:v>
                </c:pt>
                <c:pt idx="6">
                  <c:v>0.22703661472190548</c:v>
                </c:pt>
                <c:pt idx="7">
                  <c:v>0.26818181818181819</c:v>
                </c:pt>
              </c:numCache>
            </c:numRef>
          </c:val>
        </c:ser>
        <c:ser>
          <c:idx val="1"/>
          <c:order val="1"/>
          <c:tx>
            <c:strRef>
              <c:f>'Figure 4'!$C$4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'Figure 4'!$A$5:$A$12</c:f>
              <c:strCache>
                <c:ptCount val="8"/>
                <c:pt idx="0">
                  <c:v>Newly diagnosed hepatitis B infection</c:v>
                </c:pt>
                <c:pt idx="1">
                  <c:v>HIV infection</c:v>
                </c:pt>
                <c:pt idx="2">
                  <c:v>Newly diagnosed hepatitis C infection</c:v>
                </c:pt>
                <c:pt idx="3">
                  <c:v>Chlamydia notifications</c:v>
                </c:pt>
                <c:pt idx="4">
                  <c:v>Newly acquired hepatitis B infection</c:v>
                </c:pt>
                <c:pt idx="5">
                  <c:v>Infectious syphilis</c:v>
                </c:pt>
                <c:pt idx="6">
                  <c:v>Gonorrhoea</c:v>
                </c:pt>
                <c:pt idx="7">
                  <c:v>Newly acquired hepatitis C infection</c:v>
                </c:pt>
              </c:strCache>
            </c:strRef>
          </c:cat>
          <c:val>
            <c:numRef>
              <c:f>'Figure 4'!$C$5:$C$12</c:f>
              <c:numCache>
                <c:formatCode>0%</c:formatCode>
                <c:ptCount val="8"/>
                <c:pt idx="0">
                  <c:v>0.34015037593984965</c:v>
                </c:pt>
                <c:pt idx="1">
                  <c:v>0.94572217111315549</c:v>
                </c:pt>
                <c:pt idx="2">
                  <c:v>0.31910492666415946</c:v>
                </c:pt>
                <c:pt idx="3">
                  <c:v>0.29452531865988718</c:v>
                </c:pt>
                <c:pt idx="4">
                  <c:v>0.82857142857142863</c:v>
                </c:pt>
                <c:pt idx="5">
                  <c:v>0.79439719859929969</c:v>
                </c:pt>
                <c:pt idx="6">
                  <c:v>0.43804637020144432</c:v>
                </c:pt>
                <c:pt idx="7">
                  <c:v>0.70681818181818179</c:v>
                </c:pt>
              </c:numCache>
            </c:numRef>
          </c:val>
        </c:ser>
        <c:ser>
          <c:idx val="2"/>
          <c:order val="2"/>
          <c:tx>
            <c:strRef>
              <c:f>'Figure 4'!$D$4</c:f>
              <c:strCache>
                <c:ptCount val="1"/>
                <c:pt idx="0">
                  <c:v>Not reported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'Figure 4'!$A$5:$A$12</c:f>
              <c:strCache>
                <c:ptCount val="8"/>
                <c:pt idx="0">
                  <c:v>Newly diagnosed hepatitis B infection</c:v>
                </c:pt>
                <c:pt idx="1">
                  <c:v>HIV infection</c:v>
                </c:pt>
                <c:pt idx="2">
                  <c:v>Newly diagnosed hepatitis C infection</c:v>
                </c:pt>
                <c:pt idx="3">
                  <c:v>Chlamydia notifications</c:v>
                </c:pt>
                <c:pt idx="4">
                  <c:v>Newly acquired hepatitis B infection</c:v>
                </c:pt>
                <c:pt idx="5">
                  <c:v>Infectious syphilis</c:v>
                </c:pt>
                <c:pt idx="6">
                  <c:v>Gonorrhoea</c:v>
                </c:pt>
                <c:pt idx="7">
                  <c:v>Newly acquired hepatitis C infection</c:v>
                </c:pt>
              </c:strCache>
            </c:strRef>
          </c:cat>
          <c:val>
            <c:numRef>
              <c:f>'Figure 4'!$D$5:$D$12</c:f>
              <c:numCache>
                <c:formatCode>0%</c:formatCode>
                <c:ptCount val="8"/>
                <c:pt idx="0">
                  <c:v>0.63518796992481208</c:v>
                </c:pt>
                <c:pt idx="1">
                  <c:v>1.8399264029438821E-2</c:v>
                </c:pt>
                <c:pt idx="2">
                  <c:v>0.5984392628807822</c:v>
                </c:pt>
                <c:pt idx="3">
                  <c:v>0.6283810452508648</c:v>
                </c:pt>
                <c:pt idx="4">
                  <c:v>9.1428571428571428E-2</c:v>
                </c:pt>
                <c:pt idx="5">
                  <c:v>8.8044022011005502E-2</c:v>
                </c:pt>
                <c:pt idx="6">
                  <c:v>0.33491701507665017</c:v>
                </c:pt>
                <c:pt idx="7">
                  <c:v>2.5000000000000001E-2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5332224"/>
        <c:axId val="55354496"/>
      </c:barChart>
      <c:catAx>
        <c:axId val="55332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5354496"/>
        <c:crosses val="autoZero"/>
        <c:auto val="1"/>
        <c:lblAlgn val="ctr"/>
        <c:lblOffset val="100"/>
        <c:noMultiLvlLbl val="0"/>
      </c:catAx>
      <c:valAx>
        <c:axId val="55354496"/>
        <c:scaling>
          <c:orientation val="minMax"/>
          <c:max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Proportion (%)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553322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85571065911843"/>
          <c:y val="3.4979583128668459E-2"/>
          <c:w val="0.87667668590606507"/>
          <c:h val="0.63445167180189432"/>
        </c:manualLayout>
      </c:layout>
      <c:lineChart>
        <c:grouping val="standard"/>
        <c:varyColors val="0"/>
        <c:ser>
          <c:idx val="1"/>
          <c:order val="0"/>
          <c:tx>
            <c:strRef>
              <c:f>'Figure 34'!$B$5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ln w="38100">
              <a:solidFill>
                <a:srgbClr val="DF853B"/>
              </a:solidFill>
            </a:ln>
          </c:spPr>
          <c:marker>
            <c:symbol val="circle"/>
            <c:size val="9"/>
            <c:spPr>
              <a:solidFill>
                <a:srgbClr val="DF853B"/>
              </a:solidFill>
              <a:ln>
                <a:noFill/>
              </a:ln>
            </c:spPr>
          </c:marker>
          <c:cat>
            <c:numRef>
              <c:f>'Figure 34'!$A$6:$A$10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34'!$B$6:$B$10</c:f>
              <c:numCache>
                <c:formatCode>0.0</c:formatCode>
                <c:ptCount val="5"/>
                <c:pt idx="0">
                  <c:v>89.854866027832031</c:v>
                </c:pt>
                <c:pt idx="1">
                  <c:v>85.000129699707031</c:v>
                </c:pt>
                <c:pt idx="2">
                  <c:v>67.578254699707031</c:v>
                </c:pt>
                <c:pt idx="3">
                  <c:v>75.816200256347656</c:v>
                </c:pt>
                <c:pt idx="4">
                  <c:v>50.472591400146484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34'!$C$5</c:f>
              <c:strCache>
                <c:ptCount val="1"/>
                <c:pt idx="0">
                  <c:v>Non-Indigenous  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square"/>
            <c:size val="9"/>
            <c:spPr>
              <a:solidFill>
                <a:srgbClr val="6D2D00"/>
              </a:solidFill>
              <a:ln>
                <a:noFill/>
              </a:ln>
            </c:spPr>
          </c:marker>
          <c:cat>
            <c:numRef>
              <c:f>'Figure 34'!$A$6:$A$10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34'!$C$6:$C$10</c:f>
              <c:numCache>
                <c:formatCode>0.0</c:formatCode>
                <c:ptCount val="5"/>
                <c:pt idx="0">
                  <c:v>22.605205535888672</c:v>
                </c:pt>
                <c:pt idx="1">
                  <c:v>21.51759147644043</c:v>
                </c:pt>
                <c:pt idx="2">
                  <c:v>24.302574157714844</c:v>
                </c:pt>
                <c:pt idx="3">
                  <c:v>25.54121208190918</c:v>
                </c:pt>
                <c:pt idx="4">
                  <c:v>23.262050628662109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344000"/>
        <c:axId val="57345920"/>
      </c:lineChart>
      <c:catAx>
        <c:axId val="57344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345920"/>
        <c:crosses val="autoZero"/>
        <c:auto val="1"/>
        <c:lblAlgn val="ctr"/>
        <c:lblOffset val="100"/>
        <c:noMultiLvlLbl val="0"/>
      </c:catAx>
      <c:valAx>
        <c:axId val="573459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73440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417285954009845"/>
          <c:y val="0.79935822058159556"/>
          <c:w val="0.62214605346462837"/>
          <c:h val="5.697200184570501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35'!$B$5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C06223"/>
              </a:solidFill>
            </a:ln>
          </c:spPr>
          <c:marker>
            <c:symbol val="square"/>
            <c:size val="9"/>
            <c:spPr>
              <a:solidFill>
                <a:srgbClr val="C06223"/>
              </a:solidFill>
              <a:ln>
                <a:noFill/>
              </a:ln>
            </c:spPr>
          </c:marker>
          <c:cat>
            <c:numRef>
              <c:f>'Figure 35'!$A$6:$A$10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35'!$B$6:$B$10</c:f>
              <c:numCache>
                <c:formatCode>0.0</c:formatCode>
                <c:ptCount val="5"/>
                <c:pt idx="0">
                  <c:v>106.8</c:v>
                </c:pt>
                <c:pt idx="1">
                  <c:v>101.1</c:v>
                </c:pt>
                <c:pt idx="2">
                  <c:v>85.7</c:v>
                </c:pt>
                <c:pt idx="3">
                  <c:v>111.5</c:v>
                </c:pt>
                <c:pt idx="4">
                  <c:v>65.3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35'!$C$5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FDCCA2"/>
              </a:solidFill>
            </a:ln>
          </c:spPr>
          <c:marker>
            <c:symbol val="circle"/>
            <c:size val="9"/>
            <c:spPr>
              <a:solidFill>
                <a:srgbClr val="FDCCA2"/>
              </a:solidFill>
              <a:ln>
                <a:noFill/>
              </a:ln>
            </c:spPr>
          </c:marker>
          <c:cat>
            <c:numRef>
              <c:f>'Figure 35'!$A$6:$A$10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35'!$C$6:$C$10</c:f>
              <c:numCache>
                <c:formatCode>0.0</c:formatCode>
                <c:ptCount val="5"/>
                <c:pt idx="0">
                  <c:v>77.599999999999994</c:v>
                </c:pt>
                <c:pt idx="1">
                  <c:v>68.900000000000006</c:v>
                </c:pt>
                <c:pt idx="2">
                  <c:v>50.2</c:v>
                </c:pt>
                <c:pt idx="3">
                  <c:v>48.2</c:v>
                </c:pt>
                <c:pt idx="4">
                  <c:v>37.6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35'!$D$5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C06223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FDCCA2"/>
              </a:solidFill>
              <a:ln w="12700">
                <a:solidFill>
                  <a:srgbClr val="C06223"/>
                </a:solidFill>
              </a:ln>
            </c:spPr>
          </c:marker>
          <c:cat>
            <c:numRef>
              <c:f>'Figure 35'!$A$6:$A$10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35'!$D$6:$D$10</c:f>
              <c:numCache>
                <c:formatCode>0.0</c:formatCode>
                <c:ptCount val="5"/>
                <c:pt idx="0">
                  <c:v>23.3</c:v>
                </c:pt>
                <c:pt idx="1">
                  <c:v>24.2</c:v>
                </c:pt>
                <c:pt idx="2">
                  <c:v>26.4</c:v>
                </c:pt>
                <c:pt idx="3">
                  <c:v>30.5</c:v>
                </c:pt>
                <c:pt idx="4">
                  <c:v>25.2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35'!$E$5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C06223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FDCCA2"/>
              </a:solidFill>
              <a:ln w="12700">
                <a:solidFill>
                  <a:srgbClr val="C06223"/>
                </a:solidFill>
              </a:ln>
            </c:spPr>
          </c:marker>
          <c:cat>
            <c:numRef>
              <c:f>'Figure 35'!$A$6:$A$10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35'!$E$6:$E$10</c:f>
              <c:numCache>
                <c:formatCode>0.0</c:formatCode>
                <c:ptCount val="5"/>
                <c:pt idx="0">
                  <c:v>22</c:v>
                </c:pt>
                <c:pt idx="1">
                  <c:v>18.8</c:v>
                </c:pt>
                <c:pt idx="2">
                  <c:v>22.2</c:v>
                </c:pt>
                <c:pt idx="3">
                  <c:v>20.399999999999999</c:v>
                </c:pt>
                <c:pt idx="4">
                  <c:v>21.3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399552"/>
        <c:axId val="57402112"/>
      </c:lineChart>
      <c:catAx>
        <c:axId val="57399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402112"/>
        <c:crosses val="autoZero"/>
        <c:auto val="1"/>
        <c:lblAlgn val="ctr"/>
        <c:lblOffset val="100"/>
        <c:noMultiLvlLbl val="0"/>
      </c:catAx>
      <c:valAx>
        <c:axId val="574021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7399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162333948539079E-3"/>
          <c:y val="0.83295779530288583"/>
          <c:w val="0.95979002624671927"/>
          <c:h val="0.1242038844574478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2231658215497932"/>
          <c:y val="1.6235225837957105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36'!$B$5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36'!$A$6:$A$12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36'!$B$6:$B$12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12</c:v>
                </c:pt>
                <c:pt idx="3">
                  <c:v>15</c:v>
                </c:pt>
                <c:pt idx="4">
                  <c:v>8</c:v>
                </c:pt>
                <c:pt idx="5">
                  <c:v>3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'Figure 36'!$C$5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36'!$A$6:$A$12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36'!$C$6:$C$12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7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441664"/>
        <c:axId val="57443840"/>
      </c:barChart>
      <c:catAx>
        <c:axId val="574416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7443840"/>
        <c:crosses val="autoZero"/>
        <c:auto val="1"/>
        <c:lblAlgn val="ctr"/>
        <c:lblOffset val="100"/>
        <c:noMultiLvlLbl val="0"/>
      </c:catAx>
      <c:valAx>
        <c:axId val="57443840"/>
        <c:scaling>
          <c:orientation val="minMax"/>
          <c:max val="2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4416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36'!$D$5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36'!$A$6:$A$12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36'!$D$6:$D$12</c:f>
              <c:numCache>
                <c:formatCode>General</c:formatCode>
                <c:ptCount val="7"/>
                <c:pt idx="0">
                  <c:v>10</c:v>
                </c:pt>
                <c:pt idx="1">
                  <c:v>27</c:v>
                </c:pt>
                <c:pt idx="2">
                  <c:v>150</c:v>
                </c:pt>
                <c:pt idx="3">
                  <c:v>193</c:v>
                </c:pt>
                <c:pt idx="4">
                  <c:v>152</c:v>
                </c:pt>
                <c:pt idx="5">
                  <c:v>71</c:v>
                </c:pt>
                <c:pt idx="6">
                  <c:v>54</c:v>
                </c:pt>
              </c:numCache>
            </c:numRef>
          </c:val>
        </c:ser>
        <c:ser>
          <c:idx val="1"/>
          <c:order val="1"/>
          <c:tx>
            <c:strRef>
              <c:f>'Figure 36'!$E$5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36'!$A$6:$A$12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36'!$E$6:$E$12</c:f>
              <c:numCache>
                <c:formatCode>General</c:formatCode>
                <c:ptCount val="7"/>
                <c:pt idx="0">
                  <c:v>8</c:v>
                </c:pt>
                <c:pt idx="1">
                  <c:v>23</c:v>
                </c:pt>
                <c:pt idx="2">
                  <c:v>124</c:v>
                </c:pt>
                <c:pt idx="3">
                  <c:v>201</c:v>
                </c:pt>
                <c:pt idx="4">
                  <c:v>90</c:v>
                </c:pt>
                <c:pt idx="5">
                  <c:v>53</c:v>
                </c:pt>
                <c:pt idx="6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478144"/>
        <c:axId val="57488512"/>
      </c:barChart>
      <c:catAx>
        <c:axId val="57478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7488512"/>
        <c:crosses val="autoZero"/>
        <c:auto val="1"/>
        <c:lblAlgn val="ctr"/>
        <c:lblOffset val="100"/>
        <c:noMultiLvlLbl val="0"/>
      </c:catAx>
      <c:valAx>
        <c:axId val="574885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4781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2231658215497932"/>
          <c:y val="1.6749159574650476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37'!$B$5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37'!$A$6:$A$12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37'!$B$6:$B$12</c:f>
              <c:numCache>
                <c:formatCode>0.0</c:formatCode>
                <c:ptCount val="7"/>
                <c:pt idx="0">
                  <c:v>2.544594</c:v>
                </c:pt>
                <c:pt idx="1">
                  <c:v>24.69746</c:v>
                </c:pt>
                <c:pt idx="2">
                  <c:v>58.889919999999996</c:v>
                </c:pt>
                <c:pt idx="3">
                  <c:v>104.4568</c:v>
                </c:pt>
                <c:pt idx="4">
                  <c:v>65.008939999999996</c:v>
                </c:pt>
                <c:pt idx="5">
                  <c:v>36.764710000000001</c:v>
                </c:pt>
                <c:pt idx="6">
                  <c:v>133.86879999999999</c:v>
                </c:pt>
              </c:numCache>
            </c:numRef>
          </c:val>
        </c:ser>
        <c:ser>
          <c:idx val="1"/>
          <c:order val="1"/>
          <c:tx>
            <c:strRef>
              <c:f>'Figure 37'!$C$5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37'!$A$6:$A$12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37'!$C$6:$C$12</c:f>
              <c:numCache>
                <c:formatCode>0.0</c:formatCode>
                <c:ptCount val="7"/>
                <c:pt idx="0">
                  <c:v>0</c:v>
                </c:pt>
                <c:pt idx="1">
                  <c:v>17.730499999999999</c:v>
                </c:pt>
                <c:pt idx="2">
                  <c:v>24.961310000000001</c:v>
                </c:pt>
                <c:pt idx="3">
                  <c:v>47.001950000000001</c:v>
                </c:pt>
                <c:pt idx="4">
                  <c:v>29.994</c:v>
                </c:pt>
                <c:pt idx="5">
                  <c:v>68.886340000000004</c:v>
                </c:pt>
                <c:pt idx="6">
                  <c:v>76.522800000000004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672448"/>
        <c:axId val="57674368"/>
      </c:barChart>
      <c:catAx>
        <c:axId val="57672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7674368"/>
        <c:crosses val="autoZero"/>
        <c:auto val="1"/>
        <c:lblAlgn val="ctr"/>
        <c:lblOffset val="100"/>
        <c:noMultiLvlLbl val="0"/>
      </c:catAx>
      <c:valAx>
        <c:axId val="576743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767244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37'!$D$5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37'!$A$6:$A$12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37'!$D$6:$D$12</c:f>
              <c:numCache>
                <c:formatCode>0.0</c:formatCode>
                <c:ptCount val="7"/>
                <c:pt idx="0">
                  <c:v>2.0936400000000002</c:v>
                </c:pt>
                <c:pt idx="1">
                  <c:v>16.542290000000001</c:v>
                </c:pt>
                <c:pt idx="2">
                  <c:v>37.994790000000002</c:v>
                </c:pt>
                <c:pt idx="3">
                  <c:v>52.070270000000001</c:v>
                </c:pt>
                <c:pt idx="4">
                  <c:v>42.027839999999998</c:v>
                </c:pt>
                <c:pt idx="5">
                  <c:v>21.04177</c:v>
                </c:pt>
                <c:pt idx="6">
                  <c:v>10.84657</c:v>
                </c:pt>
              </c:numCache>
            </c:numRef>
          </c:val>
        </c:ser>
        <c:ser>
          <c:idx val="1"/>
          <c:order val="1"/>
          <c:tx>
            <c:strRef>
              <c:f>'Figure 37'!$E$5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37'!$A$6:$A$12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37'!$E$6:$E$12</c:f>
              <c:numCache>
                <c:formatCode>0.0</c:formatCode>
                <c:ptCount val="7"/>
                <c:pt idx="0">
                  <c:v>1.7598579999999999</c:v>
                </c:pt>
                <c:pt idx="1">
                  <c:v>15.014720000000001</c:v>
                </c:pt>
                <c:pt idx="2">
                  <c:v>33.812159999999999</c:v>
                </c:pt>
                <c:pt idx="3">
                  <c:v>56.636150000000001</c:v>
                </c:pt>
                <c:pt idx="4">
                  <c:v>25.294260000000001</c:v>
                </c:pt>
                <c:pt idx="5">
                  <c:v>15.57948</c:v>
                </c:pt>
                <c:pt idx="6">
                  <c:v>6.3430160000000004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700352"/>
        <c:axId val="57702272"/>
      </c:barChart>
      <c:catAx>
        <c:axId val="57700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7702272"/>
        <c:crosses val="autoZero"/>
        <c:auto val="1"/>
        <c:lblAlgn val="ctr"/>
        <c:lblOffset val="100"/>
        <c:noMultiLvlLbl val="0"/>
      </c:catAx>
      <c:valAx>
        <c:axId val="57702272"/>
        <c:scaling>
          <c:orientation val="minMax"/>
          <c:max val="16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77003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74993134422865082"/>
        </c:manualLayout>
      </c:layout>
      <c:lineChart>
        <c:grouping val="standard"/>
        <c:varyColors val="0"/>
        <c:ser>
          <c:idx val="1"/>
          <c:order val="0"/>
          <c:tx>
            <c:strRef>
              <c:f>'Figure 38'!$B$5</c:f>
              <c:strCache>
                <c:ptCount val="1"/>
                <c:pt idx="0">
                  <c:v>0-14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square"/>
            <c:size val="9"/>
            <c:spPr>
              <a:solidFill>
                <a:srgbClr val="6D2D00"/>
              </a:solidFill>
              <a:ln>
                <a:noFill/>
              </a:ln>
            </c:spPr>
          </c:marker>
          <c:cat>
            <c:numRef>
              <c:f>'Figure 38'!$A$6:$A$10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38'!$B$6:$B$10</c:f>
              <c:numCache>
                <c:formatCode>0.0</c:formatCode>
                <c:ptCount val="5"/>
                <c:pt idx="0">
                  <c:v>1.2953539999999999</c:v>
                </c:pt>
                <c:pt idx="1">
                  <c:v>1.29616</c:v>
                </c:pt>
                <c:pt idx="2">
                  <c:v>7.7769570000000003</c:v>
                </c:pt>
                <c:pt idx="3">
                  <c:v>9.0731160000000006</c:v>
                </c:pt>
                <c:pt idx="4">
                  <c:v>1.29616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38'!$C$5</c:f>
              <c:strCache>
                <c:ptCount val="1"/>
                <c:pt idx="0">
                  <c:v>15-19</c:v>
                </c:pt>
              </c:strCache>
            </c:strRef>
          </c:tx>
          <c:spPr>
            <a:ln w="38100">
              <a:solidFill>
                <a:srgbClr val="DF853B"/>
              </a:solidFill>
            </a:ln>
          </c:spPr>
          <c:marker>
            <c:symbol val="circle"/>
            <c:size val="9"/>
            <c:spPr>
              <a:solidFill>
                <a:srgbClr val="DF853B"/>
              </a:solidFill>
              <a:ln>
                <a:noFill/>
              </a:ln>
            </c:spPr>
          </c:marker>
          <c:cat>
            <c:numRef>
              <c:f>'Figure 38'!$A$6:$A$10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38'!$C$6:$C$10</c:f>
              <c:numCache>
                <c:formatCode>0.0</c:formatCode>
                <c:ptCount val="5"/>
                <c:pt idx="0">
                  <c:v>34.479790000000001</c:v>
                </c:pt>
                <c:pt idx="1">
                  <c:v>64.028689999999997</c:v>
                </c:pt>
                <c:pt idx="2">
                  <c:v>25.611470000000001</c:v>
                </c:pt>
                <c:pt idx="3">
                  <c:v>38.417209999999997</c:v>
                </c:pt>
                <c:pt idx="4">
                  <c:v>21.3429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38'!$D$5</c:f>
              <c:strCache>
                <c:ptCount val="1"/>
                <c:pt idx="0">
                  <c:v>20-29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circle"/>
            <c:size val="9"/>
            <c:spPr>
              <a:solidFill>
                <a:srgbClr val="DF853B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38'!$A$6:$A$10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38'!$D$6:$D$10</c:f>
              <c:numCache>
                <c:formatCode>0.0</c:formatCode>
                <c:ptCount val="5"/>
                <c:pt idx="0">
                  <c:v>71.611249999999998</c:v>
                </c:pt>
                <c:pt idx="1">
                  <c:v>66.818449999999999</c:v>
                </c:pt>
                <c:pt idx="2">
                  <c:v>61.868940000000002</c:v>
                </c:pt>
                <c:pt idx="3">
                  <c:v>49.495150000000002</c:v>
                </c:pt>
                <c:pt idx="4">
                  <c:v>42.070880000000002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38'!$E$5</c:f>
              <c:strCache>
                <c:ptCount val="1"/>
                <c:pt idx="0">
                  <c:v>30-39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circle"/>
            <c:size val="9"/>
            <c:spPr>
              <a:solidFill>
                <a:srgbClr val="6D2D00"/>
              </a:solidFill>
              <a:ln>
                <a:noFill/>
              </a:ln>
            </c:spPr>
          </c:marker>
          <c:cat>
            <c:numRef>
              <c:f>'Figure 38'!$A$6:$A$10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38'!$E$6:$E$10</c:f>
              <c:numCache>
                <c:formatCode>0.0</c:formatCode>
                <c:ptCount val="5"/>
                <c:pt idx="0">
                  <c:v>129.7371</c:v>
                </c:pt>
                <c:pt idx="1">
                  <c:v>105.97199999999999</c:v>
                </c:pt>
                <c:pt idx="2">
                  <c:v>133.31970000000001</c:v>
                </c:pt>
                <c:pt idx="3">
                  <c:v>75.205960000000005</c:v>
                </c:pt>
                <c:pt idx="4">
                  <c:v>75.205960000000005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38'!$F$5</c:f>
              <c:strCache>
                <c:ptCount val="1"/>
                <c:pt idx="0">
                  <c:v>40-49</c:v>
                </c:pt>
              </c:strCache>
            </c:strRef>
          </c:tx>
          <c:spPr>
            <a:ln w="38100">
              <a:solidFill>
                <a:schemeClr val="bg1">
                  <a:lumMod val="75000"/>
                </a:schemeClr>
              </a:solidFill>
            </a:ln>
          </c:spPr>
          <c:marker>
            <c:symbol val="circle"/>
            <c:size val="9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marker>
          <c:cat>
            <c:numRef>
              <c:f>'Figure 38'!$A$6:$A$10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38'!$F$6:$F$10</c:f>
              <c:numCache>
                <c:formatCode>0.0</c:formatCode>
                <c:ptCount val="5"/>
                <c:pt idx="0">
                  <c:v>92.258319999999998</c:v>
                </c:pt>
                <c:pt idx="1">
                  <c:v>113.09569999999999</c:v>
                </c:pt>
                <c:pt idx="2">
                  <c:v>70.197329999999994</c:v>
                </c:pt>
                <c:pt idx="3">
                  <c:v>101.3961</c:v>
                </c:pt>
                <c:pt idx="4">
                  <c:v>46.798220000000001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'Figure 38'!$G$5</c:f>
              <c:strCache>
                <c:ptCount val="1"/>
                <c:pt idx="0">
                  <c:v>50-59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square"/>
            <c:size val="9"/>
            <c:spPr>
              <a:solidFill>
                <a:srgbClr val="DF853B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38'!$A$6:$A$10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38'!$G$6:$G$10</c:f>
              <c:numCache>
                <c:formatCode>0.0</c:formatCode>
                <c:ptCount val="5"/>
                <c:pt idx="0">
                  <c:v>86.553319999999999</c:v>
                </c:pt>
                <c:pt idx="1">
                  <c:v>112.626</c:v>
                </c:pt>
                <c:pt idx="2">
                  <c:v>77.059870000000004</c:v>
                </c:pt>
                <c:pt idx="3">
                  <c:v>94.842920000000007</c:v>
                </c:pt>
                <c:pt idx="4">
                  <c:v>53.349139999999998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'Figure 38'!$H$5</c:f>
              <c:strCache>
                <c:ptCount val="1"/>
                <c:pt idx="0">
                  <c:v>60+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38'!$A$6:$A$10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38'!$H$6:$H$10</c:f>
              <c:numCache>
                <c:formatCode>0.0</c:formatCode>
                <c:ptCount val="5"/>
                <c:pt idx="0">
                  <c:v>206.79730000000001</c:v>
                </c:pt>
                <c:pt idx="1">
                  <c:v>161.52340000000001</c:v>
                </c:pt>
                <c:pt idx="2">
                  <c:v>102.01479999999999</c:v>
                </c:pt>
                <c:pt idx="3">
                  <c:v>144.52099999999999</c:v>
                </c:pt>
                <c:pt idx="4">
                  <c:v>102.01479999999999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073856"/>
        <c:axId val="58076160"/>
      </c:lineChart>
      <c:catAx>
        <c:axId val="58073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076160"/>
        <c:crosses val="autoZero"/>
        <c:auto val="1"/>
        <c:lblAlgn val="ctr"/>
        <c:lblOffset val="100"/>
        <c:noMultiLvlLbl val="0"/>
      </c:catAx>
      <c:valAx>
        <c:axId val="580761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80738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159375396096689"/>
          <c:y val="0.89136353643846833"/>
          <c:w val="0.69969687972745875"/>
          <c:h val="5.6018938617802889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0276008124356767"/>
          <c:y val="1.7258170452743866E-2"/>
        </c:manualLayout>
      </c:layout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39'!$B$5</c:f>
              <c:strCache>
                <c:ptCount val="1"/>
                <c:pt idx="0">
                  <c:v>National</c:v>
                </c:pt>
              </c:strCache>
            </c:strRef>
          </c:tx>
          <c:spPr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c:spPr>
          <c:marker>
            <c:symbol val="circle"/>
            <c:size val="7"/>
            <c:spPr>
              <a:solidFill>
                <a:schemeClr val="bg2">
                  <a:lumMod val="50000"/>
                </a:schemeClr>
              </a:soli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39'!$B$6:$B$10</c:f>
              <c:numCache>
                <c:formatCode>0.0</c:formatCode>
                <c:ptCount val="5"/>
                <c:pt idx="0">
                  <c:v>89.854870000000005</c:v>
                </c:pt>
                <c:pt idx="1">
                  <c:v>85.000129999999999</c:v>
                </c:pt>
                <c:pt idx="2">
                  <c:v>67.578249999999997</c:v>
                </c:pt>
                <c:pt idx="3">
                  <c:v>75.816199999999995</c:v>
                </c:pt>
                <c:pt idx="4">
                  <c:v>50.472589999999997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39'!$C$5</c:f>
              <c:strCache>
                <c:ptCount val="1"/>
                <c:pt idx="0">
                  <c:v>ACT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square"/>
            <c:size val="7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39'!$C$6:$C$10</c:f>
              <c:numCache>
                <c:formatCode>0.0</c:formatCode>
                <c:ptCount val="5"/>
                <c:pt idx="0">
                  <c:v>50.687503814697266</c:v>
                </c:pt>
                <c:pt idx="1">
                  <c:v>0</c:v>
                </c:pt>
                <c:pt idx="2">
                  <c:v>0</c:v>
                </c:pt>
                <c:pt idx="3">
                  <c:v>63.9718017578125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'Figure 39'!$D$5</c:f>
              <c:strCache>
                <c:ptCount val="1"/>
                <c:pt idx="0">
                  <c:v>NT</c:v>
                </c:pt>
              </c:strCache>
            </c:strRef>
          </c:tx>
          <c:spPr>
            <a:ln>
              <a:solidFill>
                <a:srgbClr val="C06223"/>
              </a:solidFill>
            </a:ln>
          </c:spPr>
          <c:marker>
            <c:symbol val="square"/>
            <c:size val="7"/>
            <c:spPr>
              <a:solidFill>
                <a:srgbClr val="C06223"/>
              </a:solidFill>
              <a:ln w="12700">
                <a:noFill/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39'!$D$6:$D$10</c:f>
              <c:numCache>
                <c:formatCode>0.0</c:formatCode>
                <c:ptCount val="5"/>
                <c:pt idx="0">
                  <c:v>153.42041015625</c:v>
                </c:pt>
                <c:pt idx="1">
                  <c:v>142.17155456542969</c:v>
                </c:pt>
                <c:pt idx="2">
                  <c:v>115.61329650878906</c:v>
                </c:pt>
                <c:pt idx="3">
                  <c:v>139.86322021484375</c:v>
                </c:pt>
                <c:pt idx="4">
                  <c:v>91.046134948730469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39'!$E$5</c:f>
              <c:strCache>
                <c:ptCount val="1"/>
                <c:pt idx="0">
                  <c:v>SA</c:v>
                </c:pt>
              </c:strCache>
            </c:strRef>
          </c:tx>
          <c:spPr>
            <a:ln>
              <a:solidFill>
                <a:srgbClr val="C06223"/>
              </a:solidFill>
            </a:ln>
          </c:spPr>
          <c:marker>
            <c:symbol val="square"/>
            <c:size val="7"/>
            <c:spPr>
              <a:solidFill>
                <a:srgbClr val="FDCCA2"/>
              </a:solidFill>
              <a:ln w="12700">
                <a:solidFill>
                  <a:srgbClr val="C06223"/>
                </a:solidFill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39'!$E$6:$E$10</c:f>
              <c:numCache>
                <c:formatCode>0.0</c:formatCode>
                <c:ptCount val="5"/>
                <c:pt idx="0">
                  <c:v>50.149021148681641</c:v>
                </c:pt>
                <c:pt idx="1">
                  <c:v>77.103469848632812</c:v>
                </c:pt>
                <c:pt idx="2">
                  <c:v>48.608985900878906</c:v>
                </c:pt>
                <c:pt idx="3">
                  <c:v>60.805850982666016</c:v>
                </c:pt>
                <c:pt idx="4">
                  <c:v>51.284309387207031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39'!$G$5</c:f>
              <c:strCache>
                <c:ptCount val="1"/>
                <c:pt idx="0">
                  <c:v>WA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7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39'!$G$6:$G$10</c:f>
              <c:numCache>
                <c:formatCode>0.0</c:formatCode>
                <c:ptCount val="5"/>
                <c:pt idx="0">
                  <c:v>82.295021057128906</c:v>
                </c:pt>
                <c:pt idx="1">
                  <c:v>66.993965148925781</c:v>
                </c:pt>
                <c:pt idx="2">
                  <c:v>59.132877349853516</c:v>
                </c:pt>
                <c:pt idx="3">
                  <c:v>45.163600921630859</c:v>
                </c:pt>
                <c:pt idx="4">
                  <c:v>36.40692138671875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'Figure 39'!$F$5</c:f>
              <c:strCache>
                <c:ptCount val="1"/>
                <c:pt idx="0">
                  <c:v>TAS</c:v>
                </c:pt>
              </c:strCache>
            </c:strRef>
          </c:tx>
          <c:spPr>
            <a:ln>
              <a:solidFill>
                <a:srgbClr val="DF853B"/>
              </a:solidFill>
            </a:ln>
          </c:spPr>
          <c:marker>
            <c:symbol val="diamond"/>
            <c:size val="7"/>
            <c:spPr>
              <a:solidFill>
                <a:srgbClr val="DF853B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39'!$F$6:$F$10</c:f>
              <c:numCache>
                <c:formatCode>0.0</c:formatCode>
                <c:ptCount val="5"/>
                <c:pt idx="0">
                  <c:v>6.1788921356201172</c:v>
                </c:pt>
                <c:pt idx="1">
                  <c:v>11.144781112670898</c:v>
                </c:pt>
                <c:pt idx="2">
                  <c:v>0</c:v>
                </c:pt>
                <c:pt idx="3">
                  <c:v>11.907314300537109</c:v>
                </c:pt>
                <c:pt idx="4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143488"/>
        <c:axId val="58145792"/>
      </c:lineChart>
      <c:catAx>
        <c:axId val="58143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145792"/>
        <c:crosses val="autoZero"/>
        <c:auto val="1"/>
        <c:lblAlgn val="ctr"/>
        <c:lblOffset val="100"/>
        <c:noMultiLvlLbl val="0"/>
      </c:catAx>
      <c:valAx>
        <c:axId val="581457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81434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898452973026005"/>
          <c:y val="0.86691096867710005"/>
          <c:w val="0.73706485265291211"/>
          <c:h val="7.0880555555555558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1081432356405364"/>
          <c:y val="3.7066464381917491E-2"/>
          <c:w val="0.75457441025821437"/>
          <c:h val="0.68546732512416653"/>
        </c:manualLayout>
      </c:layout>
      <c:lineChart>
        <c:grouping val="standard"/>
        <c:varyColors val="0"/>
        <c:ser>
          <c:idx val="0"/>
          <c:order val="0"/>
          <c:tx>
            <c:strRef>
              <c:f>'Figure 39'!$H$5</c:f>
              <c:strCache>
                <c:ptCount val="1"/>
                <c:pt idx="0">
                  <c:v>National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  <c:marker>
            <c:symbol val="circle"/>
            <c:size val="7"/>
            <c:spPr>
              <a:solidFill>
                <a:schemeClr val="bg2">
                  <a:lumMod val="50000"/>
                </a:schemeClr>
              </a:solidFill>
              <a:ln>
                <a:noFill/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39'!$H$6:$H$10</c:f>
              <c:numCache>
                <c:formatCode>0.0</c:formatCode>
                <c:ptCount val="5"/>
                <c:pt idx="0">
                  <c:v>22.60521</c:v>
                </c:pt>
                <c:pt idx="1">
                  <c:v>21.517589999999998</c:v>
                </c:pt>
                <c:pt idx="2">
                  <c:v>24.302569999999999</c:v>
                </c:pt>
                <c:pt idx="3">
                  <c:v>25.54121</c:v>
                </c:pt>
                <c:pt idx="4">
                  <c:v>23.262049999999999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39'!$I$5</c:f>
              <c:strCache>
                <c:ptCount val="1"/>
                <c:pt idx="0">
                  <c:v>ACT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square"/>
            <c:size val="7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39'!$I$6:$I$10</c:f>
              <c:numCache>
                <c:formatCode>0.0</c:formatCode>
                <c:ptCount val="5"/>
                <c:pt idx="0">
                  <c:v>26.004447937011719</c:v>
                </c:pt>
                <c:pt idx="1">
                  <c:v>24.646400451660156</c:v>
                </c:pt>
                <c:pt idx="2">
                  <c:v>27.333593368530273</c:v>
                </c:pt>
                <c:pt idx="3">
                  <c:v>26.256034851074219</c:v>
                </c:pt>
                <c:pt idx="4">
                  <c:v>24.357765197753906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'Figure 39'!$J$5</c:f>
              <c:strCache>
                <c:ptCount val="1"/>
                <c:pt idx="0">
                  <c:v>NT</c:v>
                </c:pt>
              </c:strCache>
            </c:strRef>
          </c:tx>
          <c:spPr>
            <a:ln>
              <a:solidFill>
                <a:srgbClr val="C06223"/>
              </a:solidFill>
            </a:ln>
          </c:spPr>
          <c:marker>
            <c:symbol val="square"/>
            <c:size val="7"/>
            <c:spPr>
              <a:solidFill>
                <a:srgbClr val="C06223"/>
              </a:solidFill>
              <a:ln w="12700">
                <a:noFill/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39'!$J$6:$J$10</c:f>
              <c:numCache>
                <c:formatCode>0.0</c:formatCode>
                <c:ptCount val="5"/>
                <c:pt idx="0">
                  <c:v>48.466346740722656</c:v>
                </c:pt>
                <c:pt idx="1">
                  <c:v>49.514484405517578</c:v>
                </c:pt>
                <c:pt idx="2">
                  <c:v>78.620353698730469</c:v>
                </c:pt>
                <c:pt idx="3">
                  <c:v>134.96011352539062</c:v>
                </c:pt>
                <c:pt idx="4">
                  <c:v>59.923686981201172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39'!$K$5</c:f>
              <c:strCache>
                <c:ptCount val="1"/>
                <c:pt idx="0">
                  <c:v>SA</c:v>
                </c:pt>
              </c:strCache>
            </c:strRef>
          </c:tx>
          <c:spPr>
            <a:ln>
              <a:solidFill>
                <a:srgbClr val="6D2D00"/>
              </a:solidFill>
            </a:ln>
          </c:spPr>
          <c:marker>
            <c:symbol val="square"/>
            <c:size val="7"/>
            <c:spPr>
              <a:solidFill>
                <a:srgbClr val="DF853B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39'!$K$6:$K$10</c:f>
              <c:numCache>
                <c:formatCode>0.0</c:formatCode>
                <c:ptCount val="5"/>
                <c:pt idx="0">
                  <c:v>17.50092887878418</c:v>
                </c:pt>
                <c:pt idx="1">
                  <c:v>19.181217193603516</c:v>
                </c:pt>
                <c:pt idx="2">
                  <c:v>21.582834243774414</c:v>
                </c:pt>
                <c:pt idx="3">
                  <c:v>18.229986190795898</c:v>
                </c:pt>
                <c:pt idx="4">
                  <c:v>19.878837585449219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39'!$M$5</c:f>
              <c:strCache>
                <c:ptCount val="1"/>
                <c:pt idx="0">
                  <c:v>WA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7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39'!$M$6:$M$10</c:f>
              <c:numCache>
                <c:formatCode>0.0</c:formatCode>
                <c:ptCount val="5"/>
                <c:pt idx="0">
                  <c:v>25.601526260375977</c:v>
                </c:pt>
                <c:pt idx="1">
                  <c:v>22.484062194824219</c:v>
                </c:pt>
                <c:pt idx="2">
                  <c:v>23.054496765136719</c:v>
                </c:pt>
                <c:pt idx="3">
                  <c:v>23.932632446289063</c:v>
                </c:pt>
                <c:pt idx="4">
                  <c:v>24.152917861938477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'Figure 39'!$L$5</c:f>
              <c:strCache>
                <c:ptCount val="1"/>
                <c:pt idx="0">
                  <c:v>TAS</c:v>
                </c:pt>
              </c:strCache>
            </c:strRef>
          </c:tx>
          <c:spPr>
            <a:ln>
              <a:solidFill>
                <a:srgbClr val="DF853B"/>
              </a:solidFill>
            </a:ln>
          </c:spPr>
          <c:marker>
            <c:symbol val="diamond"/>
            <c:size val="7"/>
            <c:spPr>
              <a:solidFill>
                <a:srgbClr val="DF853B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39'!$A$6:$A$10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39'!$L$6:$L$10</c:f>
              <c:numCache>
                <c:formatCode>0.0</c:formatCode>
                <c:ptCount val="5"/>
                <c:pt idx="0">
                  <c:v>12.525483131408691</c:v>
                </c:pt>
                <c:pt idx="1">
                  <c:v>11.481432914733887</c:v>
                </c:pt>
                <c:pt idx="2">
                  <c:v>16.56157112121582</c:v>
                </c:pt>
                <c:pt idx="3">
                  <c:v>13.027613639831543</c:v>
                </c:pt>
                <c:pt idx="4">
                  <c:v>13.775505065917969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182656"/>
        <c:axId val="58197504"/>
      </c:lineChart>
      <c:catAx>
        <c:axId val="58182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197504"/>
        <c:crosses val="autoZero"/>
        <c:auto val="1"/>
        <c:lblAlgn val="ctr"/>
        <c:lblOffset val="100"/>
        <c:noMultiLvlLbl val="0"/>
      </c:catAx>
      <c:valAx>
        <c:axId val="58197504"/>
        <c:scaling>
          <c:orientation val="minMax"/>
          <c:max val="18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8182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40'!$B$4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DF853B"/>
            </a:solidFill>
            <a:ln>
              <a:noFill/>
            </a:ln>
          </c:spPr>
          <c:invertIfNegative val="0"/>
          <c:cat>
            <c:strRef>
              <c:f>'Figure 40'!$A$5:$A$9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40'!$B$5:$B$9</c:f>
              <c:numCache>
                <c:formatCode>0.0</c:formatCode>
                <c:ptCount val="5"/>
                <c:pt idx="0">
                  <c:v>28.60276</c:v>
                </c:pt>
                <c:pt idx="1">
                  <c:v>7.0473090000000003</c:v>
                </c:pt>
                <c:pt idx="2">
                  <c:v>83.6524</c:v>
                </c:pt>
                <c:pt idx="3">
                  <c:v>78.379249999999999</c:v>
                </c:pt>
                <c:pt idx="4">
                  <c:v>76.351399999999998</c:v>
                </c:pt>
              </c:numCache>
            </c:numRef>
          </c:val>
        </c:ser>
        <c:ser>
          <c:idx val="2"/>
          <c:order val="1"/>
          <c:tx>
            <c:strRef>
              <c:f>'Figure 40'!$C$4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6D2D00"/>
            </a:solidFill>
            <a:ln>
              <a:noFill/>
              <a:prstDash val="solid"/>
            </a:ln>
          </c:spPr>
          <c:invertIfNegative val="0"/>
          <c:cat>
            <c:strRef>
              <c:f>'Figure 40'!$A$5:$A$9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40'!$C$5:$C$9</c:f>
              <c:numCache>
                <c:formatCode>0.0</c:formatCode>
                <c:ptCount val="5"/>
                <c:pt idx="0">
                  <c:v>27.995989999999999</c:v>
                </c:pt>
                <c:pt idx="1">
                  <c:v>21.080590000000001</c:v>
                </c:pt>
                <c:pt idx="2">
                  <c:v>24.70036</c:v>
                </c:pt>
                <c:pt idx="3">
                  <c:v>17.800840000000001</c:v>
                </c:pt>
                <c:pt idx="4">
                  <c:v>12.546139999999999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8237696"/>
        <c:axId val="58239616"/>
      </c:barChart>
      <c:catAx>
        <c:axId val="58237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Region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239616"/>
        <c:crosses val="autoZero"/>
        <c:auto val="1"/>
        <c:lblAlgn val="ctr"/>
        <c:lblOffset val="100"/>
        <c:noMultiLvlLbl val="0"/>
      </c:catAx>
      <c:valAx>
        <c:axId val="58239616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58237696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2.3682022079395551E-3"/>
          <c:y val="0.89005834491176139"/>
          <c:w val="0.99576862079519202"/>
          <c:h val="5.0146737065520718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66486516899590209"/>
        </c:manualLayout>
      </c:layout>
      <c:lineChart>
        <c:grouping val="standard"/>
        <c:varyColors val="0"/>
        <c:ser>
          <c:idx val="0"/>
          <c:order val="0"/>
          <c:tx>
            <c:strRef>
              <c:f>'Figure 5'!$A$6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38100">
              <a:solidFill>
                <a:srgbClr val="D95929"/>
              </a:solidFill>
            </a:ln>
          </c:spPr>
          <c:marker>
            <c:symbol val="circle"/>
            <c:size val="9"/>
            <c:spPr>
              <a:solidFill>
                <a:srgbClr val="D95929"/>
              </a:solidFill>
              <a:ln w="12700">
                <a:noFill/>
              </a:ln>
            </c:spPr>
          </c:marker>
          <c:cat>
            <c:numRef>
              <c:f>'Figure 5'!$B$5:$K$5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5'!$B$6:$K$6</c:f>
              <c:numCache>
                <c:formatCode>0.0</c:formatCode>
                <c:ptCount val="10"/>
                <c:pt idx="0">
                  <c:v>3.6</c:v>
                </c:pt>
                <c:pt idx="1">
                  <c:v>4.2</c:v>
                </c:pt>
                <c:pt idx="2">
                  <c:v>3.6</c:v>
                </c:pt>
                <c:pt idx="3">
                  <c:v>3.4</c:v>
                </c:pt>
                <c:pt idx="4">
                  <c:v>4.5999999999999996</c:v>
                </c:pt>
                <c:pt idx="5">
                  <c:v>3.8</c:v>
                </c:pt>
                <c:pt idx="6">
                  <c:v>3.8</c:v>
                </c:pt>
                <c:pt idx="7">
                  <c:v>5.0999999999999996</c:v>
                </c:pt>
                <c:pt idx="8">
                  <c:v>4.9000000000000004</c:v>
                </c:pt>
                <c:pt idx="9">
                  <c:v>5.9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5'!$A$7</c:f>
              <c:strCache>
                <c:ptCount val="1"/>
                <c:pt idx="0">
                  <c:v>Australian born non-Indigenous</c:v>
                </c:pt>
              </c:strCache>
            </c:strRef>
          </c:tx>
          <c:spPr>
            <a:ln w="38100">
              <a:solidFill>
                <a:srgbClr val="56171A"/>
              </a:solidFill>
            </a:ln>
          </c:spPr>
          <c:marker>
            <c:symbol val="square"/>
            <c:size val="9"/>
            <c:spPr>
              <a:solidFill>
                <a:srgbClr val="56171A"/>
              </a:solidFill>
              <a:ln>
                <a:noFill/>
              </a:ln>
            </c:spPr>
          </c:marker>
          <c:cat>
            <c:numRef>
              <c:f>'Figure 5'!$B$5:$K$5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5'!$B$7:$K$7</c:f>
              <c:numCache>
                <c:formatCode>0.0</c:formatCode>
                <c:ptCount val="10"/>
                <c:pt idx="0">
                  <c:v>4</c:v>
                </c:pt>
                <c:pt idx="1">
                  <c:v>3.8</c:v>
                </c:pt>
                <c:pt idx="2">
                  <c:v>3.8</c:v>
                </c:pt>
                <c:pt idx="3">
                  <c:v>3.5</c:v>
                </c:pt>
                <c:pt idx="4">
                  <c:v>3.3</c:v>
                </c:pt>
                <c:pt idx="5">
                  <c:v>3.2</c:v>
                </c:pt>
                <c:pt idx="6">
                  <c:v>3.5</c:v>
                </c:pt>
                <c:pt idx="7">
                  <c:v>3.7</c:v>
                </c:pt>
                <c:pt idx="8">
                  <c:v>3.4</c:v>
                </c:pt>
                <c:pt idx="9">
                  <c:v>3.7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364224"/>
        <c:axId val="55645312"/>
      </c:lineChart>
      <c:catAx>
        <c:axId val="55364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645312"/>
        <c:crosses val="autoZero"/>
        <c:auto val="1"/>
        <c:lblAlgn val="ctr"/>
        <c:lblOffset val="100"/>
        <c:noMultiLvlLbl val="0"/>
      </c:catAx>
      <c:valAx>
        <c:axId val="556453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Age </a:t>
                </a:r>
                <a:r>
                  <a:rPr lang="en-US" dirty="0" err="1"/>
                  <a:t>standardised</a:t>
                </a:r>
                <a:r>
                  <a:rPr lang="en-US" dirty="0"/>
                  <a:t>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53642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1197384225276928E-2"/>
          <c:y val="0.74244334560503811"/>
          <c:w val="0.92980848792206061"/>
          <c:h val="0.2008458835683220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41'!$A$6</c:f>
              <c:strCache>
                <c:ptCount val="1"/>
                <c:pt idx="0">
                  <c:v>Major cities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square"/>
            <c:size val="9"/>
            <c:spPr>
              <a:solidFill>
                <a:srgbClr val="6D2D00"/>
              </a:solidFill>
              <a:ln>
                <a:noFill/>
              </a:ln>
            </c:spPr>
          </c:marker>
          <c:cat>
            <c:numRef>
              <c:f>'Figure 41'!$B$5:$F$5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41'!$B$6:$F$6</c:f>
              <c:numCache>
                <c:formatCode>0.0</c:formatCode>
                <c:ptCount val="5"/>
                <c:pt idx="0">
                  <c:v>40.7241</c:v>
                </c:pt>
                <c:pt idx="1">
                  <c:v>32.425319999999999</c:v>
                </c:pt>
                <c:pt idx="2">
                  <c:v>34.396329999999999</c:v>
                </c:pt>
                <c:pt idx="3">
                  <c:v>26.530609999999999</c:v>
                </c:pt>
                <c:pt idx="4">
                  <c:v>28.60276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41'!$A$7</c:f>
              <c:strCache>
                <c:ptCount val="1"/>
                <c:pt idx="0">
                  <c:v>Inner regional</c:v>
                </c:pt>
              </c:strCache>
            </c:strRef>
          </c:tx>
          <c:spPr>
            <a:ln w="38100">
              <a:solidFill>
                <a:srgbClr val="FDCCA2"/>
              </a:solidFill>
            </a:ln>
          </c:spPr>
          <c:marker>
            <c:symbol val="square"/>
            <c:size val="9"/>
            <c:spPr>
              <a:solidFill>
                <a:srgbClr val="FDCCA2"/>
              </a:solidFill>
              <a:ln>
                <a:noFill/>
              </a:ln>
            </c:spPr>
          </c:marker>
          <c:cat>
            <c:numRef>
              <c:f>'Figure 41'!$B$5:$F$5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41'!$B$7:$F$7</c:f>
              <c:numCache>
                <c:formatCode>0.0</c:formatCode>
                <c:ptCount val="5"/>
                <c:pt idx="0">
                  <c:v>0</c:v>
                </c:pt>
                <c:pt idx="1">
                  <c:v>25.61975</c:v>
                </c:pt>
                <c:pt idx="2">
                  <c:v>6.7432169999999996</c:v>
                </c:pt>
                <c:pt idx="3">
                  <c:v>7.0473090000000003</c:v>
                </c:pt>
                <c:pt idx="4">
                  <c:v>7.0473090000000003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41'!$A$8</c:f>
              <c:strCache>
                <c:ptCount val="1"/>
                <c:pt idx="0">
                  <c:v>Outer regional</c:v>
                </c:pt>
              </c:strCache>
            </c:strRef>
          </c:tx>
          <c:spPr>
            <a:ln w="38100">
              <a:solidFill>
                <a:srgbClr val="C06224"/>
              </a:solidFill>
            </a:ln>
          </c:spPr>
          <c:marker>
            <c:symbol val="circle"/>
            <c:size val="9"/>
            <c:spPr>
              <a:solidFill>
                <a:srgbClr val="C06224"/>
              </a:solidFill>
              <a:ln>
                <a:noFill/>
              </a:ln>
            </c:spPr>
          </c:marker>
          <c:cat>
            <c:numRef>
              <c:f>'Figure 41'!$B$5:$F$5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41'!$B$8:$F$8</c:f>
              <c:numCache>
                <c:formatCode>0.0</c:formatCode>
                <c:ptCount val="5"/>
                <c:pt idx="0">
                  <c:v>95.336659999999995</c:v>
                </c:pt>
                <c:pt idx="1">
                  <c:v>169.87989999999999</c:v>
                </c:pt>
                <c:pt idx="2">
                  <c:v>122.0907</c:v>
                </c:pt>
                <c:pt idx="3">
                  <c:v>104.1101</c:v>
                </c:pt>
                <c:pt idx="4">
                  <c:v>83.6524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41'!$A$9</c:f>
              <c:strCache>
                <c:ptCount val="1"/>
                <c:pt idx="0">
                  <c:v>Remote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circle"/>
            <c:size val="9"/>
            <c:spPr>
              <a:solidFill>
                <a:srgbClr val="FDCCA2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41'!$B$5:$F$5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41'!$B$9:$F$9</c:f>
              <c:numCache>
                <c:formatCode>0.0</c:formatCode>
                <c:ptCount val="5"/>
                <c:pt idx="0">
                  <c:v>201.45240000000001</c:v>
                </c:pt>
                <c:pt idx="1">
                  <c:v>151.26560000000001</c:v>
                </c:pt>
                <c:pt idx="2">
                  <c:v>138.6831</c:v>
                </c:pt>
                <c:pt idx="3">
                  <c:v>134.11410000000001</c:v>
                </c:pt>
                <c:pt idx="4">
                  <c:v>78.379249999999999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41'!$A$10</c:f>
              <c:strCache>
                <c:ptCount val="1"/>
                <c:pt idx="0">
                  <c:v>Very remote</c:v>
                </c:pt>
              </c:strCache>
            </c:strRef>
          </c:tx>
          <c:spPr>
            <a:ln w="38100">
              <a:solidFill>
                <a:srgbClr val="DF853B"/>
              </a:solidFill>
            </a:ln>
          </c:spPr>
          <c:marker>
            <c:symbol val="circle"/>
            <c:size val="9"/>
            <c:spPr>
              <a:solidFill>
                <a:srgbClr val="DF853B"/>
              </a:solidFill>
              <a:ln w="12700">
                <a:noFill/>
              </a:ln>
            </c:spPr>
          </c:marker>
          <c:cat>
            <c:numRef>
              <c:f>'Figure 41'!$B$5:$F$5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41'!$B$10:$F$10</c:f>
              <c:numCache>
                <c:formatCode>0.0</c:formatCode>
                <c:ptCount val="5"/>
                <c:pt idx="0">
                  <c:v>127.75360000000001</c:v>
                </c:pt>
                <c:pt idx="1">
                  <c:v>97.756079999999997</c:v>
                </c:pt>
                <c:pt idx="2">
                  <c:v>87.268370000000004</c:v>
                </c:pt>
                <c:pt idx="3">
                  <c:v>133.86009999999999</c:v>
                </c:pt>
                <c:pt idx="4">
                  <c:v>76.351399999999998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901056"/>
        <c:axId val="57903360"/>
      </c:lineChart>
      <c:catAx>
        <c:axId val="57901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903360"/>
        <c:crosses val="autoZero"/>
        <c:auto val="1"/>
        <c:lblAlgn val="ctr"/>
        <c:lblOffset val="100"/>
        <c:noMultiLvlLbl val="0"/>
      </c:catAx>
      <c:valAx>
        <c:axId val="579033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79010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88754811125641098"/>
          <c:h val="6.159403179947410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lineChart>
        <c:grouping val="standard"/>
        <c:varyColors val="0"/>
        <c:ser>
          <c:idx val="1"/>
          <c:order val="0"/>
          <c:tx>
            <c:strRef>
              <c:f>'Figure 42'!$B$4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38100">
              <a:solidFill>
                <a:srgbClr val="DF853B"/>
              </a:solidFill>
            </a:ln>
          </c:spPr>
          <c:marker>
            <c:symbol val="circle"/>
            <c:size val="9"/>
            <c:spPr>
              <a:solidFill>
                <a:srgbClr val="DF853B"/>
              </a:solidFill>
              <a:ln>
                <a:noFill/>
              </a:ln>
            </c:spPr>
          </c:marker>
          <c:cat>
            <c:numRef>
              <c:f>'Figure 42'!$A$5:$A$9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42'!$B$5:$B$9</c:f>
              <c:numCache>
                <c:formatCode>0.0</c:formatCode>
                <c:ptCount val="5"/>
                <c:pt idx="0">
                  <c:v>3.8518050000000001</c:v>
                </c:pt>
                <c:pt idx="1">
                  <c:v>2.1743250000000001</c:v>
                </c:pt>
                <c:pt idx="2">
                  <c:v>3.0620660000000002</c:v>
                </c:pt>
                <c:pt idx="3">
                  <c:v>1.890036</c:v>
                </c:pt>
                <c:pt idx="4">
                  <c:v>2.4005839999999998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42'!$C$4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38100">
              <a:solidFill>
                <a:srgbClr val="6D2D00"/>
              </a:solidFill>
              <a:prstDash val="solid"/>
            </a:ln>
          </c:spPr>
          <c:marker>
            <c:symbol val="square"/>
            <c:size val="9"/>
            <c:spPr>
              <a:solidFill>
                <a:srgbClr val="6D2D00"/>
              </a:solidFill>
              <a:ln>
                <a:noFill/>
              </a:ln>
            </c:spPr>
          </c:marker>
          <c:cat>
            <c:numRef>
              <c:f>'Figure 42'!$A$5:$A$9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42'!$C$5:$C$9</c:f>
              <c:numCache>
                <c:formatCode>0.0</c:formatCode>
                <c:ptCount val="5"/>
                <c:pt idx="0">
                  <c:v>0.972001</c:v>
                </c:pt>
                <c:pt idx="1">
                  <c:v>0.809141</c:v>
                </c:pt>
                <c:pt idx="2">
                  <c:v>0.81914299999999995</c:v>
                </c:pt>
                <c:pt idx="3">
                  <c:v>0.75795699999999999</c:v>
                </c:pt>
                <c:pt idx="4">
                  <c:v>0.71212399999999998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950976"/>
        <c:axId val="57953280"/>
      </c:lineChart>
      <c:catAx>
        <c:axId val="57950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953280"/>
        <c:crosses val="autoZero"/>
        <c:auto val="1"/>
        <c:lblAlgn val="ctr"/>
        <c:lblOffset val="100"/>
        <c:noMultiLvlLbl val="0"/>
      </c:catAx>
      <c:valAx>
        <c:axId val="579532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579509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3681407183515197E-3"/>
          <c:y val="0.86811800663075012"/>
          <c:w val="0.93904841033302588"/>
          <c:h val="9.613374035400316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43'!$B$5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C06223"/>
              </a:solidFill>
            </a:ln>
          </c:spPr>
          <c:marker>
            <c:symbol val="square"/>
            <c:size val="9"/>
            <c:spPr>
              <a:solidFill>
                <a:srgbClr val="C06223"/>
              </a:solidFill>
              <a:ln>
                <a:noFill/>
              </a:ln>
            </c:spPr>
          </c:marker>
          <c:cat>
            <c:numRef>
              <c:f>'Figure 43'!$A$6:$A$10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43'!$B$6:$B$10</c:f>
              <c:numCache>
                <c:formatCode>0.0</c:formatCode>
                <c:ptCount val="5"/>
                <c:pt idx="0">
                  <c:v>4.7</c:v>
                </c:pt>
                <c:pt idx="1">
                  <c:v>2.8</c:v>
                </c:pt>
                <c:pt idx="2">
                  <c:v>1.9</c:v>
                </c:pt>
                <c:pt idx="3">
                  <c:v>1.8</c:v>
                </c:pt>
                <c:pt idx="4">
                  <c:v>4.7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43'!$C$5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FDCCA2"/>
              </a:solidFill>
            </a:ln>
          </c:spPr>
          <c:marker>
            <c:symbol val="circle"/>
            <c:size val="9"/>
            <c:spPr>
              <a:solidFill>
                <a:srgbClr val="FDCCA2"/>
              </a:solidFill>
              <a:ln>
                <a:noFill/>
              </a:ln>
            </c:spPr>
          </c:marker>
          <c:cat>
            <c:numRef>
              <c:f>'Figure 43'!$A$6:$A$10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43'!$C$6:$C$10</c:f>
              <c:numCache>
                <c:formatCode>0.0</c:formatCode>
                <c:ptCount val="5"/>
                <c:pt idx="0">
                  <c:v>3</c:v>
                </c:pt>
                <c:pt idx="1">
                  <c:v>1.6</c:v>
                </c:pt>
                <c:pt idx="2">
                  <c:v>4.0999999999999996</c:v>
                </c:pt>
                <c:pt idx="3">
                  <c:v>1.9</c:v>
                </c:pt>
                <c:pt idx="4">
                  <c:v>0.2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43'!$D$5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C06223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FDCCA2"/>
              </a:solidFill>
              <a:ln w="12700">
                <a:solidFill>
                  <a:srgbClr val="C06223"/>
                </a:solidFill>
              </a:ln>
            </c:spPr>
          </c:marker>
          <c:cat>
            <c:numRef>
              <c:f>'Figure 43'!$A$6:$A$10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43'!$D$6:$D$10</c:f>
              <c:numCache>
                <c:formatCode>0.0</c:formatCode>
                <c:ptCount val="5"/>
                <c:pt idx="0">
                  <c:v>1.3</c:v>
                </c:pt>
                <c:pt idx="1">
                  <c:v>1.1000000000000001</c:v>
                </c:pt>
                <c:pt idx="2">
                  <c:v>1.2</c:v>
                </c:pt>
                <c:pt idx="3">
                  <c:v>1.2</c:v>
                </c:pt>
                <c:pt idx="4">
                  <c:v>1.1000000000000001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43'!$E$5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C06223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FDCCA2"/>
              </a:solidFill>
              <a:ln w="12700">
                <a:solidFill>
                  <a:srgbClr val="C06223"/>
                </a:solidFill>
              </a:ln>
            </c:spPr>
          </c:marker>
          <c:cat>
            <c:numRef>
              <c:f>'Figure 43'!$A$6:$A$10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43'!$E$6:$E$10</c:f>
              <c:numCache>
                <c:formatCode>0.0</c:formatCode>
                <c:ptCount val="5"/>
                <c:pt idx="0">
                  <c:v>0.6</c:v>
                </c:pt>
                <c:pt idx="1">
                  <c:v>0.5</c:v>
                </c:pt>
                <c:pt idx="2">
                  <c:v>0.4</c:v>
                </c:pt>
                <c:pt idx="3">
                  <c:v>0.3</c:v>
                </c:pt>
                <c:pt idx="4">
                  <c:v>0.4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002816"/>
        <c:axId val="58009472"/>
      </c:lineChart>
      <c:catAx>
        <c:axId val="58002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009472"/>
        <c:crosses val="autoZero"/>
        <c:auto val="1"/>
        <c:lblAlgn val="ctr"/>
        <c:lblOffset val="100"/>
        <c:noMultiLvlLbl val="0"/>
      </c:catAx>
      <c:valAx>
        <c:axId val="580094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80028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258031995720577E-2"/>
          <c:y val="0.83295779530288583"/>
          <c:w val="0.88754811125641098"/>
          <c:h val="0.1242038844574478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44'!$B$5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44'!$A$6:$A$12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44'!$B$6:$B$12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7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'Figure 44'!$C$5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44'!$A$6:$A$12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44'!$C$6:$C$12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8053760"/>
        <c:axId val="58055680"/>
      </c:barChart>
      <c:catAx>
        <c:axId val="58053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8055680"/>
        <c:crosses val="autoZero"/>
        <c:auto val="1"/>
        <c:lblAlgn val="ctr"/>
        <c:lblOffset val="100"/>
        <c:noMultiLvlLbl val="0"/>
      </c:catAx>
      <c:valAx>
        <c:axId val="58055680"/>
        <c:scaling>
          <c:orientation val="minMax"/>
          <c:max val="3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0537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44'!$D$5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44'!$A$6:$A$12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44'!$D$6:$D$12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22</c:v>
                </c:pt>
                <c:pt idx="3">
                  <c:v>33</c:v>
                </c:pt>
                <c:pt idx="4">
                  <c:v>30</c:v>
                </c:pt>
                <c:pt idx="5">
                  <c:v>18</c:v>
                </c:pt>
                <c:pt idx="6">
                  <c:v>17</c:v>
                </c:pt>
              </c:numCache>
            </c:numRef>
          </c:val>
        </c:ser>
        <c:ser>
          <c:idx val="1"/>
          <c:order val="1"/>
          <c:tx>
            <c:strRef>
              <c:f>'Figure 44'!$E$5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44'!$A$6:$A$12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44'!$E$6:$E$12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8540800"/>
        <c:axId val="58542720"/>
      </c:barChart>
      <c:catAx>
        <c:axId val="58540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8542720"/>
        <c:crosses val="autoZero"/>
        <c:auto val="1"/>
        <c:lblAlgn val="ctr"/>
        <c:lblOffset val="100"/>
        <c:noMultiLvlLbl val="0"/>
      </c:catAx>
      <c:valAx>
        <c:axId val="585427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5408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45'!$B$5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45'!$A$6:$A$12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45'!$B$6:$B$12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5.3395989999999998</c:v>
                </c:pt>
                <c:pt idx="3">
                  <c:v>17.543420000000001</c:v>
                </c:pt>
                <c:pt idx="4">
                  <c:v>5.6044390000000002</c:v>
                </c:pt>
                <c:pt idx="5">
                  <c:v>4.0923230000000004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'Figure 45'!$C$5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45'!$A$6:$A$12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45'!$C$6:$C$12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1.8069789999999999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6294272"/>
        <c:axId val="126312832"/>
      </c:barChart>
      <c:catAx>
        <c:axId val="126294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312832"/>
        <c:crosses val="autoZero"/>
        <c:auto val="1"/>
        <c:lblAlgn val="ctr"/>
        <c:lblOffset val="100"/>
        <c:noMultiLvlLbl val="0"/>
      </c:catAx>
      <c:valAx>
        <c:axId val="1263128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62942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45'!$D$5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cat>
            <c:strRef>
              <c:f>'Figure 45'!$A$6:$A$12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45'!$D$6:$D$12</c:f>
              <c:numCache>
                <c:formatCode>0.0</c:formatCode>
                <c:ptCount val="7"/>
                <c:pt idx="0">
                  <c:v>4.6563E-2</c:v>
                </c:pt>
                <c:pt idx="1">
                  <c:v>0.13878699999999999</c:v>
                </c:pt>
                <c:pt idx="2">
                  <c:v>1.3156870000000001</c:v>
                </c:pt>
                <c:pt idx="3">
                  <c:v>2.0654819999999998</c:v>
                </c:pt>
                <c:pt idx="4">
                  <c:v>1.929718</c:v>
                </c:pt>
                <c:pt idx="5">
                  <c:v>1.2409030000000001</c:v>
                </c:pt>
                <c:pt idx="6">
                  <c:v>0.76790099999999994</c:v>
                </c:pt>
              </c:numCache>
            </c:numRef>
          </c:val>
        </c:ser>
        <c:ser>
          <c:idx val="1"/>
          <c:order val="1"/>
          <c:tx>
            <c:strRef>
              <c:f>'Figure 45'!$E$5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DCCA2"/>
            </a:solidFill>
          </c:spPr>
          <c:invertIfNegative val="0"/>
          <c:cat>
            <c:strRef>
              <c:f>'Figure 45'!$A$6:$A$12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45'!$E$6:$E$12</c:f>
              <c:numCache>
                <c:formatCode>0.0</c:formatCode>
                <c:ptCount val="7"/>
                <c:pt idx="0">
                  <c:v>4.9159000000000001E-2</c:v>
                </c:pt>
                <c:pt idx="1">
                  <c:v>0.44009199999999998</c:v>
                </c:pt>
                <c:pt idx="2">
                  <c:v>0.494029</c:v>
                </c:pt>
                <c:pt idx="3">
                  <c:v>0.62809300000000001</c:v>
                </c:pt>
                <c:pt idx="4">
                  <c:v>0.75972099999999998</c:v>
                </c:pt>
                <c:pt idx="5">
                  <c:v>0.13459599999999999</c:v>
                </c:pt>
                <c:pt idx="6">
                  <c:v>0.121534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6351232"/>
        <c:axId val="58273792"/>
      </c:barChart>
      <c:catAx>
        <c:axId val="126351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8273792"/>
        <c:crosses val="autoZero"/>
        <c:auto val="1"/>
        <c:lblAlgn val="ctr"/>
        <c:lblOffset val="100"/>
        <c:noMultiLvlLbl val="0"/>
      </c:catAx>
      <c:valAx>
        <c:axId val="58273792"/>
        <c:scaling>
          <c:orientation val="minMax"/>
          <c:max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63512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74993134422865082"/>
        </c:manualLayout>
      </c:layout>
      <c:lineChart>
        <c:grouping val="standard"/>
        <c:varyColors val="0"/>
        <c:ser>
          <c:idx val="1"/>
          <c:order val="0"/>
          <c:tx>
            <c:strRef>
              <c:f>'Figure 46'!$B$5</c:f>
              <c:strCache>
                <c:ptCount val="1"/>
                <c:pt idx="0">
                  <c:v>0-14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square"/>
            <c:size val="9"/>
            <c:spPr>
              <a:solidFill>
                <a:srgbClr val="6D2D00"/>
              </a:solidFill>
              <a:ln>
                <a:noFill/>
              </a:ln>
            </c:spPr>
          </c:marker>
          <c:cat>
            <c:numRef>
              <c:f>'Figure 46'!$A$6:$A$10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46'!$B$6:$B$10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0.83148699999999998</c:v>
                </c:pt>
                <c:pt idx="3">
                  <c:v>0.41574299999999997</c:v>
                </c:pt>
                <c:pt idx="4">
                  <c:v>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46'!$C$5</c:f>
              <c:strCache>
                <c:ptCount val="1"/>
                <c:pt idx="0">
                  <c:v>15-19</c:v>
                </c:pt>
              </c:strCache>
            </c:strRef>
          </c:tx>
          <c:spPr>
            <a:ln w="38100">
              <a:solidFill>
                <a:srgbClr val="DF853B"/>
              </a:solidFill>
            </a:ln>
          </c:spPr>
          <c:marker>
            <c:symbol val="circle"/>
            <c:size val="9"/>
            <c:spPr>
              <a:solidFill>
                <a:srgbClr val="DF853B"/>
              </a:solidFill>
              <a:ln>
                <a:noFill/>
              </a:ln>
            </c:spPr>
          </c:marker>
          <c:cat>
            <c:numRef>
              <c:f>'Figure 46'!$A$6:$A$10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46'!$C$6:$C$10</c:f>
              <c:numCache>
                <c:formatCode>0.0</c:formatCode>
                <c:ptCount val="5"/>
                <c:pt idx="0">
                  <c:v>4.2324460000000004</c:v>
                </c:pt>
                <c:pt idx="1">
                  <c:v>4.1230310000000001</c:v>
                </c:pt>
                <c:pt idx="2">
                  <c:v>1.374344</c:v>
                </c:pt>
                <c:pt idx="3">
                  <c:v>4.1230310000000001</c:v>
                </c:pt>
                <c:pt idx="4">
                  <c:v>0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46'!$D$5</c:f>
              <c:strCache>
                <c:ptCount val="1"/>
                <c:pt idx="0">
                  <c:v>20-29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circle"/>
            <c:size val="9"/>
            <c:spPr>
              <a:solidFill>
                <a:srgbClr val="DF853B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46'!$A$6:$A$10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46'!$D$6:$D$10</c:f>
              <c:numCache>
                <c:formatCode>0.0</c:formatCode>
                <c:ptCount val="5"/>
                <c:pt idx="0">
                  <c:v>5.6047529999999997</c:v>
                </c:pt>
                <c:pt idx="1">
                  <c:v>4.4832999999999998</c:v>
                </c:pt>
                <c:pt idx="2">
                  <c:v>6.2766190000000002</c:v>
                </c:pt>
                <c:pt idx="3">
                  <c:v>4.4832999999999998</c:v>
                </c:pt>
                <c:pt idx="4">
                  <c:v>3.5866400000000001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46'!$E$5</c:f>
              <c:strCache>
                <c:ptCount val="1"/>
                <c:pt idx="0">
                  <c:v>30-39</c:v>
                </c:pt>
              </c:strCache>
            </c:strRef>
          </c:tx>
          <c:spPr>
            <a:ln w="38100">
              <a:solidFill>
                <a:srgbClr val="6D2D00"/>
              </a:solidFill>
            </a:ln>
          </c:spPr>
          <c:marker>
            <c:symbol val="circle"/>
            <c:size val="9"/>
            <c:spPr>
              <a:solidFill>
                <a:srgbClr val="6D2D00"/>
              </a:solidFill>
              <a:ln>
                <a:noFill/>
              </a:ln>
            </c:spPr>
          </c:marker>
          <c:cat>
            <c:numRef>
              <c:f>'Figure 46'!$A$6:$A$10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46'!$E$6:$E$10</c:f>
              <c:numCache>
                <c:formatCode>0.0</c:formatCode>
                <c:ptCount val="5"/>
                <c:pt idx="0">
                  <c:v>9.7262079999999997</c:v>
                </c:pt>
                <c:pt idx="1">
                  <c:v>7.3231460000000004</c:v>
                </c:pt>
                <c:pt idx="2">
                  <c:v>7.3231460000000004</c:v>
                </c:pt>
                <c:pt idx="3">
                  <c:v>2.441049</c:v>
                </c:pt>
                <c:pt idx="4">
                  <c:v>8.5436709999999998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46'!$F$5</c:f>
              <c:strCache>
                <c:ptCount val="1"/>
                <c:pt idx="0">
                  <c:v>40-49</c:v>
                </c:pt>
              </c:strCache>
            </c:strRef>
          </c:tx>
          <c:spPr>
            <a:ln w="38100">
              <a:solidFill>
                <a:schemeClr val="bg1">
                  <a:lumMod val="75000"/>
                </a:schemeClr>
              </a:solidFill>
            </a:ln>
          </c:spPr>
          <c:marker>
            <c:symbol val="circle"/>
            <c:size val="9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marker>
          <c:cat>
            <c:numRef>
              <c:f>'Figure 46'!$A$6:$A$10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46'!$F$6:$F$10</c:f>
              <c:numCache>
                <c:formatCode>0.0</c:formatCode>
                <c:ptCount val="5"/>
                <c:pt idx="0">
                  <c:v>6.8797550000000003</c:v>
                </c:pt>
                <c:pt idx="1">
                  <c:v>1.339172</c:v>
                </c:pt>
                <c:pt idx="2">
                  <c:v>5.3566880000000001</c:v>
                </c:pt>
                <c:pt idx="3">
                  <c:v>1.339172</c:v>
                </c:pt>
                <c:pt idx="4">
                  <c:v>2.6783440000000001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'Figure 46'!$G$5</c:f>
              <c:strCache>
                <c:ptCount val="1"/>
                <c:pt idx="0">
                  <c:v>50-59</c:v>
                </c:pt>
              </c:strCache>
            </c:strRef>
          </c:tx>
          <c:spPr>
            <a:ln>
              <a:solidFill>
                <a:srgbClr val="6D2D00"/>
              </a:solidFill>
            </a:ln>
          </c:spPr>
          <c:marker>
            <c:symbol val="square"/>
            <c:size val="7"/>
            <c:spPr>
              <a:solidFill>
                <a:srgbClr val="DF853B"/>
              </a:solidFill>
              <a:ln w="12700">
                <a:solidFill>
                  <a:srgbClr val="2A274B"/>
                </a:solidFill>
              </a:ln>
            </c:spPr>
          </c:marker>
          <c:cat>
            <c:numRef>
              <c:f>'Figure 46'!$A$6:$A$10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46'!$G$6:$G$10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1.9862949999999999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'Figure 46'!$H$5</c:f>
              <c:strCache>
                <c:ptCount val="1"/>
                <c:pt idx="0">
                  <c:v>60+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46'!$A$6:$A$10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46'!$H$6:$H$10</c:f>
              <c:numCache>
                <c:formatCode>0.0</c:formatCode>
                <c:ptCount val="5"/>
                <c:pt idx="0">
                  <c:v>2.8272550000000001</c:v>
                </c:pt>
                <c:pt idx="1">
                  <c:v>0</c:v>
                </c:pt>
                <c:pt idx="2">
                  <c:v>0</c:v>
                </c:pt>
                <c:pt idx="3">
                  <c:v>2.666169</c:v>
                </c:pt>
                <c:pt idx="4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395648"/>
        <c:axId val="58402304"/>
      </c:lineChart>
      <c:catAx>
        <c:axId val="58395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402304"/>
        <c:crosses val="autoZero"/>
        <c:auto val="1"/>
        <c:lblAlgn val="ctr"/>
        <c:lblOffset val="100"/>
        <c:noMultiLvlLbl val="0"/>
      </c:catAx>
      <c:valAx>
        <c:axId val="58402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83956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159375396096689"/>
          <c:y val="0.89136353643846833"/>
          <c:w val="0.69969687972745875"/>
          <c:h val="5.6018938617802889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solidFill>
              <a:srgbClr val="DF853B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Sheet1!$D$5:$D$8</c:f>
                <c:numCache>
                  <c:formatCode>General</c:formatCode>
                  <c:ptCount val="4"/>
                  <c:pt idx="0">
                    <c:v>7.5</c:v>
                  </c:pt>
                  <c:pt idx="1">
                    <c:v>6.1000000000000005</c:v>
                  </c:pt>
                  <c:pt idx="2">
                    <c:v>3.7</c:v>
                  </c:pt>
                  <c:pt idx="3">
                    <c:v>4.5999999999999996</c:v>
                  </c:pt>
                </c:numCache>
              </c:numRef>
            </c:plus>
            <c:minus>
              <c:numRef>
                <c:f>Sheet1!$C$5:$C$8</c:f>
                <c:numCache>
                  <c:formatCode>General</c:formatCode>
                  <c:ptCount val="4"/>
                  <c:pt idx="0">
                    <c:v>3.6999999999999997</c:v>
                  </c:pt>
                  <c:pt idx="1">
                    <c:v>3.1999999999999997</c:v>
                  </c:pt>
                  <c:pt idx="2">
                    <c:v>2</c:v>
                  </c:pt>
                  <c:pt idx="3">
                    <c:v>2.4000000000000004</c:v>
                  </c:pt>
                </c:numCache>
              </c:numRef>
            </c:minus>
          </c:errBars>
          <c:cat>
            <c:numRef>
              <c:f>Sheet1!$A$5:$A$8</c:f>
              <c:numCache>
                <c:formatCode>General</c:formatCode>
                <c:ptCount val="4"/>
                <c:pt idx="0">
                  <c:v>2004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Sheet1!$B$5:$B$8</c:f>
              <c:numCache>
                <c:formatCode>General</c:formatCode>
                <c:ptCount val="4"/>
                <c:pt idx="0">
                  <c:v>5.0999999999999996</c:v>
                </c:pt>
                <c:pt idx="1">
                  <c:v>4.8</c:v>
                </c:pt>
                <c:pt idx="2">
                  <c:v>3.2</c:v>
                </c:pt>
                <c:pt idx="3">
                  <c:v>3.6</c:v>
                </c:pt>
              </c:numCache>
            </c:numRef>
          </c:val>
        </c:ser>
        <c:ser>
          <c:idx val="1"/>
          <c:order val="1"/>
          <c:tx>
            <c:strRef>
              <c:f>Sheet1!$E$4</c:f>
              <c:strCache>
                <c:ptCount val="1"/>
                <c:pt idx="0">
                  <c:v>Non-Indigenous </c:v>
                </c:pt>
              </c:strCache>
            </c:strRef>
          </c:tx>
          <c:spPr>
            <a:solidFill>
              <a:srgbClr val="6D2D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Sheet1!$G$5:$G$8</c:f>
                <c:numCache>
                  <c:formatCode>General</c:formatCode>
                  <c:ptCount val="4"/>
                  <c:pt idx="0">
                    <c:v>2.1</c:v>
                  </c:pt>
                  <c:pt idx="1">
                    <c:v>1.7</c:v>
                  </c:pt>
                  <c:pt idx="2">
                    <c:v>2</c:v>
                  </c:pt>
                  <c:pt idx="3">
                    <c:v>2.6999999999999997</c:v>
                  </c:pt>
                </c:numCache>
              </c:numRef>
            </c:plus>
            <c:minus>
              <c:numRef>
                <c:f>Sheet1!$F$5:$F$8</c:f>
                <c:numCache>
                  <c:formatCode>General</c:formatCode>
                  <c:ptCount val="4"/>
                  <c:pt idx="0">
                    <c:v>1.2999999999999998</c:v>
                  </c:pt>
                  <c:pt idx="1">
                    <c:v>1</c:v>
                  </c:pt>
                  <c:pt idx="2">
                    <c:v>1.0999999999999999</c:v>
                  </c:pt>
                  <c:pt idx="3">
                    <c:v>1.5</c:v>
                  </c:pt>
                </c:numCache>
              </c:numRef>
            </c:minus>
          </c:errBars>
          <c:cat>
            <c:numRef>
              <c:f>Sheet1!$A$5:$A$8</c:f>
              <c:numCache>
                <c:formatCode>General</c:formatCode>
                <c:ptCount val="4"/>
                <c:pt idx="0">
                  <c:v>2004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Sheet1!$E$5:$E$8</c:f>
              <c:numCache>
                <c:formatCode>General</c:formatCode>
                <c:ptCount val="4"/>
                <c:pt idx="0">
                  <c:v>2.4</c:v>
                </c:pt>
                <c:pt idx="1">
                  <c:v>1.8</c:v>
                </c:pt>
                <c:pt idx="2">
                  <c:v>1.9</c:v>
                </c:pt>
                <c:pt idx="3">
                  <c:v>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426496"/>
        <c:axId val="58428416"/>
      </c:barChart>
      <c:catAx>
        <c:axId val="58426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428416"/>
        <c:crosses val="autoZero"/>
        <c:auto val="1"/>
        <c:lblAlgn val="ctr"/>
        <c:lblOffset val="100"/>
        <c:noMultiLvlLbl val="0"/>
      </c:catAx>
      <c:valAx>
        <c:axId val="58428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HBSAg positive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4264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698648218105685"/>
          <c:y val="0.88639286043191967"/>
          <c:w val="0.68602703563788625"/>
          <c:h val="6.609251968503937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764247444276077"/>
          <c:y val="3.8550415573053366E-2"/>
          <c:w val="0.86071250391221754"/>
          <c:h val="0.64725217416852743"/>
        </c:manualLayout>
      </c:layout>
      <c:lineChart>
        <c:grouping val="standard"/>
        <c:varyColors val="0"/>
        <c:ser>
          <c:idx val="0"/>
          <c:order val="0"/>
          <c:tx>
            <c:strRef>
              <c:f>'Figure 48'!$A$5</c:f>
              <c:strCache>
                <c:ptCount val="1"/>
                <c:pt idx="0">
                  <c:v>12 months Aboriginal and Torres Strait Islander</c:v>
                </c:pt>
              </c:strCache>
            </c:strRef>
          </c:tx>
          <c:spPr>
            <a:ln w="38100">
              <a:solidFill>
                <a:srgbClr val="C06223"/>
              </a:solidFill>
            </a:ln>
          </c:spPr>
          <c:marker>
            <c:symbol val="square"/>
            <c:size val="9"/>
            <c:spPr>
              <a:solidFill>
                <a:srgbClr val="C06223"/>
              </a:solidFill>
              <a:ln>
                <a:noFill/>
              </a:ln>
            </c:spPr>
          </c:marker>
          <c:cat>
            <c:numRef>
              <c:f>'Figure 48'!$B$4:$E$4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'Figure 48'!$B$5:$E$5</c:f>
              <c:numCache>
                <c:formatCode>0.00</c:formatCode>
                <c:ptCount val="4"/>
                <c:pt idx="0">
                  <c:v>85.5</c:v>
                </c:pt>
                <c:pt idx="1">
                  <c:v>85.3</c:v>
                </c:pt>
                <c:pt idx="2">
                  <c:v>85.6</c:v>
                </c:pt>
                <c:pt idx="3">
                  <c:v>87.35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48'!$A$6</c:f>
              <c:strCache>
                <c:ptCount val="1"/>
                <c:pt idx="0">
                  <c:v>24 months Aboriginal and Torres Strait Islander</c:v>
                </c:pt>
              </c:strCache>
            </c:strRef>
          </c:tx>
          <c:spPr>
            <a:ln w="38100">
              <a:solidFill>
                <a:srgbClr val="6D2D00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FDCCA2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48'!$B$4:$E$4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'Figure 48'!$B$6:$E$6</c:f>
              <c:numCache>
                <c:formatCode>0.00</c:formatCode>
                <c:ptCount val="4"/>
                <c:pt idx="0">
                  <c:v>96.9</c:v>
                </c:pt>
                <c:pt idx="1">
                  <c:v>94.8</c:v>
                </c:pt>
                <c:pt idx="2">
                  <c:v>94.2</c:v>
                </c:pt>
                <c:pt idx="3">
                  <c:v>95.04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48'!$A$7</c:f>
              <c:strCache>
                <c:ptCount val="1"/>
                <c:pt idx="0">
                  <c:v>12 months non-Indigenous</c:v>
                </c:pt>
              </c:strCache>
            </c:strRef>
          </c:tx>
          <c:spPr>
            <a:ln w="38100">
              <a:solidFill>
                <a:srgbClr val="FDCCA2"/>
              </a:solidFill>
            </a:ln>
          </c:spPr>
          <c:marker>
            <c:symbol val="circle"/>
            <c:size val="9"/>
            <c:spPr>
              <a:solidFill>
                <a:srgbClr val="FDCCA2"/>
              </a:solidFill>
              <a:ln>
                <a:noFill/>
              </a:ln>
            </c:spPr>
          </c:marker>
          <c:cat>
            <c:numRef>
              <c:f>'Figure 48'!$B$4:$E$4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'Figure 48'!$B$7:$E$7</c:f>
              <c:numCache>
                <c:formatCode>0.00</c:formatCode>
                <c:ptCount val="4"/>
                <c:pt idx="0">
                  <c:v>92.1</c:v>
                </c:pt>
                <c:pt idx="1">
                  <c:v>92.1</c:v>
                </c:pt>
                <c:pt idx="2">
                  <c:v>92.1</c:v>
                </c:pt>
                <c:pt idx="3">
                  <c:v>91.49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48'!$A$8</c:f>
              <c:strCache>
                <c:ptCount val="1"/>
                <c:pt idx="0">
                  <c:v>24 months non-Indigenous</c:v>
                </c:pt>
              </c:strCache>
            </c:strRef>
          </c:tx>
          <c:spPr>
            <a:ln w="38100">
              <a:solidFill>
                <a:srgbClr val="6D2D00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FDCCA2"/>
              </a:solidFill>
              <a:ln w="12700">
                <a:solidFill>
                  <a:srgbClr val="6D2D00"/>
                </a:solidFill>
              </a:ln>
            </c:spPr>
          </c:marker>
          <c:cat>
            <c:numRef>
              <c:f>'Figure 48'!$B$4:$E$4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'Figure 48'!$B$8:$E$8</c:f>
              <c:numCache>
                <c:formatCode>0.00</c:formatCode>
                <c:ptCount val="4"/>
                <c:pt idx="0">
                  <c:v>95.4</c:v>
                </c:pt>
                <c:pt idx="1">
                  <c:v>94.6</c:v>
                </c:pt>
                <c:pt idx="2">
                  <c:v>94.2</c:v>
                </c:pt>
                <c:pt idx="3">
                  <c:v>94.59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485760"/>
        <c:axId val="58492416"/>
      </c:lineChart>
      <c:catAx>
        <c:axId val="58485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492416"/>
        <c:crosses val="autoZero"/>
        <c:auto val="1"/>
        <c:lblAlgn val="ctr"/>
        <c:lblOffset val="100"/>
        <c:noMultiLvlLbl val="0"/>
      </c:catAx>
      <c:valAx>
        <c:axId val="584924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Coverage (%)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84857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1084332440333858E-4"/>
          <c:y val="0.80462794296235374"/>
          <c:w val="0.99250983827539019"/>
          <c:h val="0.1145262858933677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66486516899590209"/>
        </c:manualLayout>
      </c:layout>
      <c:lineChart>
        <c:grouping val="standard"/>
        <c:varyColors val="0"/>
        <c:ser>
          <c:idx val="0"/>
          <c:order val="0"/>
          <c:tx>
            <c:strRef>
              <c:f>'Figure 6'!$A$6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AC2523"/>
              </a:solidFill>
            </a:ln>
          </c:spPr>
          <c:marker>
            <c:symbol val="square"/>
            <c:size val="9"/>
            <c:spPr>
              <a:solidFill>
                <a:srgbClr val="AC2523"/>
              </a:solidFill>
              <a:ln w="12700">
                <a:noFill/>
              </a:ln>
            </c:spPr>
          </c:marker>
          <c:cat>
            <c:numRef>
              <c:f>'Figure 6'!$B$5:$K$5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6'!$B$6:$K$6</c:f>
              <c:numCache>
                <c:formatCode>0.0</c:formatCode>
                <c:ptCount val="10"/>
                <c:pt idx="0">
                  <c:v>6.2468510000000004</c:v>
                </c:pt>
                <c:pt idx="1">
                  <c:v>6.256723</c:v>
                </c:pt>
                <c:pt idx="2">
                  <c:v>5.9439529999999996</c:v>
                </c:pt>
                <c:pt idx="3">
                  <c:v>5.4017949999999999</c:v>
                </c:pt>
                <c:pt idx="4">
                  <c:v>8.3674959999999992</c:v>
                </c:pt>
                <c:pt idx="5">
                  <c:v>5.186661</c:v>
                </c:pt>
                <c:pt idx="6">
                  <c:v>6.001379</c:v>
                </c:pt>
                <c:pt idx="7">
                  <c:v>8.4988580000000002</c:v>
                </c:pt>
                <c:pt idx="8">
                  <c:v>8.5600430000000003</c:v>
                </c:pt>
                <c:pt idx="9">
                  <c:v>9.6022420000000004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6'!$A$9</c:f>
              <c:strCache>
                <c:ptCount val="1"/>
                <c:pt idx="0">
                  <c:v>Australian born non-Indigenous females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E77165"/>
              </a:solidFill>
              <a:ln w="12700">
                <a:solidFill>
                  <a:srgbClr val="56171A"/>
                </a:solidFill>
              </a:ln>
            </c:spPr>
          </c:marker>
          <c:cat>
            <c:numRef>
              <c:f>'Figure 6'!$B$5:$K$5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6'!$B$9:$K$9</c:f>
              <c:numCache>
                <c:formatCode>0.0</c:formatCode>
                <c:ptCount val="10"/>
                <c:pt idx="0">
                  <c:v>0.44704500000000003</c:v>
                </c:pt>
                <c:pt idx="1">
                  <c:v>0.43826199999999998</c:v>
                </c:pt>
                <c:pt idx="2">
                  <c:v>0.46133400000000002</c:v>
                </c:pt>
                <c:pt idx="3">
                  <c:v>0.357603</c:v>
                </c:pt>
                <c:pt idx="4">
                  <c:v>0.35739399999999999</c:v>
                </c:pt>
                <c:pt idx="5">
                  <c:v>0.247194</c:v>
                </c:pt>
                <c:pt idx="6">
                  <c:v>0.41235500000000003</c:v>
                </c:pt>
                <c:pt idx="7">
                  <c:v>0.332764</c:v>
                </c:pt>
                <c:pt idx="8">
                  <c:v>0.33434799999999998</c:v>
                </c:pt>
                <c:pt idx="9">
                  <c:v>0.33074100000000001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6'!$A$7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E77165"/>
              </a:solidFill>
            </a:ln>
          </c:spPr>
          <c:marker>
            <c:symbol val="circle"/>
            <c:size val="9"/>
            <c:spPr>
              <a:solidFill>
                <a:srgbClr val="E77165"/>
              </a:solidFill>
              <a:ln>
                <a:noFill/>
              </a:ln>
            </c:spPr>
          </c:marker>
          <c:cat>
            <c:numRef>
              <c:f>'Figure 6'!$B$5:$K$5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6'!$B$7:$K$7</c:f>
              <c:numCache>
                <c:formatCode>0.0</c:formatCode>
                <c:ptCount val="10"/>
                <c:pt idx="0">
                  <c:v>1.073375</c:v>
                </c:pt>
                <c:pt idx="1">
                  <c:v>2.303267</c:v>
                </c:pt>
                <c:pt idx="2">
                  <c:v>1.27504</c:v>
                </c:pt>
                <c:pt idx="3">
                  <c:v>1.4387909999999999</c:v>
                </c:pt>
                <c:pt idx="4">
                  <c:v>1.0302519999999999</c:v>
                </c:pt>
                <c:pt idx="5">
                  <c:v>2.4478110000000002</c:v>
                </c:pt>
                <c:pt idx="6">
                  <c:v>1.6420129999999999</c:v>
                </c:pt>
                <c:pt idx="7">
                  <c:v>1.801973</c:v>
                </c:pt>
                <c:pt idx="8">
                  <c:v>1.407205</c:v>
                </c:pt>
                <c:pt idx="9">
                  <c:v>2.385332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6'!$A$8</c:f>
              <c:strCache>
                <c:ptCount val="1"/>
                <c:pt idx="0">
                  <c:v>Australian born non-Indigenous males</c:v>
                </c:pt>
              </c:strCache>
            </c:strRef>
          </c:tx>
          <c:spPr>
            <a:ln w="38100">
              <a:solidFill>
                <a:srgbClr val="56171A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D95929"/>
              </a:solidFill>
              <a:ln w="12700">
                <a:solidFill>
                  <a:srgbClr val="56171A"/>
                </a:solidFill>
              </a:ln>
            </c:spPr>
          </c:marker>
          <c:cat>
            <c:numRef>
              <c:f>'Figure 6'!$B$5:$K$5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6'!$B$8:$K$8</c:f>
              <c:numCache>
                <c:formatCode>0.0</c:formatCode>
                <c:ptCount val="10"/>
                <c:pt idx="0">
                  <c:v>7.6047099999999999</c:v>
                </c:pt>
                <c:pt idx="1">
                  <c:v>7.2057190000000002</c:v>
                </c:pt>
                <c:pt idx="2">
                  <c:v>7.1141719999999999</c:v>
                </c:pt>
                <c:pt idx="3">
                  <c:v>6.5594739999999998</c:v>
                </c:pt>
                <c:pt idx="4">
                  <c:v>6.2583580000000003</c:v>
                </c:pt>
                <c:pt idx="5">
                  <c:v>6.1327740000000004</c:v>
                </c:pt>
                <c:pt idx="6">
                  <c:v>6.6404459999999998</c:v>
                </c:pt>
                <c:pt idx="7">
                  <c:v>7.0075450000000004</c:v>
                </c:pt>
                <c:pt idx="8">
                  <c:v>6.4900359999999999</c:v>
                </c:pt>
                <c:pt idx="9">
                  <c:v>6.9868079999999999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706752"/>
        <c:axId val="55709056"/>
      </c:lineChart>
      <c:catAx>
        <c:axId val="55706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709056"/>
        <c:crosses val="autoZero"/>
        <c:auto val="1"/>
        <c:lblAlgn val="ctr"/>
        <c:lblOffset val="100"/>
        <c:noMultiLvlLbl val="0"/>
      </c:catAx>
      <c:valAx>
        <c:axId val="557090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57067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648124916588817E-2"/>
          <c:y val="0.81947309442321015"/>
          <c:w val="0.9538171626851728"/>
          <c:h val="9.8296287878162039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85571065911843"/>
          <c:y val="3.4979583128668459E-2"/>
          <c:w val="0.87667668590606507"/>
          <c:h val="0.63445167180189432"/>
        </c:manualLayout>
      </c:layout>
      <c:lineChart>
        <c:grouping val="standard"/>
        <c:varyColors val="0"/>
        <c:ser>
          <c:idx val="1"/>
          <c:order val="0"/>
          <c:tx>
            <c:strRef>
              <c:f>'Figure 49'!$B$5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ln w="38100">
              <a:solidFill>
                <a:srgbClr val="2996AF"/>
              </a:solidFill>
            </a:ln>
          </c:spPr>
          <c:marker>
            <c:symbol val="circle"/>
            <c:size val="9"/>
            <c:spPr>
              <a:solidFill>
                <a:srgbClr val="2996AF"/>
              </a:solidFill>
              <a:ln>
                <a:noFill/>
              </a:ln>
            </c:spPr>
          </c:marker>
          <c:cat>
            <c:numRef>
              <c:f>'Figure 49'!$A$6:$A$10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49'!$B$6:$B$10</c:f>
              <c:numCache>
                <c:formatCode>0.0</c:formatCode>
                <c:ptCount val="5"/>
                <c:pt idx="0">
                  <c:v>1342.39</c:v>
                </c:pt>
                <c:pt idx="1">
                  <c:v>1368.4860000000001</c:v>
                </c:pt>
                <c:pt idx="2">
                  <c:v>1354.405</c:v>
                </c:pt>
                <c:pt idx="3">
                  <c:v>1374.682</c:v>
                </c:pt>
                <c:pt idx="4">
                  <c:v>1341.2370000000001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49'!$C$5</c:f>
              <c:strCache>
                <c:ptCount val="1"/>
                <c:pt idx="0">
                  <c:v>Non-Indigenous  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49'!$A$6:$A$10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49'!$C$6:$C$10</c:f>
              <c:numCache>
                <c:formatCode>0.0</c:formatCode>
                <c:ptCount val="5"/>
                <c:pt idx="0">
                  <c:v>366.6087</c:v>
                </c:pt>
                <c:pt idx="1">
                  <c:v>381.4513</c:v>
                </c:pt>
                <c:pt idx="2">
                  <c:v>375.07429999999999</c:v>
                </c:pt>
                <c:pt idx="3">
                  <c:v>384.29219999999998</c:v>
                </c:pt>
                <c:pt idx="4">
                  <c:v>388.53230000000002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951424"/>
        <c:axId val="126953728"/>
      </c:lineChart>
      <c:catAx>
        <c:axId val="126951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953728"/>
        <c:crosses val="autoZero"/>
        <c:auto val="1"/>
        <c:lblAlgn val="ctr"/>
        <c:lblOffset val="100"/>
        <c:noMultiLvlLbl val="0"/>
      </c:catAx>
      <c:valAx>
        <c:axId val="1269537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69514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417285954009845"/>
          <c:y val="0.79935822058159556"/>
          <c:w val="0.62214605346462837"/>
          <c:h val="5.697200184570501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50'!$B$5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286688"/>
              </a:solidFill>
            </a:ln>
          </c:spPr>
          <c:marker>
            <c:symbol val="square"/>
            <c:size val="9"/>
            <c:spPr>
              <a:solidFill>
                <a:srgbClr val="286688"/>
              </a:solidFill>
              <a:ln>
                <a:noFill/>
              </a:ln>
            </c:spPr>
          </c:marker>
          <c:cat>
            <c:numRef>
              <c:f>'Figure 50'!$A$6:$A$10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50'!$B$6:$B$10</c:f>
              <c:numCache>
                <c:formatCode>0.0</c:formatCode>
                <c:ptCount val="5"/>
                <c:pt idx="0">
                  <c:v>982.4</c:v>
                </c:pt>
                <c:pt idx="1">
                  <c:v>983.8</c:v>
                </c:pt>
                <c:pt idx="2">
                  <c:v>991.7</c:v>
                </c:pt>
                <c:pt idx="3">
                  <c:v>1010.7</c:v>
                </c:pt>
                <c:pt idx="4">
                  <c:v>920.5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50'!$C$5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50'!$A$6:$A$10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50'!$C$6:$C$10</c:f>
              <c:numCache>
                <c:formatCode>0.0</c:formatCode>
                <c:ptCount val="5"/>
                <c:pt idx="0">
                  <c:v>1715.2</c:v>
                </c:pt>
                <c:pt idx="1">
                  <c:v>1769.4</c:v>
                </c:pt>
                <c:pt idx="2">
                  <c:v>1732.3</c:v>
                </c:pt>
                <c:pt idx="3">
                  <c:v>1754.6</c:v>
                </c:pt>
                <c:pt idx="4">
                  <c:v>1776.3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50'!$D$5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50'!$D$6:$D$10</c:f>
              <c:numCache>
                <c:formatCode>0.0</c:formatCode>
                <c:ptCount val="5"/>
                <c:pt idx="0">
                  <c:v>293.60000000000002</c:v>
                </c:pt>
                <c:pt idx="1">
                  <c:v>305.8</c:v>
                </c:pt>
                <c:pt idx="2">
                  <c:v>301.3</c:v>
                </c:pt>
                <c:pt idx="3">
                  <c:v>311.39999999999998</c:v>
                </c:pt>
                <c:pt idx="4">
                  <c:v>318.39999999999998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50'!$E$5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50'!$A$6:$A$10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50'!$E$6:$E$10</c:f>
              <c:numCache>
                <c:formatCode>0.0</c:formatCode>
                <c:ptCount val="5"/>
                <c:pt idx="0">
                  <c:v>443.6</c:v>
                </c:pt>
                <c:pt idx="1">
                  <c:v>461.4</c:v>
                </c:pt>
                <c:pt idx="2">
                  <c:v>453.3</c:v>
                </c:pt>
                <c:pt idx="3">
                  <c:v>461.9</c:v>
                </c:pt>
                <c:pt idx="4">
                  <c:v>463.1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990976"/>
        <c:axId val="126375040"/>
      </c:lineChart>
      <c:catAx>
        <c:axId val="126990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375040"/>
        <c:crosses val="autoZero"/>
        <c:auto val="1"/>
        <c:lblAlgn val="ctr"/>
        <c:lblOffset val="100"/>
        <c:noMultiLvlLbl val="0"/>
      </c:catAx>
      <c:valAx>
        <c:axId val="1263750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69909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258031995720577E-2"/>
          <c:y val="0.83295779530288583"/>
          <c:w val="0.88754811125641098"/>
          <c:h val="0.1242038844574478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5431192828645111"/>
          <c:y val="1.5989907472574789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51'!$B$5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51'!$A$6:$A$12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51'!$B$6:$B$12</c:f>
              <c:numCache>
                <c:formatCode>General</c:formatCode>
                <c:ptCount val="7"/>
                <c:pt idx="0">
                  <c:v>42</c:v>
                </c:pt>
                <c:pt idx="1">
                  <c:v>753</c:v>
                </c:pt>
                <c:pt idx="2">
                  <c:v>980</c:v>
                </c:pt>
                <c:pt idx="3">
                  <c:v>258</c:v>
                </c:pt>
                <c:pt idx="4">
                  <c:v>78</c:v>
                </c:pt>
                <c:pt idx="5">
                  <c:v>27</c:v>
                </c:pt>
                <c:pt idx="6">
                  <c:v>11</c:v>
                </c:pt>
              </c:numCache>
            </c:numRef>
          </c:val>
        </c:ser>
        <c:ser>
          <c:idx val="1"/>
          <c:order val="1"/>
          <c:tx>
            <c:strRef>
              <c:f>'Figure 51'!$C$5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51'!$A$6:$A$12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51'!$C$6:$C$12</c:f>
              <c:numCache>
                <c:formatCode>General</c:formatCode>
                <c:ptCount val="7"/>
                <c:pt idx="0">
                  <c:v>238</c:v>
                </c:pt>
                <c:pt idx="1">
                  <c:v>1624</c:v>
                </c:pt>
                <c:pt idx="2">
                  <c:v>1823</c:v>
                </c:pt>
                <c:pt idx="3">
                  <c:v>431</c:v>
                </c:pt>
                <c:pt idx="4">
                  <c:v>117</c:v>
                </c:pt>
                <c:pt idx="5">
                  <c:v>23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6407040"/>
        <c:axId val="126408960"/>
      </c:barChart>
      <c:catAx>
        <c:axId val="126407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408960"/>
        <c:crosses val="autoZero"/>
        <c:auto val="1"/>
        <c:lblAlgn val="ctr"/>
        <c:lblOffset val="100"/>
        <c:noMultiLvlLbl val="0"/>
      </c:catAx>
      <c:valAx>
        <c:axId val="126408960"/>
        <c:scaling>
          <c:orientation val="minMax"/>
          <c:max val="12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4070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51'!$D$5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51'!$A$6:$A$12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51'!$D$6:$D$12</c:f>
              <c:numCache>
                <c:formatCode>General</c:formatCode>
                <c:ptCount val="7"/>
                <c:pt idx="0">
                  <c:v>18</c:v>
                </c:pt>
                <c:pt idx="1">
                  <c:v>1878</c:v>
                </c:pt>
                <c:pt idx="2">
                  <c:v>8565</c:v>
                </c:pt>
                <c:pt idx="3">
                  <c:v>2340</c:v>
                </c:pt>
                <c:pt idx="4">
                  <c:v>911</c:v>
                </c:pt>
                <c:pt idx="5">
                  <c:v>432</c:v>
                </c:pt>
                <c:pt idx="6">
                  <c:v>165</c:v>
                </c:pt>
              </c:numCache>
            </c:numRef>
          </c:val>
        </c:ser>
        <c:ser>
          <c:idx val="1"/>
          <c:order val="1"/>
          <c:tx>
            <c:strRef>
              <c:f>'Figure 51'!$E$5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51'!$A$6:$A$12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51'!$E$6:$E$12</c:f>
              <c:numCache>
                <c:formatCode>General</c:formatCode>
                <c:ptCount val="7"/>
                <c:pt idx="0">
                  <c:v>181</c:v>
                </c:pt>
                <c:pt idx="1">
                  <c:v>5665</c:v>
                </c:pt>
                <c:pt idx="2">
                  <c:v>11082</c:v>
                </c:pt>
                <c:pt idx="3">
                  <c:v>1959</c:v>
                </c:pt>
                <c:pt idx="4">
                  <c:v>586</c:v>
                </c:pt>
                <c:pt idx="5">
                  <c:v>112</c:v>
                </c:pt>
                <c:pt idx="6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6705664"/>
        <c:axId val="126707584"/>
      </c:barChart>
      <c:catAx>
        <c:axId val="1267056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707584"/>
        <c:crosses val="autoZero"/>
        <c:auto val="1"/>
        <c:lblAlgn val="ctr"/>
        <c:lblOffset val="100"/>
        <c:noMultiLvlLbl val="0"/>
      </c:catAx>
      <c:valAx>
        <c:axId val="1267075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7056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0486457517417653"/>
          <c:y val="1.6235225837957105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52'!$B$5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52'!$A$6:$A$12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52'!$B$6:$B$12</c:f>
              <c:numCache>
                <c:formatCode>0.0</c:formatCode>
                <c:ptCount val="7"/>
                <c:pt idx="0">
                  <c:v>60.180540000000001</c:v>
                </c:pt>
                <c:pt idx="1">
                  <c:v>3590.6729999999998</c:v>
                </c:pt>
                <c:pt idx="2">
                  <c:v>2969.1570000000002</c:v>
                </c:pt>
                <c:pt idx="3">
                  <c:v>1065.896</c:v>
                </c:pt>
                <c:pt idx="4">
                  <c:v>377.43150000000003</c:v>
                </c:pt>
                <c:pt idx="5">
                  <c:v>201.73339999999999</c:v>
                </c:pt>
                <c:pt idx="6">
                  <c:v>124.66</c:v>
                </c:pt>
              </c:numCache>
            </c:numRef>
          </c:val>
        </c:ser>
        <c:ser>
          <c:idx val="1"/>
          <c:order val="1"/>
          <c:tx>
            <c:strRef>
              <c:f>'Figure 52'!$C$5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52'!$A$6:$A$12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52'!$C$6:$C$12</c:f>
              <c:numCache>
                <c:formatCode>0.0</c:formatCode>
                <c:ptCount val="7"/>
                <c:pt idx="0">
                  <c:v>352.57170000000002</c:v>
                </c:pt>
                <c:pt idx="1">
                  <c:v>8309.8809999999994</c:v>
                </c:pt>
                <c:pt idx="2">
                  <c:v>5603.1970000000001</c:v>
                </c:pt>
                <c:pt idx="3">
                  <c:v>1716.9259999999999</c:v>
                </c:pt>
                <c:pt idx="4">
                  <c:v>527.07449999999994</c:v>
                </c:pt>
                <c:pt idx="5">
                  <c:v>159.0155</c:v>
                </c:pt>
                <c:pt idx="6">
                  <c:v>62.007260000000002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756352"/>
        <c:axId val="126758272"/>
      </c:barChart>
      <c:catAx>
        <c:axId val="126756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758272"/>
        <c:crosses val="autoZero"/>
        <c:auto val="1"/>
        <c:lblAlgn val="ctr"/>
        <c:lblOffset val="100"/>
        <c:noMultiLvlLbl val="0"/>
      </c:catAx>
      <c:valAx>
        <c:axId val="1267582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7563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52'!$D$5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52'!$A$6:$A$12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52'!$D$6:$D$12</c:f>
              <c:numCache>
                <c:formatCode>0.0</c:formatCode>
                <c:ptCount val="7"/>
                <c:pt idx="0">
                  <c:v>2.1388720000000001</c:v>
                </c:pt>
                <c:pt idx="1">
                  <c:v>662.18399999999997</c:v>
                </c:pt>
                <c:pt idx="2">
                  <c:v>1301.191</c:v>
                </c:pt>
                <c:pt idx="3">
                  <c:v>377.39679999999998</c:v>
                </c:pt>
                <c:pt idx="4">
                  <c:v>147.9194</c:v>
                </c:pt>
                <c:pt idx="5">
                  <c:v>76.139049999999997</c:v>
                </c:pt>
                <c:pt idx="6">
                  <c:v>19.593499999999999</c:v>
                </c:pt>
              </c:numCache>
            </c:numRef>
          </c:val>
        </c:ser>
        <c:ser>
          <c:idx val="1"/>
          <c:order val="1"/>
          <c:tx>
            <c:strRef>
              <c:f>'Figure 52'!$E$5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52'!$A$6:$A$12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52'!$E$6:$E$12</c:f>
              <c:numCache>
                <c:formatCode>0.0</c:formatCode>
                <c:ptCount val="7"/>
                <c:pt idx="0">
                  <c:v>22.663810000000002</c:v>
                </c:pt>
                <c:pt idx="1">
                  <c:v>2107.2249999999999</c:v>
                </c:pt>
                <c:pt idx="2">
                  <c:v>1763.7650000000001</c:v>
                </c:pt>
                <c:pt idx="3">
                  <c:v>322.38639999999998</c:v>
                </c:pt>
                <c:pt idx="4">
                  <c:v>95.380240000000001</c:v>
                </c:pt>
                <c:pt idx="5">
                  <c:v>19.47945</c:v>
                </c:pt>
                <c:pt idx="6">
                  <c:v>3.0384120000000001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788736"/>
        <c:axId val="126790656"/>
      </c:barChart>
      <c:catAx>
        <c:axId val="126788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790656"/>
        <c:crosses val="autoZero"/>
        <c:auto val="1"/>
        <c:lblAlgn val="ctr"/>
        <c:lblOffset val="100"/>
        <c:noMultiLvlLbl val="0"/>
      </c:catAx>
      <c:valAx>
        <c:axId val="126790656"/>
        <c:scaling>
          <c:orientation val="minMax"/>
          <c:max val="9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7887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28200538536923"/>
          <c:y val="3.1481622472826272E-2"/>
          <c:w val="0.88107385870052479"/>
          <c:h val="0.6908096580832801"/>
        </c:manualLayout>
      </c:layout>
      <c:lineChart>
        <c:grouping val="standard"/>
        <c:varyColors val="0"/>
        <c:ser>
          <c:idx val="1"/>
          <c:order val="0"/>
          <c:tx>
            <c:strRef>
              <c:f>'Figure 53'!$B$5</c:f>
              <c:strCache>
                <c:ptCount val="1"/>
                <c:pt idx="0">
                  <c:v>Aboriginal and Torres Strait Islander people aged 15-19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53'!$A$6:$A$10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53'!$B$6:$B$10</c:f>
              <c:numCache>
                <c:formatCode>0.0</c:formatCode>
                <c:ptCount val="5"/>
                <c:pt idx="0">
                  <c:v>6798.5</c:v>
                </c:pt>
                <c:pt idx="1">
                  <c:v>6958.1</c:v>
                </c:pt>
                <c:pt idx="2">
                  <c:v>6578</c:v>
                </c:pt>
                <c:pt idx="3">
                  <c:v>6279.3</c:v>
                </c:pt>
                <c:pt idx="4">
                  <c:v>5867.1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53'!$C$5</c:f>
              <c:strCache>
                <c:ptCount val="1"/>
                <c:pt idx="0">
                  <c:v>Aboriginal and Torres Strait Islander people aged 20-29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53'!$A$6:$A$10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53'!$C$6:$C$10</c:f>
              <c:numCache>
                <c:formatCode>0.0</c:formatCode>
                <c:ptCount val="5"/>
                <c:pt idx="0">
                  <c:v>4149.7</c:v>
                </c:pt>
                <c:pt idx="1">
                  <c:v>4353</c:v>
                </c:pt>
                <c:pt idx="2">
                  <c:v>4198.8999999999996</c:v>
                </c:pt>
                <c:pt idx="3">
                  <c:v>4253.8</c:v>
                </c:pt>
                <c:pt idx="4">
                  <c:v>4276.7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53'!$D$5</c:f>
              <c:strCache>
                <c:ptCount val="1"/>
                <c:pt idx="0">
                  <c:v>Non-Indigenous people aged 15-19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53'!$D$6:$D$10</c:f>
              <c:numCache>
                <c:formatCode>0.0</c:formatCode>
                <c:ptCount val="5"/>
                <c:pt idx="0">
                  <c:v>1505.7</c:v>
                </c:pt>
                <c:pt idx="1">
                  <c:v>1588.9</c:v>
                </c:pt>
                <c:pt idx="2">
                  <c:v>1488.9</c:v>
                </c:pt>
                <c:pt idx="3">
                  <c:v>1436.8</c:v>
                </c:pt>
                <c:pt idx="4">
                  <c:v>1365.4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53'!$E$5</c:f>
              <c:strCache>
                <c:ptCount val="1"/>
                <c:pt idx="0">
                  <c:v>Non-Indigenous people aged 20-29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53'!$A$6:$A$10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53'!$E$6:$E$10</c:f>
              <c:numCache>
                <c:formatCode>0.0</c:formatCode>
                <c:ptCount val="5"/>
                <c:pt idx="0">
                  <c:v>1402.3</c:v>
                </c:pt>
                <c:pt idx="1">
                  <c:v>1470.9</c:v>
                </c:pt>
                <c:pt idx="2">
                  <c:v>1440.5</c:v>
                </c:pt>
                <c:pt idx="3">
                  <c:v>1485.5</c:v>
                </c:pt>
                <c:pt idx="4">
                  <c:v>1527.3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849024"/>
        <c:axId val="126851328"/>
      </c:lineChart>
      <c:catAx>
        <c:axId val="126849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851328"/>
        <c:crosses val="autoZero"/>
        <c:auto val="1"/>
        <c:lblAlgn val="ctr"/>
        <c:lblOffset val="100"/>
        <c:noMultiLvlLbl val="0"/>
      </c:catAx>
      <c:valAx>
        <c:axId val="1268513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68490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078369179117629E-2"/>
          <c:y val="0.84610012486130726"/>
          <c:w val="0.98854530109531358"/>
          <c:h val="8.2084540304374828E-2"/>
        </c:manualLayout>
      </c:layout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4681078365159015"/>
          <c:y val="8.3327355342836303E-3"/>
        </c:manualLayout>
      </c:layout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54'!$B$5</c:f>
              <c:strCache>
                <c:ptCount val="1"/>
                <c:pt idx="0">
                  <c:v>National</c:v>
                </c:pt>
              </c:strCache>
            </c:strRef>
          </c:tx>
          <c:spPr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c:spPr>
          <c:marker>
            <c:symbol val="circle"/>
            <c:size val="9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54'!$B$6:$B$10</c:f>
              <c:numCache>
                <c:formatCode>0.0</c:formatCode>
                <c:ptCount val="5"/>
                <c:pt idx="0">
                  <c:v>1342.39</c:v>
                </c:pt>
                <c:pt idx="1">
                  <c:v>1368.4860000000001</c:v>
                </c:pt>
                <c:pt idx="2">
                  <c:v>1354.405</c:v>
                </c:pt>
                <c:pt idx="3">
                  <c:v>1374.682</c:v>
                </c:pt>
                <c:pt idx="4">
                  <c:v>1341.2370000000001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54'!$C$5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 w="12700">
                <a:noFill/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54'!$C$6:$C$10</c:f>
              <c:numCache>
                <c:formatCode>0.0</c:formatCode>
                <c:ptCount val="5"/>
                <c:pt idx="0">
                  <c:v>1746.8</c:v>
                </c:pt>
                <c:pt idx="1">
                  <c:v>1880.6</c:v>
                </c:pt>
                <c:pt idx="2">
                  <c:v>1815.3</c:v>
                </c:pt>
                <c:pt idx="3">
                  <c:v>2044</c:v>
                </c:pt>
                <c:pt idx="4">
                  <c:v>2015.3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54'!$D$5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54'!$D$6:$D$10</c:f>
              <c:numCache>
                <c:formatCode>0.0</c:formatCode>
                <c:ptCount val="5"/>
                <c:pt idx="0">
                  <c:v>638.70000000000005</c:v>
                </c:pt>
                <c:pt idx="1">
                  <c:v>644.4</c:v>
                </c:pt>
                <c:pt idx="2">
                  <c:v>675.4</c:v>
                </c:pt>
                <c:pt idx="3">
                  <c:v>794.4</c:v>
                </c:pt>
                <c:pt idx="4">
                  <c:v>950.5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54'!$F$5</c:f>
              <c:strCache>
                <c:ptCount val="1"/>
                <c:pt idx="0">
                  <c:v>WA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54'!$F$6:$F$10</c:f>
              <c:numCache>
                <c:formatCode>0.0</c:formatCode>
                <c:ptCount val="5"/>
                <c:pt idx="0">
                  <c:v>1388.1</c:v>
                </c:pt>
                <c:pt idx="1">
                  <c:v>1383.3</c:v>
                </c:pt>
                <c:pt idx="2">
                  <c:v>1404.3</c:v>
                </c:pt>
                <c:pt idx="3">
                  <c:v>1366.5</c:v>
                </c:pt>
                <c:pt idx="4">
                  <c:v>1306.0999999999999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54'!$E$5</c:f>
              <c:strCache>
                <c:ptCount val="1"/>
                <c:pt idx="0">
                  <c:v>QLD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54'!$E$6:$E$10</c:f>
              <c:numCache>
                <c:formatCode>0.0</c:formatCode>
                <c:ptCount val="5"/>
                <c:pt idx="0">
                  <c:v>1298.5</c:v>
                </c:pt>
                <c:pt idx="1">
                  <c:v>1302.8</c:v>
                </c:pt>
                <c:pt idx="2">
                  <c:v>1284.9000000000001</c:v>
                </c:pt>
                <c:pt idx="3">
                  <c:v>1233.5</c:v>
                </c:pt>
                <c:pt idx="4">
                  <c:v>1179.3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897536"/>
        <c:axId val="126920576"/>
      </c:lineChart>
      <c:catAx>
        <c:axId val="126897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920576"/>
        <c:crosses val="autoZero"/>
        <c:auto val="1"/>
        <c:lblAlgn val="ctr"/>
        <c:lblOffset val="100"/>
        <c:noMultiLvlLbl val="0"/>
      </c:catAx>
      <c:valAx>
        <c:axId val="1269205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8975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583811111111111"/>
          <c:y val="0.88992191358024686"/>
          <c:w val="0.73706485265291211"/>
          <c:h val="7.0880555555555558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54'!$G$5</c:f>
              <c:strCache>
                <c:ptCount val="1"/>
                <c:pt idx="0">
                  <c:v>National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  <c:marker>
            <c:symbol val="circle"/>
            <c:size val="7"/>
            <c:spPr>
              <a:solidFill>
                <a:schemeClr val="bg2">
                  <a:lumMod val="50000"/>
                </a:schemeClr>
              </a:solidFill>
              <a:ln>
                <a:noFill/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54'!$G$6:$G$10</c:f>
              <c:numCache>
                <c:formatCode>0.0</c:formatCode>
                <c:ptCount val="5"/>
                <c:pt idx="0">
                  <c:v>366.6087</c:v>
                </c:pt>
                <c:pt idx="1">
                  <c:v>381.4513</c:v>
                </c:pt>
                <c:pt idx="2">
                  <c:v>375.07429999999999</c:v>
                </c:pt>
                <c:pt idx="3">
                  <c:v>384.29219999999998</c:v>
                </c:pt>
                <c:pt idx="4">
                  <c:v>388.53230000000002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54'!$H$5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 w="12700">
                <a:noFill/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54'!$H$6:$H$10</c:f>
              <c:numCache>
                <c:formatCode>0.0</c:formatCode>
                <c:ptCount val="5"/>
                <c:pt idx="0">
                  <c:v>669.9</c:v>
                </c:pt>
                <c:pt idx="1">
                  <c:v>754.1</c:v>
                </c:pt>
                <c:pt idx="2">
                  <c:v>650</c:v>
                </c:pt>
                <c:pt idx="3">
                  <c:v>697.8</c:v>
                </c:pt>
                <c:pt idx="4">
                  <c:v>960.4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54'!$I$5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54'!$I$6:$I$10</c:f>
              <c:numCache>
                <c:formatCode>0.0</c:formatCode>
                <c:ptCount val="5"/>
                <c:pt idx="0">
                  <c:v>269.60000000000002</c:v>
                </c:pt>
                <c:pt idx="1">
                  <c:v>324.10000000000002</c:v>
                </c:pt>
                <c:pt idx="2">
                  <c:v>308.2</c:v>
                </c:pt>
                <c:pt idx="3">
                  <c:v>334.9</c:v>
                </c:pt>
                <c:pt idx="4">
                  <c:v>326.3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54'!$K$5</c:f>
              <c:strCache>
                <c:ptCount val="1"/>
                <c:pt idx="0">
                  <c:v>WA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7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54'!$K$6:$K$10</c:f>
              <c:numCache>
                <c:formatCode>0.0</c:formatCode>
                <c:ptCount val="5"/>
                <c:pt idx="0">
                  <c:v>378.7</c:v>
                </c:pt>
                <c:pt idx="1">
                  <c:v>429.8</c:v>
                </c:pt>
                <c:pt idx="2">
                  <c:v>418.4</c:v>
                </c:pt>
                <c:pt idx="3">
                  <c:v>407.3</c:v>
                </c:pt>
                <c:pt idx="4">
                  <c:v>387.7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54'!$J$5</c:f>
              <c:strCache>
                <c:ptCount val="1"/>
                <c:pt idx="0">
                  <c:v>QLD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54'!$A$6:$A$10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54'!$J$6:$J$10</c:f>
              <c:numCache>
                <c:formatCode>0.0</c:formatCode>
                <c:ptCount val="5"/>
                <c:pt idx="0">
                  <c:v>382.5</c:v>
                </c:pt>
                <c:pt idx="1">
                  <c:v>360.7</c:v>
                </c:pt>
                <c:pt idx="2">
                  <c:v>363.2</c:v>
                </c:pt>
                <c:pt idx="3">
                  <c:v>375</c:v>
                </c:pt>
                <c:pt idx="4">
                  <c:v>397.6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468480"/>
        <c:axId val="128479232"/>
      </c:lineChart>
      <c:catAx>
        <c:axId val="128468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479232"/>
        <c:crosses val="autoZero"/>
        <c:auto val="1"/>
        <c:lblAlgn val="ctr"/>
        <c:lblOffset val="100"/>
        <c:noMultiLvlLbl val="0"/>
      </c:catAx>
      <c:valAx>
        <c:axId val="128479232"/>
        <c:scaling>
          <c:orientation val="minMax"/>
          <c:max val="25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84684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583811111111111"/>
          <c:y val="0.88992191358024686"/>
          <c:w val="0.73706485265291211"/>
          <c:h val="7.1248673703021168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55'!$B$4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6EB5C3"/>
            </a:solidFill>
            <a:ln>
              <a:noFill/>
            </a:ln>
          </c:spPr>
          <c:invertIfNegative val="0"/>
          <c:cat>
            <c:strRef>
              <c:f>'Figure 55'!$A$5:$A$9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55'!$B$5:$B$9</c:f>
              <c:numCache>
                <c:formatCode>0.0</c:formatCode>
                <c:ptCount val="5"/>
                <c:pt idx="0">
                  <c:v>885.08950000000004</c:v>
                </c:pt>
                <c:pt idx="1">
                  <c:v>657.86630000000002</c:v>
                </c:pt>
                <c:pt idx="2">
                  <c:v>2364.0349999999999</c:v>
                </c:pt>
                <c:pt idx="3">
                  <c:v>2894.7829999999999</c:v>
                </c:pt>
                <c:pt idx="4">
                  <c:v>1944.0219999999999</c:v>
                </c:pt>
              </c:numCache>
            </c:numRef>
          </c:val>
        </c:ser>
        <c:ser>
          <c:idx val="2"/>
          <c:order val="1"/>
          <c:tx>
            <c:strRef>
              <c:f>'Figure 55'!$C$4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005A74"/>
            </a:solidFill>
            <a:ln>
              <a:noFill/>
              <a:prstDash val="solid"/>
            </a:ln>
          </c:spPr>
          <c:invertIfNegative val="0"/>
          <c:cat>
            <c:strRef>
              <c:f>'Figure 55'!$A$5:$A$9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55'!$C$5:$C$9</c:f>
              <c:numCache>
                <c:formatCode>0.0</c:formatCode>
                <c:ptCount val="5"/>
                <c:pt idx="0">
                  <c:v>430.98910000000001</c:v>
                </c:pt>
                <c:pt idx="1">
                  <c:v>378.875</c:v>
                </c:pt>
                <c:pt idx="2">
                  <c:v>507.90570000000002</c:v>
                </c:pt>
                <c:pt idx="3">
                  <c:v>428.11829999999998</c:v>
                </c:pt>
                <c:pt idx="4">
                  <c:v>287.4074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28499072"/>
        <c:axId val="128509440"/>
      </c:barChart>
      <c:catAx>
        <c:axId val="128499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Region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509440"/>
        <c:crosses val="autoZero"/>
        <c:auto val="1"/>
        <c:lblAlgn val="ctr"/>
        <c:lblOffset val="100"/>
        <c:noMultiLvlLbl val="0"/>
      </c:catAx>
      <c:valAx>
        <c:axId val="1285094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284990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3682022079395551E-3"/>
          <c:y val="0.89005834491176139"/>
          <c:w val="0.99576862079519202"/>
          <c:h val="5.0146737065520718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Aboriginal</a:t>
            </a:r>
            <a:r>
              <a:rPr lang="en-US" sz="1400" baseline="0"/>
              <a:t> and Torres Strait Islander</a:t>
            </a:r>
            <a:endParaRPr lang="en-US" sz="14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873242806517065"/>
          <c:y val="0.13254336989525947"/>
          <c:w val="0.59610565970302409"/>
          <c:h val="0.53338562941570156"/>
        </c:manualLayout>
      </c:layout>
      <c:pieChart>
        <c:varyColors val="1"/>
        <c:ser>
          <c:idx val="0"/>
          <c:order val="0"/>
          <c:tx>
            <c:strRef>
              <c:f>'Figure 7'!$C$5</c:f>
              <c:strCache>
                <c:ptCount val="1"/>
                <c:pt idx="0">
                  <c:v>Australian-born non-Indigenous</c:v>
                </c:pt>
              </c:strCache>
            </c:strRef>
          </c:tx>
          <c:dPt>
            <c:idx val="0"/>
            <c:bubble3D val="0"/>
            <c:spPr>
              <a:solidFill>
                <a:srgbClr val="56171A"/>
              </a:solidFill>
            </c:spPr>
          </c:dPt>
          <c:dPt>
            <c:idx val="1"/>
            <c:bubble3D val="0"/>
            <c:spPr>
              <a:solidFill>
                <a:srgbClr val="D95929"/>
              </a:solidFill>
            </c:spPr>
          </c:dPt>
          <c:dPt>
            <c:idx val="2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rgbClr val="E77165"/>
              </a:solidFill>
            </c:spPr>
          </c:dPt>
          <c:dPt>
            <c:idx val="4"/>
            <c:bubble3D val="0"/>
            <c:spPr>
              <a:solidFill>
                <a:srgbClr val="FBE7E5"/>
              </a:solidFill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'Figure 7'!$A$6:$A$10</c:f>
              <c:strCache>
                <c:ptCount val="5"/>
                <c:pt idx="0">
                  <c:v>Male-to-male sex</c:v>
                </c:pt>
                <c:pt idx="1">
                  <c:v>Male-to-male sex and injecting drug use</c:v>
                </c:pt>
                <c:pt idx="2">
                  <c:v>Heterosexual sex</c:v>
                </c:pt>
                <c:pt idx="3">
                  <c:v>Injecting drug use</c:v>
                </c:pt>
                <c:pt idx="4">
                  <c:v>Other/undetermined</c:v>
                </c:pt>
              </c:strCache>
            </c:strRef>
          </c:cat>
          <c:val>
            <c:numRef>
              <c:f>'Figure 7'!$C$6:$C$10</c:f>
              <c:numCache>
                <c:formatCode>0%</c:formatCode>
                <c:ptCount val="5"/>
                <c:pt idx="0">
                  <c:v>0.5</c:v>
                </c:pt>
                <c:pt idx="1">
                  <c:v>0.08</c:v>
                </c:pt>
                <c:pt idx="2">
                  <c:v>0.2</c:v>
                </c:pt>
                <c:pt idx="3">
                  <c:v>0.16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5.1751664904624651E-3"/>
          <c:y val="0.6841490180498826"/>
          <c:w val="0.99219162547104589"/>
          <c:h val="0.2755617191972602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56'!$A$6</c:f>
              <c:strCache>
                <c:ptCount val="1"/>
                <c:pt idx="0">
                  <c:v>Major cities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56'!$B$5:$F$5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56'!$B$6:$F$6</c:f>
              <c:numCache>
                <c:formatCode>0.0</c:formatCode>
                <c:ptCount val="5"/>
                <c:pt idx="0">
                  <c:v>697.73440000000005</c:v>
                </c:pt>
                <c:pt idx="1">
                  <c:v>760.56690000000003</c:v>
                </c:pt>
                <c:pt idx="2">
                  <c:v>858.49220000000003</c:v>
                </c:pt>
                <c:pt idx="3">
                  <c:v>861.04539999999997</c:v>
                </c:pt>
                <c:pt idx="4">
                  <c:v>885.08950000000004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56'!$A$7</c:f>
              <c:strCache>
                <c:ptCount val="1"/>
                <c:pt idx="0">
                  <c:v>Inner regional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56'!$B$5:$F$5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56'!$B$7:$F$7</c:f>
              <c:numCache>
                <c:formatCode>0.0</c:formatCode>
                <c:ptCount val="5"/>
                <c:pt idx="0">
                  <c:v>507.91129999999998</c:v>
                </c:pt>
                <c:pt idx="1">
                  <c:v>660.8211</c:v>
                </c:pt>
                <c:pt idx="2">
                  <c:v>761.68359999999996</c:v>
                </c:pt>
                <c:pt idx="3">
                  <c:v>654.56920000000002</c:v>
                </c:pt>
                <c:pt idx="4">
                  <c:v>657.86630000000002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56'!$A$8</c:f>
              <c:strCache>
                <c:ptCount val="1"/>
                <c:pt idx="0">
                  <c:v>Outer regional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56'!$B$5:$F$5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56'!$B$8:$F$8</c:f>
              <c:numCache>
                <c:formatCode>0.0</c:formatCode>
                <c:ptCount val="5"/>
                <c:pt idx="0">
                  <c:v>2365.3679999999999</c:v>
                </c:pt>
                <c:pt idx="1">
                  <c:v>2754.7310000000002</c:v>
                </c:pt>
                <c:pt idx="2">
                  <c:v>2717.8470000000002</c:v>
                </c:pt>
                <c:pt idx="3">
                  <c:v>2598.6410000000001</c:v>
                </c:pt>
                <c:pt idx="4">
                  <c:v>2364.0349999999999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56'!$A$9</c:f>
              <c:strCache>
                <c:ptCount val="1"/>
                <c:pt idx="0">
                  <c:v>Remote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56'!$B$5:$F$5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56'!$B$9:$F$9</c:f>
              <c:numCache>
                <c:formatCode>0.0</c:formatCode>
                <c:ptCount val="5"/>
                <c:pt idx="0">
                  <c:v>2893.8989999999999</c:v>
                </c:pt>
                <c:pt idx="1">
                  <c:v>2844.1559999999999</c:v>
                </c:pt>
                <c:pt idx="2">
                  <c:v>2848.0650000000001</c:v>
                </c:pt>
                <c:pt idx="3">
                  <c:v>3096.0189999999998</c:v>
                </c:pt>
                <c:pt idx="4">
                  <c:v>2894.7829999999999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56'!$A$10</c:f>
              <c:strCache>
                <c:ptCount val="1"/>
                <c:pt idx="0">
                  <c:v>Very remote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noFill/>
              </a:ln>
            </c:spPr>
          </c:marker>
          <c:cat>
            <c:numRef>
              <c:f>'Figure 56'!$B$5:$F$5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56'!$B$10:$F$10</c:f>
              <c:numCache>
                <c:formatCode>0.0</c:formatCode>
                <c:ptCount val="5"/>
                <c:pt idx="0">
                  <c:v>2028.9860000000001</c:v>
                </c:pt>
                <c:pt idx="1">
                  <c:v>1843.95</c:v>
                </c:pt>
                <c:pt idx="2">
                  <c:v>1689.4970000000001</c:v>
                </c:pt>
                <c:pt idx="3">
                  <c:v>1825.297</c:v>
                </c:pt>
                <c:pt idx="4">
                  <c:v>1944.0219999999999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076992"/>
        <c:axId val="127079552"/>
      </c:lineChart>
      <c:catAx>
        <c:axId val="127076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7079552"/>
        <c:crosses val="autoZero"/>
        <c:auto val="1"/>
        <c:lblAlgn val="ctr"/>
        <c:lblOffset val="100"/>
        <c:noMultiLvlLbl val="0"/>
      </c:catAx>
      <c:valAx>
        <c:axId val="1270795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70769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88754811125641098"/>
          <c:h val="6.1594031799474105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85571065911843"/>
          <c:y val="3.4979583128668459E-2"/>
          <c:w val="0.87667668590606507"/>
          <c:h val="0.63445167180189432"/>
        </c:manualLayout>
      </c:layout>
      <c:lineChart>
        <c:grouping val="standard"/>
        <c:varyColors val="0"/>
        <c:ser>
          <c:idx val="1"/>
          <c:order val="0"/>
          <c:tx>
            <c:strRef>
              <c:f>Figure_57!$B$5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ln w="38100">
              <a:solidFill>
                <a:srgbClr val="2996AF"/>
              </a:solidFill>
            </a:ln>
          </c:spPr>
          <c:marker>
            <c:symbol val="circle"/>
            <c:size val="9"/>
            <c:spPr>
              <a:solidFill>
                <a:srgbClr val="2996AF"/>
              </a:solidFill>
              <a:ln>
                <a:noFill/>
              </a:ln>
            </c:spPr>
          </c:marker>
          <c:cat>
            <c:numRef>
              <c:f>Figure_57!$A$6:$A$10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Figure_57!$B$6:$B$10</c:f>
              <c:numCache>
                <c:formatCode>0.0</c:formatCode>
                <c:ptCount val="5"/>
                <c:pt idx="0">
                  <c:v>886.8931</c:v>
                </c:pt>
                <c:pt idx="1">
                  <c:v>967.00530000000003</c:v>
                </c:pt>
                <c:pt idx="2">
                  <c:v>895.58529999999996</c:v>
                </c:pt>
                <c:pt idx="3">
                  <c:v>968.42</c:v>
                </c:pt>
                <c:pt idx="4">
                  <c:v>858.50879999999995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Figure_57!$C$5</c:f>
              <c:strCache>
                <c:ptCount val="1"/>
                <c:pt idx="0">
                  <c:v>Non-Indigenous  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Figure_57!$A$6:$A$10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Figure_57!$C$6:$C$10</c:f>
              <c:numCache>
                <c:formatCode>0.0</c:formatCode>
                <c:ptCount val="5"/>
                <c:pt idx="0">
                  <c:v>26.725490000000001</c:v>
                </c:pt>
                <c:pt idx="1">
                  <c:v>29.199439999999999</c:v>
                </c:pt>
                <c:pt idx="2">
                  <c:v>38.043909999999997</c:v>
                </c:pt>
                <c:pt idx="3">
                  <c:v>44.013100000000001</c:v>
                </c:pt>
                <c:pt idx="4">
                  <c:v>48.991439999999997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123456"/>
        <c:axId val="127125760"/>
      </c:lineChart>
      <c:catAx>
        <c:axId val="127123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7125760"/>
        <c:crosses val="autoZero"/>
        <c:auto val="1"/>
        <c:lblAlgn val="ctr"/>
        <c:lblOffset val="100"/>
        <c:noMultiLvlLbl val="0"/>
      </c:catAx>
      <c:valAx>
        <c:axId val="1271257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71234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417285954009845"/>
          <c:y val="0.79935822058159556"/>
          <c:w val="0.62214605346462837"/>
          <c:h val="5.697200184570501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58'!$B$5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38100">
              <a:solidFill>
                <a:srgbClr val="286688"/>
              </a:solidFill>
            </a:ln>
          </c:spPr>
          <c:marker>
            <c:symbol val="square"/>
            <c:size val="9"/>
            <c:spPr>
              <a:solidFill>
                <a:srgbClr val="286688"/>
              </a:solidFill>
              <a:ln>
                <a:noFill/>
              </a:ln>
            </c:spPr>
          </c:marker>
          <c:cat>
            <c:numRef>
              <c:f>'Figure 58'!$A$6:$A$10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58'!$B$6:$B$10</c:f>
              <c:numCache>
                <c:formatCode>0.0</c:formatCode>
                <c:ptCount val="5"/>
                <c:pt idx="0">
                  <c:v>873.7</c:v>
                </c:pt>
                <c:pt idx="1">
                  <c:v>938.5</c:v>
                </c:pt>
                <c:pt idx="2">
                  <c:v>870.4</c:v>
                </c:pt>
                <c:pt idx="3">
                  <c:v>928.2</c:v>
                </c:pt>
                <c:pt idx="4">
                  <c:v>836.8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58'!$C$5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58'!$A$6:$A$10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58'!$C$6:$C$10</c:f>
              <c:numCache>
                <c:formatCode>0.0</c:formatCode>
                <c:ptCount val="5"/>
                <c:pt idx="0">
                  <c:v>906.8</c:v>
                </c:pt>
                <c:pt idx="1">
                  <c:v>1003.1</c:v>
                </c:pt>
                <c:pt idx="2">
                  <c:v>930.4</c:v>
                </c:pt>
                <c:pt idx="3">
                  <c:v>1013.9</c:v>
                </c:pt>
                <c:pt idx="4">
                  <c:v>888.5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58'!$D$5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58'!$D$6:$D$10</c:f>
              <c:numCache>
                <c:formatCode>0.0</c:formatCode>
                <c:ptCount val="5"/>
                <c:pt idx="0">
                  <c:v>43.1</c:v>
                </c:pt>
                <c:pt idx="1">
                  <c:v>47.2</c:v>
                </c:pt>
                <c:pt idx="2">
                  <c:v>59.8</c:v>
                </c:pt>
                <c:pt idx="3">
                  <c:v>69.599999999999994</c:v>
                </c:pt>
                <c:pt idx="4">
                  <c:v>77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58'!$E$5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58'!$A$6:$A$10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58'!$E$6:$E$10</c:f>
              <c:numCache>
                <c:formatCode>0.0</c:formatCode>
                <c:ptCount val="5"/>
                <c:pt idx="0">
                  <c:v>9.9</c:v>
                </c:pt>
                <c:pt idx="1">
                  <c:v>10.7</c:v>
                </c:pt>
                <c:pt idx="2">
                  <c:v>15.7</c:v>
                </c:pt>
                <c:pt idx="3">
                  <c:v>17.600000000000001</c:v>
                </c:pt>
                <c:pt idx="4">
                  <c:v>19.7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183488"/>
        <c:axId val="127186048"/>
      </c:lineChart>
      <c:catAx>
        <c:axId val="127183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7186048"/>
        <c:crosses val="autoZero"/>
        <c:auto val="1"/>
        <c:lblAlgn val="ctr"/>
        <c:lblOffset val="100"/>
        <c:noMultiLvlLbl val="0"/>
      </c:catAx>
      <c:valAx>
        <c:axId val="1271860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71834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258031995720577E-2"/>
          <c:y val="0.83295779530288583"/>
          <c:w val="0.88754811125641098"/>
          <c:h val="0.1242038844574478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2231658215497932"/>
          <c:y val="1.6235225837957105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59'!$B$5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59'!$A$6:$A$12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59'!$B$6:$B$12</c:f>
              <c:numCache>
                <c:formatCode>General</c:formatCode>
                <c:ptCount val="7"/>
                <c:pt idx="0">
                  <c:v>36</c:v>
                </c:pt>
                <c:pt idx="1">
                  <c:v>339</c:v>
                </c:pt>
                <c:pt idx="2">
                  <c:v>571</c:v>
                </c:pt>
                <c:pt idx="3">
                  <c:v>222</c:v>
                </c:pt>
                <c:pt idx="4">
                  <c:v>90</c:v>
                </c:pt>
                <c:pt idx="5">
                  <c:v>28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'Figure 59'!$C$5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59'!$A$6:$A$12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59'!$C$6:$C$12</c:f>
              <c:numCache>
                <c:formatCode>General</c:formatCode>
                <c:ptCount val="7"/>
                <c:pt idx="0">
                  <c:v>132</c:v>
                </c:pt>
                <c:pt idx="1">
                  <c:v>489</c:v>
                </c:pt>
                <c:pt idx="2">
                  <c:v>570</c:v>
                </c:pt>
                <c:pt idx="3">
                  <c:v>213</c:v>
                </c:pt>
                <c:pt idx="4">
                  <c:v>71</c:v>
                </c:pt>
                <c:pt idx="5">
                  <c:v>9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226240"/>
        <c:axId val="127228160"/>
      </c:barChart>
      <c:catAx>
        <c:axId val="127226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7228160"/>
        <c:crosses val="autoZero"/>
        <c:auto val="1"/>
        <c:lblAlgn val="ctr"/>
        <c:lblOffset val="100"/>
        <c:noMultiLvlLbl val="0"/>
      </c:catAx>
      <c:valAx>
        <c:axId val="127228160"/>
        <c:scaling>
          <c:orientation val="minMax"/>
          <c:max val="25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72262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59'!$D$5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59'!$A$6:$A$12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59'!$D$6:$D$12</c:f>
              <c:numCache>
                <c:formatCode>General</c:formatCode>
                <c:ptCount val="7"/>
                <c:pt idx="0">
                  <c:v>1</c:v>
                </c:pt>
                <c:pt idx="1">
                  <c:v>233</c:v>
                </c:pt>
                <c:pt idx="2">
                  <c:v>2036</c:v>
                </c:pt>
                <c:pt idx="3">
                  <c:v>1091</c:v>
                </c:pt>
                <c:pt idx="4">
                  <c:v>587</c:v>
                </c:pt>
                <c:pt idx="5">
                  <c:v>262</c:v>
                </c:pt>
                <c:pt idx="6">
                  <c:v>83</c:v>
                </c:pt>
              </c:numCache>
            </c:numRef>
          </c:val>
        </c:ser>
        <c:ser>
          <c:idx val="1"/>
          <c:order val="1"/>
          <c:tx>
            <c:strRef>
              <c:f>'Figure 59'!$E$5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59'!$A$6:$A$12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59'!$E$6:$E$12</c:f>
              <c:numCache>
                <c:formatCode>General</c:formatCode>
                <c:ptCount val="7"/>
                <c:pt idx="0">
                  <c:v>4</c:v>
                </c:pt>
                <c:pt idx="1">
                  <c:v>148</c:v>
                </c:pt>
                <c:pt idx="2">
                  <c:v>565</c:v>
                </c:pt>
                <c:pt idx="3">
                  <c:v>197</c:v>
                </c:pt>
                <c:pt idx="4">
                  <c:v>96</c:v>
                </c:pt>
                <c:pt idx="5">
                  <c:v>39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258624"/>
        <c:axId val="127260544"/>
      </c:barChart>
      <c:catAx>
        <c:axId val="127258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7260544"/>
        <c:crosses val="autoZero"/>
        <c:auto val="1"/>
        <c:lblAlgn val="ctr"/>
        <c:lblOffset val="100"/>
        <c:noMultiLvlLbl val="0"/>
      </c:catAx>
      <c:valAx>
        <c:axId val="1272605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72586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2231658215497932"/>
          <c:y val="1.5989907472574789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60'!$B$5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60'!$A$6:$A$12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60'!$B$6:$B$12</c:f>
              <c:numCache>
                <c:formatCode>0.0</c:formatCode>
                <c:ptCount val="7"/>
                <c:pt idx="0">
                  <c:v>75.23039</c:v>
                </c:pt>
                <c:pt idx="1">
                  <c:v>2282.5210000000002</c:v>
                </c:pt>
                <c:pt idx="2">
                  <c:v>2342.3719999999998</c:v>
                </c:pt>
                <c:pt idx="3">
                  <c:v>1301.518</c:v>
                </c:pt>
                <c:pt idx="4">
                  <c:v>603.25760000000002</c:v>
                </c:pt>
                <c:pt idx="5">
                  <c:v>284.0333</c:v>
                </c:pt>
                <c:pt idx="6">
                  <c:v>107.6095</c:v>
                </c:pt>
              </c:numCache>
            </c:numRef>
          </c:val>
        </c:ser>
        <c:ser>
          <c:idx val="1"/>
          <c:order val="1"/>
          <c:tx>
            <c:strRef>
              <c:f>'Figure 60'!$C$5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60'!$A$6:$A$12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60'!$C$6:$C$12</c:f>
              <c:numCache>
                <c:formatCode>0.0</c:formatCode>
                <c:ptCount val="7"/>
                <c:pt idx="0">
                  <c:v>285.51650000000001</c:v>
                </c:pt>
                <c:pt idx="1">
                  <c:v>3553.5210000000002</c:v>
                </c:pt>
                <c:pt idx="2">
                  <c:v>2363.674</c:v>
                </c:pt>
                <c:pt idx="3">
                  <c:v>1200.338</c:v>
                </c:pt>
                <c:pt idx="4">
                  <c:v>444.47230000000002</c:v>
                </c:pt>
                <c:pt idx="5">
                  <c:v>85.951679999999996</c:v>
                </c:pt>
                <c:pt idx="6">
                  <c:v>12.30315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820736"/>
        <c:axId val="128822656"/>
      </c:barChart>
      <c:catAx>
        <c:axId val="128820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8822656"/>
        <c:crosses val="autoZero"/>
        <c:auto val="1"/>
        <c:lblAlgn val="ctr"/>
        <c:lblOffset val="100"/>
        <c:noMultiLvlLbl val="0"/>
      </c:catAx>
      <c:valAx>
        <c:axId val="128822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88207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60'!$D$5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60'!$A$6:$A$12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60'!$D$6:$D$12</c:f>
              <c:numCache>
                <c:formatCode>0.0</c:formatCode>
                <c:ptCount val="7"/>
                <c:pt idx="0">
                  <c:v>9.8278000000000004E-2</c:v>
                </c:pt>
                <c:pt idx="1">
                  <c:v>67.650949999999995</c:v>
                </c:pt>
                <c:pt idx="2">
                  <c:v>245.18129999999999</c:v>
                </c:pt>
                <c:pt idx="3">
                  <c:v>139.03210000000001</c:v>
                </c:pt>
                <c:pt idx="4">
                  <c:v>77.751739999999998</c:v>
                </c:pt>
                <c:pt idx="5">
                  <c:v>37.750749999999996</c:v>
                </c:pt>
                <c:pt idx="6">
                  <c:v>7.9487680000000003</c:v>
                </c:pt>
              </c:numCache>
            </c:numRef>
          </c:val>
        </c:ser>
        <c:ser>
          <c:idx val="1"/>
          <c:order val="1"/>
          <c:tx>
            <c:strRef>
              <c:f>'Figure 60'!$E$5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60'!$A$6:$A$12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60'!$E$6:$E$12</c:f>
              <c:numCache>
                <c:formatCode>0.0</c:formatCode>
                <c:ptCount val="7"/>
                <c:pt idx="0">
                  <c:v>0.41363499999999997</c:v>
                </c:pt>
                <c:pt idx="1">
                  <c:v>45.573799999999999</c:v>
                </c:pt>
                <c:pt idx="2">
                  <c:v>71.183880000000002</c:v>
                </c:pt>
                <c:pt idx="3">
                  <c:v>25.541329999999999</c:v>
                </c:pt>
                <c:pt idx="4">
                  <c:v>12.595599999999999</c:v>
                </c:pt>
                <c:pt idx="5">
                  <c:v>5.491403</c:v>
                </c:pt>
                <c:pt idx="6">
                  <c:v>0.510486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566912"/>
        <c:axId val="56568832"/>
      </c:barChart>
      <c:catAx>
        <c:axId val="56566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6568832"/>
        <c:crosses val="autoZero"/>
        <c:auto val="1"/>
        <c:lblAlgn val="ctr"/>
        <c:lblOffset val="100"/>
        <c:noMultiLvlLbl val="0"/>
      </c:catAx>
      <c:valAx>
        <c:axId val="56568832"/>
        <c:scaling>
          <c:orientation val="minMax"/>
          <c:max val="4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65669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28200538536923"/>
          <c:y val="3.1481622472826272E-2"/>
          <c:w val="0.88107385870052479"/>
          <c:h val="0.6908096580832801"/>
        </c:manualLayout>
      </c:layout>
      <c:lineChart>
        <c:grouping val="standard"/>
        <c:varyColors val="0"/>
        <c:ser>
          <c:idx val="1"/>
          <c:order val="0"/>
          <c:tx>
            <c:strRef>
              <c:f>'Figure 61'!$B$5</c:f>
              <c:strCache>
                <c:ptCount val="1"/>
                <c:pt idx="0">
                  <c:v>Aboriginal and Torres Strait Islander people aged 15-19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61'!$A$6:$A$10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61'!$B$6:$B$10</c:f>
              <c:numCache>
                <c:formatCode>0.0</c:formatCode>
                <c:ptCount val="5"/>
                <c:pt idx="0">
                  <c:v>3015.4128420000002</c:v>
                </c:pt>
                <c:pt idx="1">
                  <c:v>3522.874268</c:v>
                </c:pt>
                <c:pt idx="2">
                  <c:v>3383.0776369999999</c:v>
                </c:pt>
                <c:pt idx="3">
                  <c:v>3292.2097170000002</c:v>
                </c:pt>
                <c:pt idx="4">
                  <c:v>2893.7895509999998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61'!$C$5</c:f>
              <c:strCache>
                <c:ptCount val="1"/>
                <c:pt idx="0">
                  <c:v>Aboriginal and Torres Strait Islander people aged 20-29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61'!$A$6:$A$10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61'!$C$6:$C$10</c:f>
              <c:numCache>
                <c:formatCode>0.0</c:formatCode>
                <c:ptCount val="5"/>
                <c:pt idx="0">
                  <c:v>2698.5317380000001</c:v>
                </c:pt>
                <c:pt idx="1">
                  <c:v>2870.5766600000002</c:v>
                </c:pt>
                <c:pt idx="2">
                  <c:v>2544.7497560000002</c:v>
                </c:pt>
                <c:pt idx="3">
                  <c:v>2577.7448730000001</c:v>
                </c:pt>
                <c:pt idx="4">
                  <c:v>2352.9653320000002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61'!$D$5</c:f>
              <c:strCache>
                <c:ptCount val="1"/>
                <c:pt idx="0">
                  <c:v>Non-Indigenous people aged 15-19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61'!$A$6:$A$10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61'!$D$6:$D$10</c:f>
              <c:numCache>
                <c:formatCode>0.0</c:formatCode>
                <c:ptCount val="5"/>
                <c:pt idx="0">
                  <c:v>37.254240000000003</c:v>
                </c:pt>
                <c:pt idx="1">
                  <c:v>34.334269999999997</c:v>
                </c:pt>
                <c:pt idx="2">
                  <c:v>55.055109999999999</c:v>
                </c:pt>
                <c:pt idx="3">
                  <c:v>63.879519999999999</c:v>
                </c:pt>
                <c:pt idx="4">
                  <c:v>57.235680000000002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61'!$E$5</c:f>
              <c:strCache>
                <c:ptCount val="1"/>
                <c:pt idx="0">
                  <c:v>Non-Indigenous people aged 20-29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61'!$A$6:$A$10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61'!$E$6:$E$10</c:f>
              <c:numCache>
                <c:formatCode>0.0</c:formatCode>
                <c:ptCount val="5"/>
                <c:pt idx="0">
                  <c:v>75.354740000000007</c:v>
                </c:pt>
                <c:pt idx="1">
                  <c:v>85.170580000000001</c:v>
                </c:pt>
                <c:pt idx="2">
                  <c:v>117.9301</c:v>
                </c:pt>
                <c:pt idx="3">
                  <c:v>128.1961</c:v>
                </c:pt>
                <c:pt idx="4">
                  <c:v>161.2561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00224"/>
        <c:axId val="56502528"/>
      </c:lineChart>
      <c:catAx>
        <c:axId val="56500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502528"/>
        <c:crosses val="autoZero"/>
        <c:auto val="1"/>
        <c:lblAlgn val="ctr"/>
        <c:lblOffset val="100"/>
        <c:noMultiLvlLbl val="0"/>
      </c:catAx>
      <c:valAx>
        <c:axId val="565025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565002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2259938355762066E-3"/>
          <c:y val="0.84335758144814066"/>
          <c:w val="0.99639767643885502"/>
          <c:h val="0.10951000212811235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0501933477176562"/>
          <c:y val="1.4061253032580477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154752897880648"/>
          <c:y val="3.0934756671677048E-2"/>
          <c:w val="0.79583088146010217"/>
          <c:h val="0.68267073461300332"/>
        </c:manualLayout>
      </c:layout>
      <c:lineChart>
        <c:grouping val="standard"/>
        <c:varyColors val="0"/>
        <c:ser>
          <c:idx val="0"/>
          <c:order val="0"/>
          <c:tx>
            <c:strRef>
              <c:f>'Figure 62'!$B$5</c:f>
              <c:strCache>
                <c:ptCount val="1"/>
                <c:pt idx="0">
                  <c:v>National</c:v>
                </c:pt>
              </c:strCache>
            </c:strRef>
          </c:tx>
          <c:spPr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c:spPr>
          <c:marker>
            <c:symbol val="circle"/>
            <c:size val="9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62'!$B$6:$B$10</c:f>
              <c:numCache>
                <c:formatCode>0.0</c:formatCode>
                <c:ptCount val="5"/>
                <c:pt idx="0">
                  <c:v>886.8931</c:v>
                </c:pt>
                <c:pt idx="1">
                  <c:v>967.00530000000003</c:v>
                </c:pt>
                <c:pt idx="2">
                  <c:v>895.58529999999996</c:v>
                </c:pt>
                <c:pt idx="3">
                  <c:v>968.42</c:v>
                </c:pt>
                <c:pt idx="4">
                  <c:v>858.50879999999995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62'!$C$5</c:f>
              <c:strCache>
                <c:ptCount val="1"/>
                <c:pt idx="0">
                  <c:v>ACT</c:v>
                </c:pt>
              </c:strCache>
            </c:strRef>
          </c:tx>
          <c:spPr>
            <a:ln w="38100"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val>
            <c:numRef>
              <c:f>'Figure 62'!$C$6:$C$10</c:f>
              <c:numCache>
                <c:formatCode>0.0</c:formatCode>
                <c:ptCount val="5"/>
                <c:pt idx="0">
                  <c:v>0</c:v>
                </c:pt>
                <c:pt idx="1">
                  <c:v>40</c:v>
                </c:pt>
                <c:pt idx="2">
                  <c:v>8.8000000000000007</c:v>
                </c:pt>
                <c:pt idx="3">
                  <c:v>8.8000000000000007</c:v>
                </c:pt>
                <c:pt idx="4">
                  <c:v>8.8000000000000007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'Figure 62'!$D$5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 w="12700">
                <a:noFill/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62'!$D$6:$D$10</c:f>
              <c:numCache>
                <c:formatCode>0.0</c:formatCode>
                <c:ptCount val="5"/>
                <c:pt idx="0">
                  <c:v>2078.6</c:v>
                </c:pt>
                <c:pt idx="1">
                  <c:v>2160.4</c:v>
                </c:pt>
                <c:pt idx="2">
                  <c:v>1899.6</c:v>
                </c:pt>
                <c:pt idx="3">
                  <c:v>2121.8000000000002</c:v>
                </c:pt>
                <c:pt idx="4">
                  <c:v>1899.6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62'!$E$5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62'!$E$6:$E$10</c:f>
              <c:numCache>
                <c:formatCode>0.0</c:formatCode>
                <c:ptCount val="5"/>
                <c:pt idx="0">
                  <c:v>556.9</c:v>
                </c:pt>
                <c:pt idx="1">
                  <c:v>487.9</c:v>
                </c:pt>
                <c:pt idx="2">
                  <c:v>450.8</c:v>
                </c:pt>
                <c:pt idx="3">
                  <c:v>670.2</c:v>
                </c:pt>
                <c:pt idx="4">
                  <c:v>505.8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'Figure 62'!$F$5</c:f>
              <c:strCache>
                <c:ptCount val="1"/>
                <c:pt idx="0">
                  <c:v>TAS</c:v>
                </c:pt>
              </c:strCache>
            </c:strRef>
          </c:tx>
          <c:spPr>
            <a:ln>
              <a:solidFill>
                <a:srgbClr val="005A74"/>
              </a:solidFill>
            </a:ln>
          </c:spPr>
          <c:marker>
            <c:symbol val="diamond"/>
            <c:size val="7"/>
            <c:spPr>
              <a:solidFill>
                <a:srgbClr val="6EB5C3"/>
              </a:solidFill>
              <a:ln w="6350">
                <a:solidFill>
                  <a:srgbClr val="005A74"/>
                </a:solidFill>
              </a:ln>
            </c:spPr>
          </c:marker>
          <c:val>
            <c:numRef>
              <c:f>'Figure 62'!$F$6:$F$10</c:f>
              <c:numCache>
                <c:formatCode>0.0</c:formatCode>
                <c:ptCount val="5"/>
                <c:pt idx="0">
                  <c:v>3.1</c:v>
                </c:pt>
                <c:pt idx="1">
                  <c:v>0</c:v>
                </c:pt>
                <c:pt idx="2">
                  <c:v>0</c:v>
                </c:pt>
                <c:pt idx="3">
                  <c:v>2.6</c:v>
                </c:pt>
                <c:pt idx="4">
                  <c:v>3.1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'Figure 62'!$G$5</c:f>
              <c:strCache>
                <c:ptCount val="1"/>
                <c:pt idx="0">
                  <c:v>VIC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62'!$G$6:$G$10</c:f>
              <c:numCache>
                <c:formatCode>0.0</c:formatCode>
                <c:ptCount val="5"/>
                <c:pt idx="0">
                  <c:v>23.4</c:v>
                </c:pt>
                <c:pt idx="1">
                  <c:v>25</c:v>
                </c:pt>
                <c:pt idx="2">
                  <c:v>48.3</c:v>
                </c:pt>
                <c:pt idx="3">
                  <c:v>37.5</c:v>
                </c:pt>
                <c:pt idx="4">
                  <c:v>74.2</c:v>
                </c:pt>
              </c:numCache>
            </c:numRef>
          </c:val>
          <c:smooth val="0"/>
        </c:ser>
        <c:ser>
          <c:idx val="4"/>
          <c:order val="6"/>
          <c:tx>
            <c:strRef>
              <c:f>'Figure 62'!$H$5</c:f>
              <c:strCache>
                <c:ptCount val="1"/>
                <c:pt idx="0">
                  <c:v>WA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62'!$H$6:$H$10</c:f>
              <c:numCache>
                <c:formatCode>0.0</c:formatCode>
                <c:ptCount val="5"/>
                <c:pt idx="0">
                  <c:v>791.9</c:v>
                </c:pt>
                <c:pt idx="1">
                  <c:v>1024.2</c:v>
                </c:pt>
                <c:pt idx="2">
                  <c:v>1022.1</c:v>
                </c:pt>
                <c:pt idx="3">
                  <c:v>968.8</c:v>
                </c:pt>
                <c:pt idx="4">
                  <c:v>868.9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115648"/>
        <c:axId val="129122304"/>
      </c:lineChart>
      <c:catAx>
        <c:axId val="129115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122304"/>
        <c:crosses val="autoZero"/>
        <c:auto val="1"/>
        <c:lblAlgn val="ctr"/>
        <c:lblOffset val="100"/>
        <c:noMultiLvlLbl val="0"/>
      </c:catAx>
      <c:valAx>
        <c:axId val="129122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91156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583812032392748"/>
          <c:y val="0.84181183537624804"/>
          <c:w val="0.78297979656457528"/>
          <c:h val="0.1191265524799090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2170191409897291"/>
          <c:y val="3.7240675764077275E-2"/>
          <c:w val="0.7456883753501401"/>
          <c:h val="0.69836296929967012"/>
        </c:manualLayout>
      </c:layout>
      <c:lineChart>
        <c:grouping val="standard"/>
        <c:varyColors val="0"/>
        <c:ser>
          <c:idx val="0"/>
          <c:order val="0"/>
          <c:tx>
            <c:strRef>
              <c:f>'Figure 62'!$I$5</c:f>
              <c:strCache>
                <c:ptCount val="1"/>
                <c:pt idx="0">
                  <c:v>National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  <c:marker>
            <c:symbol val="circle"/>
            <c:size val="9"/>
            <c:spPr>
              <a:solidFill>
                <a:schemeClr val="bg2">
                  <a:lumMod val="50000"/>
                </a:schemeClr>
              </a:solidFill>
              <a:ln>
                <a:noFill/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62'!$I$6:$I$10</c:f>
              <c:numCache>
                <c:formatCode>0.0</c:formatCode>
                <c:ptCount val="5"/>
                <c:pt idx="0">
                  <c:v>26.725490000000001</c:v>
                </c:pt>
                <c:pt idx="1">
                  <c:v>29.199439999999999</c:v>
                </c:pt>
                <c:pt idx="2">
                  <c:v>38.043909999999997</c:v>
                </c:pt>
                <c:pt idx="3">
                  <c:v>44.013100000000001</c:v>
                </c:pt>
                <c:pt idx="4">
                  <c:v>48.991439999999997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62'!$J$5</c:f>
              <c:strCache>
                <c:ptCount val="1"/>
                <c:pt idx="0">
                  <c:v>ACT</c:v>
                </c:pt>
              </c:strCache>
            </c:strRef>
          </c:tx>
          <c:spPr>
            <a:ln w="38100"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val>
            <c:numRef>
              <c:f>'Figure 62'!$J$6:$J$10</c:f>
              <c:numCache>
                <c:formatCode>0.0</c:formatCode>
                <c:ptCount val="5"/>
                <c:pt idx="0">
                  <c:v>13.2</c:v>
                </c:pt>
                <c:pt idx="1">
                  <c:v>31.2</c:v>
                </c:pt>
                <c:pt idx="2">
                  <c:v>22.2</c:v>
                </c:pt>
                <c:pt idx="3">
                  <c:v>27.4</c:v>
                </c:pt>
                <c:pt idx="4">
                  <c:v>29.1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'Figure 62'!$K$5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 w="12700">
                <a:noFill/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62'!$K$6:$K$10</c:f>
              <c:numCache>
                <c:formatCode>0.0</c:formatCode>
                <c:ptCount val="5"/>
                <c:pt idx="0">
                  <c:v>93.6</c:v>
                </c:pt>
                <c:pt idx="1">
                  <c:v>100.1</c:v>
                </c:pt>
                <c:pt idx="2">
                  <c:v>123</c:v>
                </c:pt>
                <c:pt idx="3">
                  <c:v>119.2</c:v>
                </c:pt>
                <c:pt idx="4">
                  <c:v>94.1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62'!$L$5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62'!$L$6:$L$10</c:f>
              <c:numCache>
                <c:formatCode>0.0</c:formatCode>
                <c:ptCount val="5"/>
                <c:pt idx="0">
                  <c:v>15.5</c:v>
                </c:pt>
                <c:pt idx="1">
                  <c:v>15</c:v>
                </c:pt>
                <c:pt idx="2">
                  <c:v>22.6</c:v>
                </c:pt>
                <c:pt idx="3">
                  <c:v>33.1</c:v>
                </c:pt>
                <c:pt idx="4">
                  <c:v>33.4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'Figure 62'!$M$5</c:f>
              <c:strCache>
                <c:ptCount val="1"/>
                <c:pt idx="0">
                  <c:v>TAS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diamond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val>
            <c:numRef>
              <c:f>'Figure 62'!$M$6:$M$10</c:f>
              <c:numCache>
                <c:formatCode>0.0</c:formatCode>
                <c:ptCount val="5"/>
                <c:pt idx="0">
                  <c:v>4.5</c:v>
                </c:pt>
                <c:pt idx="1">
                  <c:v>4.2</c:v>
                </c:pt>
                <c:pt idx="2">
                  <c:v>7.5</c:v>
                </c:pt>
                <c:pt idx="3">
                  <c:v>16.5</c:v>
                </c:pt>
                <c:pt idx="4">
                  <c:v>15.4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'Figure 62'!$N$5</c:f>
              <c:strCache>
                <c:ptCount val="1"/>
                <c:pt idx="0">
                  <c:v>VIC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62'!$N$6:$N$10</c:f>
              <c:numCache>
                <c:formatCode>0.0</c:formatCode>
                <c:ptCount val="5"/>
                <c:pt idx="0">
                  <c:v>31.6</c:v>
                </c:pt>
                <c:pt idx="1">
                  <c:v>33.4</c:v>
                </c:pt>
                <c:pt idx="2">
                  <c:v>42.7</c:v>
                </c:pt>
                <c:pt idx="3">
                  <c:v>52.3</c:v>
                </c:pt>
                <c:pt idx="4">
                  <c:v>54.8</c:v>
                </c:pt>
              </c:numCache>
            </c:numRef>
          </c:val>
          <c:smooth val="0"/>
        </c:ser>
        <c:ser>
          <c:idx val="4"/>
          <c:order val="6"/>
          <c:tx>
            <c:strRef>
              <c:f>'Figure 62'!$O$5</c:f>
              <c:strCache>
                <c:ptCount val="1"/>
                <c:pt idx="0">
                  <c:v>WA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62'!$A$6:$A$10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62'!$O$6:$O$10</c:f>
              <c:numCache>
                <c:formatCode>0.0</c:formatCode>
                <c:ptCount val="5"/>
                <c:pt idx="0">
                  <c:v>24.1</c:v>
                </c:pt>
                <c:pt idx="1">
                  <c:v>27.9</c:v>
                </c:pt>
                <c:pt idx="2">
                  <c:v>38.9</c:v>
                </c:pt>
                <c:pt idx="3">
                  <c:v>33.799999999999997</c:v>
                </c:pt>
                <c:pt idx="4">
                  <c:v>50.6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188992"/>
        <c:axId val="129191296"/>
      </c:lineChart>
      <c:catAx>
        <c:axId val="129188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191296"/>
        <c:crosses val="autoZero"/>
        <c:auto val="1"/>
        <c:lblAlgn val="ctr"/>
        <c:lblOffset val="100"/>
        <c:noMultiLvlLbl val="0"/>
      </c:catAx>
      <c:valAx>
        <c:axId val="1291912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91889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583811111111111"/>
          <c:y val="0.88992191358024686"/>
          <c:w val="0.78269467787114844"/>
          <c:h val="0.1100779840791506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AU" sz="1400"/>
              <a:t>Australian</a:t>
            </a:r>
            <a:r>
              <a:rPr lang="en-AU" sz="1400" baseline="0"/>
              <a:t> born non-Indigenous</a:t>
            </a:r>
            <a:endParaRPr lang="en-AU" sz="14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8998981444781401"/>
          <c:y val="0.13295869281522618"/>
          <c:w val="0.59075442218883367"/>
          <c:h val="0.53136032148998369"/>
        </c:manualLayout>
      </c:layout>
      <c:pieChart>
        <c:varyColors val="1"/>
        <c:ser>
          <c:idx val="0"/>
          <c:order val="0"/>
          <c:tx>
            <c:strRef>
              <c:f>'Figure 7'!$B$5</c:f>
              <c:strCache>
                <c:ptCount val="1"/>
                <c:pt idx="0">
                  <c:v>Aboriginal and Torres Strait Islander</c:v>
                </c:pt>
              </c:strCache>
            </c:strRef>
          </c:tx>
          <c:dPt>
            <c:idx val="0"/>
            <c:bubble3D val="0"/>
            <c:spPr>
              <a:solidFill>
                <a:srgbClr val="56171A"/>
              </a:solidFill>
            </c:spPr>
          </c:dPt>
          <c:dPt>
            <c:idx val="1"/>
            <c:bubble3D val="0"/>
            <c:spPr>
              <a:solidFill>
                <a:srgbClr val="D95929"/>
              </a:solidFill>
            </c:spPr>
          </c:dPt>
          <c:dPt>
            <c:idx val="2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rgbClr val="E77165"/>
              </a:solidFill>
            </c:spPr>
          </c:dPt>
          <c:dPt>
            <c:idx val="4"/>
            <c:bubble3D val="0"/>
            <c:spPr>
              <a:solidFill>
                <a:srgbClr val="FBE7E5"/>
              </a:solidFill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'Figure 7'!$A$6:$A$10</c:f>
              <c:strCache>
                <c:ptCount val="5"/>
                <c:pt idx="0">
                  <c:v>Male-to-male sex</c:v>
                </c:pt>
                <c:pt idx="1">
                  <c:v>Male-to-male sex and injecting drug use</c:v>
                </c:pt>
                <c:pt idx="2">
                  <c:v>Heterosexual sex</c:v>
                </c:pt>
                <c:pt idx="3">
                  <c:v>Injecting drug use</c:v>
                </c:pt>
                <c:pt idx="4">
                  <c:v>Other/undetermined</c:v>
                </c:pt>
              </c:strCache>
            </c:strRef>
          </c:cat>
          <c:val>
            <c:numRef>
              <c:f>'Figure 7'!$B$6:$B$10</c:f>
              <c:numCache>
                <c:formatCode>0%</c:formatCode>
                <c:ptCount val="5"/>
                <c:pt idx="0">
                  <c:v>0.75</c:v>
                </c:pt>
                <c:pt idx="1">
                  <c:v>0.05</c:v>
                </c:pt>
                <c:pt idx="2">
                  <c:v>0.13</c:v>
                </c:pt>
                <c:pt idx="3">
                  <c:v>0.03</c:v>
                </c:pt>
                <c:pt idx="4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4.1855850867478384E-3"/>
          <c:y val="0.69034736616570669"/>
          <c:w val="0.99464866758229098"/>
          <c:h val="0.2755617191972602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63'!$B$4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6EB5C3"/>
            </a:solidFill>
            <a:ln>
              <a:noFill/>
            </a:ln>
          </c:spPr>
          <c:invertIfNegative val="0"/>
          <c:cat>
            <c:strRef>
              <c:f>'Figure 63'!$A$5:$A$9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63'!$B$5:$B$9</c:f>
              <c:numCache>
                <c:formatCode>0.0</c:formatCode>
                <c:ptCount val="5"/>
                <c:pt idx="0">
                  <c:v>213.80609999999999</c:v>
                </c:pt>
                <c:pt idx="1">
                  <c:v>15.49563</c:v>
                </c:pt>
                <c:pt idx="2">
                  <c:v>1033.26</c:v>
                </c:pt>
                <c:pt idx="3">
                  <c:v>3100.3519999999999</c:v>
                </c:pt>
                <c:pt idx="4">
                  <c:v>1818.056</c:v>
                </c:pt>
              </c:numCache>
            </c:numRef>
          </c:val>
        </c:ser>
        <c:ser>
          <c:idx val="2"/>
          <c:order val="1"/>
          <c:tx>
            <c:strRef>
              <c:f>'Figure 63'!$C$4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005A74"/>
            </a:solidFill>
            <a:ln>
              <a:noFill/>
              <a:prstDash val="solid"/>
            </a:ln>
          </c:spPr>
          <c:invertIfNegative val="0"/>
          <c:cat>
            <c:strRef>
              <c:f>'Figure 63'!$A$5:$A$9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63'!$C$5:$C$9</c:f>
              <c:numCache>
                <c:formatCode>0.0</c:formatCode>
                <c:ptCount val="5"/>
                <c:pt idx="0">
                  <c:v>57.428100000000001</c:v>
                </c:pt>
                <c:pt idx="1">
                  <c:v>20.980530000000002</c:v>
                </c:pt>
                <c:pt idx="2">
                  <c:v>33.497320000000002</c:v>
                </c:pt>
                <c:pt idx="3">
                  <c:v>45.111939999999997</c:v>
                </c:pt>
                <c:pt idx="4">
                  <c:v>41.466569999999997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29227776"/>
        <c:axId val="129246336"/>
      </c:barChart>
      <c:catAx>
        <c:axId val="129227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Region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246336"/>
        <c:crosses val="autoZero"/>
        <c:auto val="1"/>
        <c:lblAlgn val="ctr"/>
        <c:lblOffset val="100"/>
        <c:noMultiLvlLbl val="0"/>
      </c:catAx>
      <c:valAx>
        <c:axId val="1292463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292277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64'!$A$6</c:f>
              <c:strCache>
                <c:ptCount val="1"/>
                <c:pt idx="0">
                  <c:v>Major cities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64'!$B$5:$F$5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64'!$B$6:$F$6</c:f>
              <c:numCache>
                <c:formatCode>0.0</c:formatCode>
                <c:ptCount val="5"/>
                <c:pt idx="0">
                  <c:v>96.906750000000002</c:v>
                </c:pt>
                <c:pt idx="1">
                  <c:v>152.48169999999999</c:v>
                </c:pt>
                <c:pt idx="2">
                  <c:v>223.62780000000001</c:v>
                </c:pt>
                <c:pt idx="3">
                  <c:v>270.66910000000001</c:v>
                </c:pt>
                <c:pt idx="4">
                  <c:v>213.80609999999999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64'!$A$7</c:f>
              <c:strCache>
                <c:ptCount val="1"/>
                <c:pt idx="0">
                  <c:v>Inner regional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64'!$B$5:$F$5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64'!$B$7:$F$7</c:f>
              <c:numCache>
                <c:formatCode>0.0</c:formatCode>
                <c:ptCount val="5"/>
                <c:pt idx="0">
                  <c:v>19.8614</c:v>
                </c:pt>
                <c:pt idx="1">
                  <c:v>26.146509999999999</c:v>
                </c:pt>
                <c:pt idx="2">
                  <c:v>44.42841</c:v>
                </c:pt>
                <c:pt idx="3">
                  <c:v>39.038699999999999</c:v>
                </c:pt>
                <c:pt idx="4">
                  <c:v>15.49563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64'!$A$8</c:f>
              <c:strCache>
                <c:ptCount val="1"/>
                <c:pt idx="0">
                  <c:v>Outer regional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64'!$B$5:$F$5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64'!$B$8:$F$8</c:f>
              <c:numCache>
                <c:formatCode>0.0</c:formatCode>
                <c:ptCount val="5"/>
                <c:pt idx="0">
                  <c:v>794.47929999999997</c:v>
                </c:pt>
                <c:pt idx="1">
                  <c:v>1090.009</c:v>
                </c:pt>
                <c:pt idx="2">
                  <c:v>883.15030000000002</c:v>
                </c:pt>
                <c:pt idx="3">
                  <c:v>1020.524</c:v>
                </c:pt>
                <c:pt idx="4">
                  <c:v>1033.26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64'!$A$9</c:f>
              <c:strCache>
                <c:ptCount val="1"/>
                <c:pt idx="0">
                  <c:v>Remote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64'!$B$5:$F$5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64'!$B$9:$F$9</c:f>
              <c:numCache>
                <c:formatCode>0.0</c:formatCode>
                <c:ptCount val="5"/>
                <c:pt idx="0">
                  <c:v>3288.57</c:v>
                </c:pt>
                <c:pt idx="1">
                  <c:v>3325.7820000000002</c:v>
                </c:pt>
                <c:pt idx="2">
                  <c:v>3054.7730000000001</c:v>
                </c:pt>
                <c:pt idx="3">
                  <c:v>3450.511</c:v>
                </c:pt>
                <c:pt idx="4">
                  <c:v>3100.3519999999999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64'!$A$10</c:f>
              <c:strCache>
                <c:ptCount val="1"/>
                <c:pt idx="0">
                  <c:v>Very remote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noFill/>
              </a:ln>
            </c:spPr>
          </c:marker>
          <c:cat>
            <c:numRef>
              <c:f>'Figure 64'!$B$5:$F$5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64'!$B$10:$F$10</c:f>
              <c:numCache>
                <c:formatCode>0.0</c:formatCode>
                <c:ptCount val="5"/>
                <c:pt idx="0">
                  <c:v>2031.5419999999999</c:v>
                </c:pt>
                <c:pt idx="1">
                  <c:v>2228.29</c:v>
                </c:pt>
                <c:pt idx="2">
                  <c:v>2065.5520000000001</c:v>
                </c:pt>
                <c:pt idx="3">
                  <c:v>2094.6190000000001</c:v>
                </c:pt>
                <c:pt idx="4">
                  <c:v>1818.056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288448"/>
        <c:axId val="129295104"/>
      </c:lineChart>
      <c:catAx>
        <c:axId val="129288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295104"/>
        <c:crosses val="autoZero"/>
        <c:auto val="1"/>
        <c:lblAlgn val="ctr"/>
        <c:lblOffset val="100"/>
        <c:noMultiLvlLbl val="0"/>
      </c:catAx>
      <c:valAx>
        <c:axId val="1292951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92884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245182226456733"/>
          <c:y val="0.89556764796085964"/>
          <c:w val="0.88754811125641098"/>
          <c:h val="6.1594031799474105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70452247568314175"/>
        </c:manualLayout>
      </c:layout>
      <c:lineChart>
        <c:grouping val="standard"/>
        <c:varyColors val="0"/>
        <c:ser>
          <c:idx val="1"/>
          <c:order val="0"/>
          <c:tx>
            <c:strRef>
              <c:f>'Figure 65'!$B$5</c:f>
              <c:strCache>
                <c:ptCount val="1"/>
                <c:pt idx="0">
                  <c:v>Aboriginal and Torres Strait Islander people syphilis infection 
&lt; 2 years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65'!$B$6:$B$10</c:f>
              <c:numCache>
                <c:formatCode>0.0</c:formatCode>
                <c:ptCount val="5"/>
                <c:pt idx="0">
                  <c:v>21.882470000000001</c:v>
                </c:pt>
                <c:pt idx="1">
                  <c:v>26.18478</c:v>
                </c:pt>
                <c:pt idx="2">
                  <c:v>23.629059999999999</c:v>
                </c:pt>
                <c:pt idx="3">
                  <c:v>20.554539999999999</c:v>
                </c:pt>
                <c:pt idx="4">
                  <c:v>31.969570000000001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65'!$C$5</c:f>
              <c:strCache>
                <c:ptCount val="1"/>
                <c:pt idx="0">
                  <c:v>Aboriginal and Torres Strait Islander people  any syphilis infection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6EB5C3"/>
              </a:solidFill>
              <a:ln w="25400">
                <a:solidFill>
                  <a:srgbClr val="005A74"/>
                </a:solidFill>
              </a:ln>
            </c:spPr>
          </c:marker>
          <c:cat>
            <c:numRef>
              <c:f>'Figure 65'!$A$6:$A$10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65'!$C$6:$C$10</c:f>
              <c:numCache>
                <c:formatCode>0.0</c:formatCode>
                <c:ptCount val="5"/>
                <c:pt idx="0">
                  <c:v>55.374459999999999</c:v>
                </c:pt>
                <c:pt idx="1">
                  <c:v>54.906179999999999</c:v>
                </c:pt>
                <c:pt idx="2">
                  <c:v>57.643030000000003</c:v>
                </c:pt>
                <c:pt idx="3">
                  <c:v>56.646979999999999</c:v>
                </c:pt>
                <c:pt idx="4">
                  <c:v>80.167330000000007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65'!$D$5</c:f>
              <c:strCache>
                <c:ptCount val="1"/>
                <c:pt idx="0">
                  <c:v>Non-Indigenous people syphlis infection &lt; 2 years</c:v>
                </c:pt>
              </c:strCache>
            </c:strRef>
          </c:tx>
          <c:spPr>
            <a:ln w="38100">
              <a:solidFill>
                <a:srgbClr val="6EB5C3"/>
              </a:solidFill>
              <a:prstDash val="solid"/>
            </a:ln>
          </c:spPr>
          <c:marker>
            <c:symbol val="circle"/>
            <c:size val="9"/>
            <c:spPr>
              <a:solidFill>
                <a:srgbClr val="6EB5C3"/>
              </a:solidFill>
              <a:ln w="22225">
                <a:solidFill>
                  <a:srgbClr val="6EB5C3"/>
                </a:solidFill>
              </a:ln>
            </c:spPr>
          </c:marker>
          <c:cat>
            <c:numRef>
              <c:f>'Figure 65'!$A$6:$A$10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65'!$D$6:$D$10</c:f>
              <c:numCache>
                <c:formatCode>0.0</c:formatCode>
                <c:ptCount val="5"/>
                <c:pt idx="0">
                  <c:v>4.5861210000000003</c:v>
                </c:pt>
                <c:pt idx="1">
                  <c:v>4.9944610000000003</c:v>
                </c:pt>
                <c:pt idx="2">
                  <c:v>6.203424</c:v>
                </c:pt>
                <c:pt idx="3">
                  <c:v>7.2407919999999999</c:v>
                </c:pt>
                <c:pt idx="4">
                  <c:v>7.861599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65'!$E$5</c:f>
              <c:strCache>
                <c:ptCount val="1"/>
                <c:pt idx="0">
                  <c:v>Non-Indigenous people any syphilis infection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6EB5C3"/>
              </a:solidFill>
              <a:ln w="25400">
                <a:solidFill>
                  <a:srgbClr val="005A74"/>
                </a:solidFill>
              </a:ln>
            </c:spPr>
          </c:marker>
          <c:cat>
            <c:numRef>
              <c:f>'Figure 65'!$A$6:$A$10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65'!$E$6:$E$10</c:f>
              <c:numCache>
                <c:formatCode>0.0</c:formatCode>
                <c:ptCount val="5"/>
                <c:pt idx="0">
                  <c:v>9.5877189999999999</c:v>
                </c:pt>
                <c:pt idx="1">
                  <c:v>9.4026949999999996</c:v>
                </c:pt>
                <c:pt idx="2">
                  <c:v>11.387589999999999</c:v>
                </c:pt>
                <c:pt idx="3">
                  <c:v>13.3704</c:v>
                </c:pt>
                <c:pt idx="4">
                  <c:v>12.55354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365120"/>
        <c:axId val="129367424"/>
      </c:lineChart>
      <c:catAx>
        <c:axId val="1293651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367424"/>
        <c:crosses val="autoZero"/>
        <c:auto val="1"/>
        <c:lblAlgn val="ctr"/>
        <c:lblOffset val="100"/>
        <c:noMultiLvlLbl val="0"/>
      </c:catAx>
      <c:valAx>
        <c:axId val="1293674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Age standardised rate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per </a:t>
                </a:r>
                <a:r>
                  <a:rPr lang="en-US" dirty="0"/>
                  <a:t>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93651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7668095160421582E-4"/>
          <c:y val="0.87626810240613917"/>
          <c:w val="0.99476622625561639"/>
          <c:h val="0.12373189759386084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0486457517417653"/>
          <c:y val="1.6749159574650476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66'!$B$5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66'!$A$6:$A$12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66'!$B$6:$B$12</c:f>
              <c:numCache>
                <c:formatCode>General</c:formatCode>
                <c:ptCount val="7"/>
                <c:pt idx="0">
                  <c:v>2</c:v>
                </c:pt>
                <c:pt idx="1">
                  <c:v>27</c:v>
                </c:pt>
                <c:pt idx="2">
                  <c:v>43</c:v>
                </c:pt>
                <c:pt idx="3">
                  <c:v>25</c:v>
                </c:pt>
                <c:pt idx="4">
                  <c:v>15</c:v>
                </c:pt>
                <c:pt idx="5">
                  <c:v>10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'Figure 66'!$C$5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66'!$A$6:$A$12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66'!$C$6:$C$12</c:f>
              <c:numCache>
                <c:formatCode>General</c:formatCode>
                <c:ptCount val="7"/>
                <c:pt idx="0">
                  <c:v>9</c:v>
                </c:pt>
                <c:pt idx="1">
                  <c:v>45</c:v>
                </c:pt>
                <c:pt idx="2">
                  <c:v>41</c:v>
                </c:pt>
                <c:pt idx="3">
                  <c:v>10</c:v>
                </c:pt>
                <c:pt idx="4">
                  <c:v>5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33847680"/>
        <c:axId val="133853952"/>
      </c:barChart>
      <c:catAx>
        <c:axId val="133847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3853952"/>
        <c:crosses val="autoZero"/>
        <c:auto val="1"/>
        <c:lblAlgn val="ctr"/>
        <c:lblOffset val="100"/>
        <c:noMultiLvlLbl val="0"/>
      </c:catAx>
      <c:valAx>
        <c:axId val="133853952"/>
        <c:scaling>
          <c:orientation val="minMax"/>
          <c:max val="6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38476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66'!$D$5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66'!$A$6:$A$12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66'!$D$6:$D$12</c:f>
              <c:numCache>
                <c:formatCode>General</c:formatCode>
                <c:ptCount val="7"/>
                <c:pt idx="0">
                  <c:v>0</c:v>
                </c:pt>
                <c:pt idx="1">
                  <c:v>22</c:v>
                </c:pt>
                <c:pt idx="2">
                  <c:v>435</c:v>
                </c:pt>
                <c:pt idx="3">
                  <c:v>494</c:v>
                </c:pt>
                <c:pt idx="4">
                  <c:v>440</c:v>
                </c:pt>
                <c:pt idx="5">
                  <c:v>237</c:v>
                </c:pt>
                <c:pt idx="6">
                  <c:v>84</c:v>
                </c:pt>
              </c:numCache>
            </c:numRef>
          </c:val>
        </c:ser>
        <c:ser>
          <c:idx val="1"/>
          <c:order val="1"/>
          <c:tx>
            <c:strRef>
              <c:f>'Figure 66'!$E$5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66'!$A$6:$A$12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66'!$E$6:$E$12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21</c:v>
                </c:pt>
                <c:pt idx="3">
                  <c:v>15</c:v>
                </c:pt>
                <c:pt idx="4">
                  <c:v>12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33884160"/>
        <c:axId val="134959488"/>
      </c:barChart>
      <c:catAx>
        <c:axId val="133884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4959488"/>
        <c:crosses val="autoZero"/>
        <c:auto val="1"/>
        <c:lblAlgn val="ctr"/>
        <c:lblOffset val="100"/>
        <c:noMultiLvlLbl val="0"/>
      </c:catAx>
      <c:valAx>
        <c:axId val="1349594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notifications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38841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22231658215497932"/>
          <c:y val="1.6749159574650476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67'!$B$5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67'!$A$6:$A$12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67'!$B$6:$B$12</c:f>
              <c:numCache>
                <c:formatCode>0.0</c:formatCode>
                <c:ptCount val="7"/>
                <c:pt idx="0">
                  <c:v>1.631375</c:v>
                </c:pt>
                <c:pt idx="1">
                  <c:v>71.776060000000001</c:v>
                </c:pt>
                <c:pt idx="2">
                  <c:v>76.53425</c:v>
                </c:pt>
                <c:pt idx="3">
                  <c:v>62.655070000000002</c:v>
                </c:pt>
                <c:pt idx="4">
                  <c:v>42.033290000000001</c:v>
                </c:pt>
                <c:pt idx="5">
                  <c:v>40.923229999999997</c:v>
                </c:pt>
                <c:pt idx="6">
                  <c:v>5.885815</c:v>
                </c:pt>
              </c:numCache>
            </c:numRef>
          </c:val>
        </c:ser>
        <c:ser>
          <c:idx val="1"/>
          <c:order val="1"/>
          <c:tx>
            <c:strRef>
              <c:f>'Figure 67'!$C$5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67'!$A$6:$A$12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67'!$C$6:$C$12</c:f>
              <c:numCache>
                <c:formatCode>0.0</c:formatCode>
                <c:ptCount val="7"/>
                <c:pt idx="0">
                  <c:v>7.6311929999999997</c:v>
                </c:pt>
                <c:pt idx="1">
                  <c:v>128.041</c:v>
                </c:pt>
                <c:pt idx="2">
                  <c:v>74.086119999999994</c:v>
                </c:pt>
                <c:pt idx="3">
                  <c:v>23.79196</c:v>
                </c:pt>
                <c:pt idx="4">
                  <c:v>12.82479</c:v>
                </c:pt>
                <c:pt idx="5">
                  <c:v>0</c:v>
                </c:pt>
                <c:pt idx="6">
                  <c:v>9.7480130000000003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34987776"/>
        <c:axId val="134989696"/>
      </c:barChart>
      <c:catAx>
        <c:axId val="134987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4989696"/>
        <c:crosses val="autoZero"/>
        <c:auto val="1"/>
        <c:lblAlgn val="ctr"/>
        <c:lblOffset val="100"/>
        <c:noMultiLvlLbl val="0"/>
      </c:catAx>
      <c:valAx>
        <c:axId val="1349896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349877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67'!$D$5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5A74"/>
            </a:solidFill>
          </c:spPr>
          <c:invertIfNegative val="0"/>
          <c:cat>
            <c:strRef>
              <c:f>'Figure 67'!$A$6:$A$12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67'!$D$6:$D$12</c:f>
              <c:numCache>
                <c:formatCode>0.0</c:formatCode>
                <c:ptCount val="7"/>
                <c:pt idx="0">
                  <c:v>0</c:v>
                </c:pt>
                <c:pt idx="1">
                  <c:v>3.053321</c:v>
                </c:pt>
                <c:pt idx="2">
                  <c:v>26.014720000000001</c:v>
                </c:pt>
                <c:pt idx="3">
                  <c:v>30.919640000000001</c:v>
                </c:pt>
                <c:pt idx="4">
                  <c:v>28.30254</c:v>
                </c:pt>
                <c:pt idx="5">
                  <c:v>16.338560000000001</c:v>
                </c:pt>
                <c:pt idx="6">
                  <c:v>3.7943359999999999</c:v>
                </c:pt>
              </c:numCache>
            </c:numRef>
          </c:val>
        </c:ser>
        <c:ser>
          <c:idx val="1"/>
          <c:order val="1"/>
          <c:tx>
            <c:strRef>
              <c:f>'Figure 67'!$E$5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6EB5C3"/>
            </a:solidFill>
          </c:spPr>
          <c:invertIfNegative val="0"/>
          <c:cat>
            <c:strRef>
              <c:f>'Figure 67'!$A$6:$A$12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'Figure 67'!$E$6:$E$12</c:f>
              <c:numCache>
                <c:formatCode>0.0</c:formatCode>
                <c:ptCount val="7"/>
                <c:pt idx="0">
                  <c:v>0</c:v>
                </c:pt>
                <c:pt idx="1">
                  <c:v>0.44009199999999998</c:v>
                </c:pt>
                <c:pt idx="2">
                  <c:v>1.296827</c:v>
                </c:pt>
                <c:pt idx="3">
                  <c:v>0.94213899999999995</c:v>
                </c:pt>
                <c:pt idx="4">
                  <c:v>0.75972099999999998</c:v>
                </c:pt>
                <c:pt idx="5">
                  <c:v>6.7297999999999997E-2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28859520"/>
        <c:axId val="128873984"/>
      </c:barChart>
      <c:catAx>
        <c:axId val="1288595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8873984"/>
        <c:crosses val="autoZero"/>
        <c:auto val="1"/>
        <c:lblAlgn val="ctr"/>
        <c:lblOffset val="100"/>
        <c:noMultiLvlLbl val="0"/>
      </c:catAx>
      <c:valAx>
        <c:axId val="128873984"/>
        <c:scaling>
          <c:orientation val="minMax"/>
          <c:max val="14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8859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65874816495402E-2"/>
          <c:y val="3.1481622472826272E-2"/>
          <c:w val="0.90149005738689447"/>
          <c:h val="0.64265555288734988"/>
        </c:manualLayout>
      </c:layout>
      <c:lineChart>
        <c:grouping val="standard"/>
        <c:varyColors val="0"/>
        <c:ser>
          <c:idx val="1"/>
          <c:order val="0"/>
          <c:tx>
            <c:strRef>
              <c:f>'Figure 68'!$B$5</c:f>
              <c:strCache>
                <c:ptCount val="1"/>
                <c:pt idx="0">
                  <c:v>Aboriginal and Torres Strait Islander people aged 15-19 any syphilis infection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68'!$B$6:$B$10</c:f>
              <c:numCache>
                <c:formatCode>0.0</c:formatCode>
                <c:ptCount val="5"/>
                <c:pt idx="0">
                  <c:v>45.146090000000001</c:v>
                </c:pt>
                <c:pt idx="1">
                  <c:v>111.3218</c:v>
                </c:pt>
                <c:pt idx="2">
                  <c:v>72.840220000000002</c:v>
                </c:pt>
                <c:pt idx="3">
                  <c:v>65.968500000000006</c:v>
                </c:pt>
                <c:pt idx="4">
                  <c:v>123.6909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68'!$C$5</c:f>
              <c:strCache>
                <c:ptCount val="1"/>
                <c:pt idx="0">
                  <c:v>Aboriginal and Torres Strait Islander people aged 20-29 any syphilis infection</c:v>
                </c:pt>
              </c:strCache>
            </c:strRef>
          </c:tx>
          <c:spPr>
            <a:ln w="38100">
              <a:solidFill>
                <a:srgbClr val="6EB5C3"/>
              </a:solidFill>
              <a:prstDash val="solid"/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noFill/>
              </a:ln>
            </c:spPr>
          </c:marker>
          <c:cat>
            <c:numRef>
              <c:f>'Figure 68'!$A$6:$A$10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68'!$C$6:$C$10</c:f>
              <c:numCache>
                <c:formatCode>0.0</c:formatCode>
                <c:ptCount val="5"/>
                <c:pt idx="0">
                  <c:v>74.730040000000002</c:v>
                </c:pt>
                <c:pt idx="1">
                  <c:v>79.802729999999997</c:v>
                </c:pt>
                <c:pt idx="2">
                  <c:v>84.286029999999997</c:v>
                </c:pt>
                <c:pt idx="3">
                  <c:v>76.216089999999994</c:v>
                </c:pt>
                <c:pt idx="4">
                  <c:v>93.252629999999996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68'!$D$5</c:f>
              <c:strCache>
                <c:ptCount val="1"/>
                <c:pt idx="0">
                  <c:v>Aboriginal and Torres Strait Islander people aged 15-19 syphilis infection &lt; 2 years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square"/>
            <c:size val="9"/>
            <c:spPr>
              <a:solidFill>
                <a:srgbClr val="6EB5C3"/>
              </a:solidFill>
              <a:ln w="19050">
                <a:solidFill>
                  <a:srgbClr val="005A74"/>
                </a:solidFill>
              </a:ln>
            </c:spPr>
          </c:marker>
          <c:cat>
            <c:numRef>
              <c:f>'Figure 68'!$A$6:$A$10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68'!$D$6:$D$10</c:f>
              <c:numCache>
                <c:formatCode>0.0</c:formatCode>
                <c:ptCount val="5"/>
                <c:pt idx="0">
                  <c:v>33.859569999999998</c:v>
                </c:pt>
                <c:pt idx="1">
                  <c:v>94.829719999999995</c:v>
                </c:pt>
                <c:pt idx="2">
                  <c:v>60.471130000000002</c:v>
                </c:pt>
                <c:pt idx="3">
                  <c:v>57.722439999999999</c:v>
                </c:pt>
                <c:pt idx="4">
                  <c:v>98.952749999999995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68'!$E$5</c:f>
              <c:strCache>
                <c:ptCount val="1"/>
                <c:pt idx="0">
                  <c:v>Aboriginal and Torres Strait Islander people aged 20-29 syphilis infection &lt; 2 years</c:v>
                </c:pt>
              </c:strCache>
            </c:strRef>
          </c:tx>
          <c:spPr>
            <a:ln w="38100">
              <a:solidFill>
                <a:srgbClr val="005A74"/>
              </a:solidFill>
              <a:prstDash val="dash"/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68'!$A$6:$A$10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68'!$E$6:$E$10</c:f>
              <c:numCache>
                <c:formatCode>0.0</c:formatCode>
                <c:ptCount val="5"/>
                <c:pt idx="0">
                  <c:v>54.179279999999999</c:v>
                </c:pt>
                <c:pt idx="1">
                  <c:v>53.799590000000002</c:v>
                </c:pt>
                <c:pt idx="2">
                  <c:v>60.076219999999999</c:v>
                </c:pt>
                <c:pt idx="3">
                  <c:v>49.316299999999998</c:v>
                </c:pt>
                <c:pt idx="4">
                  <c:v>75.31944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928000"/>
        <c:axId val="128938752"/>
      </c:lineChart>
      <c:catAx>
        <c:axId val="128928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938752"/>
        <c:crosses val="autoZero"/>
        <c:auto val="1"/>
        <c:lblAlgn val="ctr"/>
        <c:lblOffset val="100"/>
        <c:noMultiLvlLbl val="0"/>
      </c:catAx>
      <c:valAx>
        <c:axId val="1289387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89280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8924070003617044E-2"/>
          <c:y val="0.81453582560706306"/>
          <c:w val="0.90845104589199077"/>
          <c:h val="0.16301445465384243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Aboriginal and Torres Strait Islander</a:t>
            </a:r>
          </a:p>
        </c:rich>
      </c:tx>
      <c:layout>
        <c:manualLayout>
          <c:xMode val="edge"/>
          <c:yMode val="edge"/>
          <c:x val="0.18993799916697163"/>
          <c:y val="1.3408533739882891E-2"/>
        </c:manualLayout>
      </c:layout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69'!$B$5</c:f>
              <c:strCache>
                <c:ptCount val="1"/>
                <c:pt idx="0">
                  <c:v>National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  <c:marker>
            <c:symbol val="circle"/>
            <c:size val="9"/>
            <c:spPr>
              <a:solidFill>
                <a:schemeClr val="bg2">
                  <a:lumMod val="50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69'!$B$6:$B$10</c:f>
              <c:numCache>
                <c:formatCode>0.0</c:formatCode>
                <c:ptCount val="5"/>
                <c:pt idx="0">
                  <c:v>21.882470000000001</c:v>
                </c:pt>
                <c:pt idx="1">
                  <c:v>26.18478</c:v>
                </c:pt>
                <c:pt idx="2">
                  <c:v>23.629059999999999</c:v>
                </c:pt>
                <c:pt idx="3">
                  <c:v>20.554539999999999</c:v>
                </c:pt>
                <c:pt idx="4">
                  <c:v>31.969570000000001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69'!$C$5</c:f>
              <c:strCache>
                <c:ptCount val="1"/>
                <c:pt idx="0">
                  <c:v>ACT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69'!$C$6:$C$10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20.6</c:v>
                </c:pt>
                <c:pt idx="3">
                  <c:v>0</c:v>
                </c:pt>
                <c:pt idx="4">
                  <c:v>8.8000000000000007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69'!$D$5</c:f>
              <c:strCache>
                <c:ptCount val="1"/>
                <c:pt idx="0">
                  <c:v>NSW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69'!$D$6:$D$10</c:f>
              <c:numCache>
                <c:formatCode>0.0</c:formatCode>
                <c:ptCount val="5"/>
                <c:pt idx="0">
                  <c:v>5.9</c:v>
                </c:pt>
                <c:pt idx="1">
                  <c:v>3.8</c:v>
                </c:pt>
                <c:pt idx="2">
                  <c:v>5.0999999999999996</c:v>
                </c:pt>
                <c:pt idx="3">
                  <c:v>9.6</c:v>
                </c:pt>
                <c:pt idx="4">
                  <c:v>12.4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69'!$E$5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7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69'!$E$6:$E$10</c:f>
              <c:numCache>
                <c:formatCode>0.0</c:formatCode>
                <c:ptCount val="5"/>
                <c:pt idx="0">
                  <c:v>65.3</c:v>
                </c:pt>
                <c:pt idx="1">
                  <c:v>35.299999999999997</c:v>
                </c:pt>
                <c:pt idx="2">
                  <c:v>17.100000000000001</c:v>
                </c:pt>
                <c:pt idx="3">
                  <c:v>14.4</c:v>
                </c:pt>
                <c:pt idx="4">
                  <c:v>63.6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69'!$F$5</c:f>
              <c:strCache>
                <c:ptCount val="1"/>
                <c:pt idx="0">
                  <c:v>QLD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69'!$F$6:$F$10</c:f>
              <c:numCache>
                <c:formatCode>0.0</c:formatCode>
                <c:ptCount val="5"/>
                <c:pt idx="0">
                  <c:v>33.5</c:v>
                </c:pt>
                <c:pt idx="1">
                  <c:v>51.8</c:v>
                </c:pt>
                <c:pt idx="2">
                  <c:v>53.2</c:v>
                </c:pt>
                <c:pt idx="3">
                  <c:v>44.2</c:v>
                </c:pt>
                <c:pt idx="4">
                  <c:v>65.5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'Figure 69'!$G$5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69'!$G$6:$G$10</c:f>
              <c:numCache>
                <c:formatCode>0.0</c:formatCode>
                <c:ptCount val="5"/>
                <c:pt idx="0">
                  <c:v>8</c:v>
                </c:pt>
                <c:pt idx="1">
                  <c:v>24.6</c:v>
                </c:pt>
                <c:pt idx="2">
                  <c:v>36.9</c:v>
                </c:pt>
                <c:pt idx="3">
                  <c:v>17.8</c:v>
                </c:pt>
                <c:pt idx="4">
                  <c:v>8.5</c:v>
                </c:pt>
              </c:numCache>
            </c:numRef>
          </c:val>
          <c:smooth val="0"/>
        </c:ser>
        <c:ser>
          <c:idx val="7"/>
          <c:order val="6"/>
          <c:tx>
            <c:strRef>
              <c:f>'Figure 69'!$H$5</c:f>
              <c:strCache>
                <c:ptCount val="1"/>
                <c:pt idx="0">
                  <c:v>TAS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diamond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69'!$H$6:$H$10</c:f>
              <c:numCache>
                <c:formatCode>0.0</c:formatCode>
                <c:ptCount val="5"/>
                <c:pt idx="0">
                  <c:v>0</c:v>
                </c:pt>
                <c:pt idx="1">
                  <c:v>5.6</c:v>
                </c:pt>
                <c:pt idx="2">
                  <c:v>0</c:v>
                </c:pt>
                <c:pt idx="3">
                  <c:v>5.6</c:v>
                </c:pt>
                <c:pt idx="4">
                  <c:v>0</c:v>
                </c:pt>
              </c:numCache>
            </c:numRef>
          </c:val>
          <c:smooth val="0"/>
        </c:ser>
        <c:ser>
          <c:idx val="8"/>
          <c:order val="7"/>
          <c:tx>
            <c:strRef>
              <c:f>'Figure 69'!$I$5</c:f>
              <c:strCache>
                <c:ptCount val="1"/>
                <c:pt idx="0">
                  <c:v>VIC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69'!$I$6:$I$10</c:f>
              <c:numCache>
                <c:formatCode>0.0</c:formatCode>
                <c:ptCount val="5"/>
                <c:pt idx="0">
                  <c:v>2.8</c:v>
                </c:pt>
                <c:pt idx="1">
                  <c:v>13.4</c:v>
                </c:pt>
                <c:pt idx="2">
                  <c:v>11.8</c:v>
                </c:pt>
                <c:pt idx="3">
                  <c:v>16.600000000000001</c:v>
                </c:pt>
                <c:pt idx="4">
                  <c:v>18.100000000000001</c:v>
                </c:pt>
              </c:numCache>
            </c:numRef>
          </c:val>
          <c:smooth val="0"/>
        </c:ser>
        <c:ser>
          <c:idx val="9"/>
          <c:order val="8"/>
          <c:tx>
            <c:strRef>
              <c:f>'Figure 69'!$J$5</c:f>
              <c:strCache>
                <c:ptCount val="1"/>
                <c:pt idx="0">
                  <c:v>WA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69'!$A$6:$A$10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69'!$J$6:$J$10</c:f>
              <c:numCache>
                <c:formatCode>0.0</c:formatCode>
                <c:ptCount val="5"/>
                <c:pt idx="0">
                  <c:v>20.2</c:v>
                </c:pt>
                <c:pt idx="1">
                  <c:v>31.2</c:v>
                </c:pt>
                <c:pt idx="2">
                  <c:v>17.2</c:v>
                </c:pt>
                <c:pt idx="3">
                  <c:v>10.7</c:v>
                </c:pt>
                <c:pt idx="4">
                  <c:v>12.5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008768"/>
        <c:axId val="129011072"/>
      </c:lineChart>
      <c:catAx>
        <c:axId val="1290087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011072"/>
        <c:crosses val="autoZero"/>
        <c:auto val="1"/>
        <c:lblAlgn val="ctr"/>
        <c:lblOffset val="100"/>
        <c:noMultiLvlLbl val="0"/>
      </c:catAx>
      <c:valAx>
        <c:axId val="1290110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90087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583812032392748"/>
          <c:y val="0.84181183537624804"/>
          <c:w val="0.81247165005408295"/>
          <c:h val="0.11912655247990908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 w="38100"/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Non-Indigenous</a:t>
            </a:r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69'!$B$15</c:f>
              <c:strCache>
                <c:ptCount val="1"/>
                <c:pt idx="0">
                  <c:v>National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  <c:marker>
            <c:symbol val="circle"/>
            <c:size val="9"/>
            <c:spPr>
              <a:solidFill>
                <a:schemeClr val="bg2">
                  <a:lumMod val="50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69'!$B$16:$B$20</c:f>
              <c:numCache>
                <c:formatCode>0.0</c:formatCode>
                <c:ptCount val="5"/>
                <c:pt idx="0">
                  <c:v>4.5861210000000003</c:v>
                </c:pt>
                <c:pt idx="1">
                  <c:v>4.9944610000000003</c:v>
                </c:pt>
                <c:pt idx="2">
                  <c:v>6.203424</c:v>
                </c:pt>
                <c:pt idx="3">
                  <c:v>7.2407919999999999</c:v>
                </c:pt>
                <c:pt idx="4">
                  <c:v>7.861599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69'!$C$15</c:f>
              <c:strCache>
                <c:ptCount val="1"/>
                <c:pt idx="0">
                  <c:v>ACT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69'!$C$16:$C$20</c:f>
              <c:numCache>
                <c:formatCode>0.0</c:formatCode>
                <c:ptCount val="5"/>
                <c:pt idx="0">
                  <c:v>3.6</c:v>
                </c:pt>
                <c:pt idx="1">
                  <c:v>2.6</c:v>
                </c:pt>
                <c:pt idx="2">
                  <c:v>3.4</c:v>
                </c:pt>
                <c:pt idx="3">
                  <c:v>2.6</c:v>
                </c:pt>
                <c:pt idx="4">
                  <c:v>4.0999999999999996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69'!$D$15</c:f>
              <c:strCache>
                <c:ptCount val="1"/>
                <c:pt idx="0">
                  <c:v>NSW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69'!$D$16:$D$20</c:f>
              <c:numCache>
                <c:formatCode>0.0</c:formatCode>
                <c:ptCount val="5"/>
                <c:pt idx="0">
                  <c:v>6.2</c:v>
                </c:pt>
                <c:pt idx="1">
                  <c:v>6.1</c:v>
                </c:pt>
                <c:pt idx="2">
                  <c:v>7.3</c:v>
                </c:pt>
                <c:pt idx="3">
                  <c:v>8.3000000000000007</c:v>
                </c:pt>
                <c:pt idx="4">
                  <c:v>10.199999999999999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69'!$E$15</c:f>
              <c:strCache>
                <c:ptCount val="1"/>
                <c:pt idx="0">
                  <c:v>NT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69'!$E$16:$E$20</c:f>
              <c:numCache>
                <c:formatCode>0.0</c:formatCode>
                <c:ptCount val="5"/>
                <c:pt idx="0">
                  <c:v>1.5</c:v>
                </c:pt>
                <c:pt idx="1">
                  <c:v>1.3</c:v>
                </c:pt>
                <c:pt idx="2">
                  <c:v>0.7</c:v>
                </c:pt>
                <c:pt idx="3">
                  <c:v>5.7</c:v>
                </c:pt>
                <c:pt idx="4">
                  <c:v>6.5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69'!$F$15</c:f>
              <c:strCache>
                <c:ptCount val="1"/>
                <c:pt idx="0">
                  <c:v>QLD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69'!$F$16:$F$20</c:f>
              <c:numCache>
                <c:formatCode>0.0</c:formatCode>
                <c:ptCount val="5"/>
                <c:pt idx="0">
                  <c:v>3.8</c:v>
                </c:pt>
                <c:pt idx="1">
                  <c:v>5.0999999999999996</c:v>
                </c:pt>
                <c:pt idx="2">
                  <c:v>6.2</c:v>
                </c:pt>
                <c:pt idx="3">
                  <c:v>5.3</c:v>
                </c:pt>
                <c:pt idx="4">
                  <c:v>5.9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'Figure 69'!$G$15</c:f>
              <c:strCache>
                <c:ptCount val="1"/>
                <c:pt idx="0">
                  <c:v>SA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69'!$G$16:$G$20</c:f>
              <c:numCache>
                <c:formatCode>0.0</c:formatCode>
                <c:ptCount val="5"/>
                <c:pt idx="0">
                  <c:v>1.2</c:v>
                </c:pt>
                <c:pt idx="1">
                  <c:v>0.7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1.7</c:v>
                </c:pt>
              </c:numCache>
            </c:numRef>
          </c:val>
          <c:smooth val="0"/>
        </c:ser>
        <c:ser>
          <c:idx val="7"/>
          <c:order val="6"/>
          <c:tx>
            <c:strRef>
              <c:f>'Figure 69'!$H$15</c:f>
              <c:strCache>
                <c:ptCount val="1"/>
                <c:pt idx="0">
                  <c:v>TAS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diamond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69'!$H$16:$H$20</c:f>
              <c:numCache>
                <c:formatCode>0.0</c:formatCode>
                <c:ptCount val="5"/>
                <c:pt idx="0">
                  <c:v>1.3</c:v>
                </c:pt>
                <c:pt idx="1">
                  <c:v>1.2</c:v>
                </c:pt>
                <c:pt idx="2">
                  <c:v>2.9</c:v>
                </c:pt>
                <c:pt idx="3">
                  <c:v>4.5999999999999996</c:v>
                </c:pt>
                <c:pt idx="4">
                  <c:v>3.3</c:v>
                </c:pt>
              </c:numCache>
            </c:numRef>
          </c:val>
          <c:smooth val="0"/>
        </c:ser>
        <c:ser>
          <c:idx val="8"/>
          <c:order val="7"/>
          <c:tx>
            <c:strRef>
              <c:f>'Figure 69'!$I$15</c:f>
              <c:strCache>
                <c:ptCount val="1"/>
                <c:pt idx="0">
                  <c:v>VIC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69'!$I$16:$I$20</c:f>
              <c:numCache>
                <c:formatCode>0.0</c:formatCode>
                <c:ptCount val="5"/>
                <c:pt idx="0">
                  <c:v>5.3</c:v>
                </c:pt>
                <c:pt idx="1">
                  <c:v>5.8</c:v>
                </c:pt>
                <c:pt idx="2">
                  <c:v>8</c:v>
                </c:pt>
                <c:pt idx="3">
                  <c:v>11.3</c:v>
                </c:pt>
                <c:pt idx="4">
                  <c:v>11</c:v>
                </c:pt>
              </c:numCache>
            </c:numRef>
          </c:val>
          <c:smooth val="0"/>
        </c:ser>
        <c:ser>
          <c:idx val="9"/>
          <c:order val="8"/>
          <c:tx>
            <c:strRef>
              <c:f>'Figure 69'!$J$15</c:f>
              <c:strCache>
                <c:ptCount val="1"/>
                <c:pt idx="0">
                  <c:v>WA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9"/>
            <c:spPr>
              <a:solidFill>
                <a:schemeClr val="bg1">
                  <a:lumMod val="65000"/>
                </a:schemeClr>
              </a:solidFill>
              <a:ln>
                <a:noFill/>
              </a:ln>
            </c:spPr>
          </c:marker>
          <c:cat>
            <c:numRef>
              <c:f>'Figure 69'!$A$16:$A$20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69'!$J$16:$J$20</c:f>
              <c:numCache>
                <c:formatCode>0.0</c:formatCode>
                <c:ptCount val="5"/>
                <c:pt idx="0">
                  <c:v>2.8</c:v>
                </c:pt>
                <c:pt idx="1">
                  <c:v>4</c:v>
                </c:pt>
                <c:pt idx="2">
                  <c:v>2.6</c:v>
                </c:pt>
                <c:pt idx="3">
                  <c:v>3.1</c:v>
                </c:pt>
                <c:pt idx="4">
                  <c:v>3.1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402816"/>
        <c:axId val="136417664"/>
      </c:lineChart>
      <c:catAx>
        <c:axId val="136402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6417664"/>
        <c:crosses val="autoZero"/>
        <c:auto val="1"/>
        <c:lblAlgn val="ctr"/>
        <c:lblOffset val="100"/>
        <c:noMultiLvlLbl val="0"/>
      </c:catAx>
      <c:valAx>
        <c:axId val="136417664"/>
        <c:scaling>
          <c:orientation val="minMax"/>
          <c:max val="7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364028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966766674359565"/>
          <c:y val="0.84986159708738784"/>
          <c:w val="0.81222603337015287"/>
          <c:h val="0.11007803952637338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 w="38100"/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AU" sz="1400"/>
              <a:t>Aboriginal and Torres Strait Islander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9502556794791995"/>
          <c:y val="0.14787302889435786"/>
          <c:w val="0.57480178584730535"/>
          <c:h val="0.56795050587913587"/>
        </c:manualLayout>
      </c:layout>
      <c:pieChart>
        <c:varyColors val="1"/>
        <c:ser>
          <c:idx val="0"/>
          <c:order val="0"/>
          <c:tx>
            <c:strRef>
              <c:f>'Figure 8'!$B$5</c:f>
              <c:strCache>
                <c:ptCount val="1"/>
                <c:pt idx="0">
                  <c:v>Aboriginal and Torres Strait Islander</c:v>
                </c:pt>
              </c:strCache>
            </c:strRef>
          </c:tx>
          <c:dPt>
            <c:idx val="0"/>
            <c:bubble3D val="0"/>
            <c:spPr>
              <a:solidFill>
                <a:srgbClr val="56171A"/>
              </a:solidFill>
            </c:spPr>
          </c:dPt>
          <c:dPt>
            <c:idx val="1"/>
            <c:bubble3D val="0"/>
            <c:spPr>
              <a:solidFill>
                <a:srgbClr val="D95929"/>
              </a:solidFill>
            </c:spPr>
          </c:dPt>
          <c:dPt>
            <c:idx val="2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rgbClr val="E77165"/>
              </a:solidFill>
            </c:spPr>
          </c:dPt>
          <c:dPt>
            <c:idx val="4"/>
            <c:bubble3D val="0"/>
            <c:spPr>
              <a:solidFill>
                <a:srgbClr val="FBE7E5"/>
              </a:solidFill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'Figure 8'!$A$6:$A$8</c:f>
              <c:strCache>
                <c:ptCount val="3"/>
                <c:pt idx="0">
                  <c:v>Partner HIV risk*</c:v>
                </c:pt>
                <c:pt idx="1">
                  <c:v>Heterosexual not further defined</c:v>
                </c:pt>
                <c:pt idx="2">
                  <c:v>Partner from a high prevalence country</c:v>
                </c:pt>
              </c:strCache>
            </c:strRef>
          </c:cat>
          <c:val>
            <c:numRef>
              <c:f>'Figure 8'!$B$6:$B$8</c:f>
              <c:numCache>
                <c:formatCode>0%</c:formatCode>
                <c:ptCount val="3"/>
                <c:pt idx="0">
                  <c:v>0.54</c:v>
                </c:pt>
                <c:pt idx="1">
                  <c:v>0.43</c:v>
                </c:pt>
                <c:pt idx="2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4.0420819490584068E-4"/>
          <c:y val="0.75904312146858888"/>
          <c:w val="0.9962615356220007"/>
          <c:h val="0.1634775270836088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213556775797762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70'!$B$4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rgbClr val="6EB5C3"/>
            </a:solidFill>
            <a:ln>
              <a:noFill/>
            </a:ln>
          </c:spPr>
          <c:invertIfNegative val="0"/>
          <c:cat>
            <c:strRef>
              <c:f>'Figure 70'!$A$5:$A$9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70'!$B$5:$B$9</c:f>
              <c:numCache>
                <c:formatCode>0.0</c:formatCode>
                <c:ptCount val="5"/>
                <c:pt idx="0">
                  <c:v>18.666340000000002</c:v>
                </c:pt>
                <c:pt idx="1">
                  <c:v>7.1677289999999996</c:v>
                </c:pt>
                <c:pt idx="2">
                  <c:v>74.448639999999997</c:v>
                </c:pt>
                <c:pt idx="3">
                  <c:v>118.6349</c:v>
                </c:pt>
                <c:pt idx="4">
                  <c:v>57.694029999999998</c:v>
                </c:pt>
              </c:numCache>
            </c:numRef>
          </c:val>
        </c:ser>
        <c:ser>
          <c:idx val="2"/>
          <c:order val="1"/>
          <c:tx>
            <c:strRef>
              <c:f>'Figure 70'!$C$4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005A74"/>
            </a:solidFill>
            <a:ln>
              <a:noFill/>
              <a:prstDash val="solid"/>
            </a:ln>
          </c:spPr>
          <c:invertIfNegative val="0"/>
          <c:cat>
            <c:strRef>
              <c:f>'Figure 70'!$A$5:$A$9</c:f>
              <c:strCache>
                <c:ptCount val="5"/>
                <c:pt idx="0">
                  <c:v>Major cities</c:v>
                </c:pt>
                <c:pt idx="1">
                  <c:v>Inner regional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'Figure 70'!$C$5:$C$9</c:f>
              <c:numCache>
                <c:formatCode>0.0</c:formatCode>
                <c:ptCount val="5"/>
                <c:pt idx="0">
                  <c:v>9.7889619999999997</c:v>
                </c:pt>
                <c:pt idx="1">
                  <c:v>2.7551190000000001</c:v>
                </c:pt>
                <c:pt idx="2">
                  <c:v>2.4703170000000001</c:v>
                </c:pt>
                <c:pt idx="3">
                  <c:v>0.39022000000000001</c:v>
                </c:pt>
                <c:pt idx="4">
                  <c:v>0.79314600000000002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35270400"/>
        <c:axId val="135272320"/>
      </c:barChart>
      <c:catAx>
        <c:axId val="135270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Area of </a:t>
                </a:r>
                <a:r>
                  <a:rPr lang="en-US" dirty="0"/>
                  <a:t>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272320"/>
        <c:crosses val="autoZero"/>
        <c:auto val="1"/>
        <c:lblAlgn val="ctr"/>
        <c:lblOffset val="100"/>
        <c:noMultiLvlLbl val="0"/>
      </c:catAx>
      <c:valAx>
        <c:axId val="135272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352704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'Figure 71'!$A$6</c:f>
              <c:strCache>
                <c:ptCount val="1"/>
                <c:pt idx="0">
                  <c:v>Major cities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71'!$B$5:$F$5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71'!$B$6:$F$6</c:f>
              <c:numCache>
                <c:formatCode>0.0</c:formatCode>
                <c:ptCount val="5"/>
                <c:pt idx="0">
                  <c:v>5.0304799999999998</c:v>
                </c:pt>
                <c:pt idx="1">
                  <c:v>14.50196</c:v>
                </c:pt>
                <c:pt idx="2">
                  <c:v>16.85003</c:v>
                </c:pt>
                <c:pt idx="3">
                  <c:v>13.13111</c:v>
                </c:pt>
                <c:pt idx="4">
                  <c:v>18.666340000000002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71'!$A$7</c:f>
              <c:strCache>
                <c:ptCount val="1"/>
                <c:pt idx="0">
                  <c:v>Inner regional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square"/>
            <c:size val="9"/>
            <c:spPr>
              <a:solidFill>
                <a:srgbClr val="6EB5C3"/>
              </a:solidFill>
              <a:ln>
                <a:noFill/>
              </a:ln>
            </c:spPr>
          </c:marker>
          <c:cat>
            <c:numRef>
              <c:f>'Figure 71'!$B$5:$F$5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71'!$B$7:$F$7</c:f>
              <c:numCache>
                <c:formatCode>0.0</c:formatCode>
                <c:ptCount val="5"/>
                <c:pt idx="0">
                  <c:v>3.385859</c:v>
                </c:pt>
                <c:pt idx="1">
                  <c:v>9.3024210000000007</c:v>
                </c:pt>
                <c:pt idx="2">
                  <c:v>7.580311</c:v>
                </c:pt>
                <c:pt idx="3">
                  <c:v>13.23775</c:v>
                </c:pt>
                <c:pt idx="4">
                  <c:v>7.1677289999999996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'Figure 71'!$A$8</c:f>
              <c:strCache>
                <c:ptCount val="1"/>
                <c:pt idx="0">
                  <c:v>Outer regional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71'!$B$5:$F$5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71'!$B$8:$F$8</c:f>
              <c:numCache>
                <c:formatCode>0.0</c:formatCode>
                <c:ptCount val="5"/>
                <c:pt idx="0">
                  <c:v>38.363680000000002</c:v>
                </c:pt>
                <c:pt idx="1">
                  <c:v>31.86956</c:v>
                </c:pt>
                <c:pt idx="2">
                  <c:v>38.950650000000003</c:v>
                </c:pt>
                <c:pt idx="3">
                  <c:v>32.395409999999998</c:v>
                </c:pt>
                <c:pt idx="4">
                  <c:v>74.448639999999997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'Figure 71'!$A$9</c:f>
              <c:strCache>
                <c:ptCount val="1"/>
                <c:pt idx="0">
                  <c:v>Remote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solidFill>
                  <a:srgbClr val="005A74"/>
                </a:solidFill>
              </a:ln>
            </c:spPr>
          </c:marker>
          <c:cat>
            <c:numRef>
              <c:f>'Figure 71'!$B$5:$F$5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71'!$B$9:$F$9</c:f>
              <c:numCache>
                <c:formatCode>0.0</c:formatCode>
                <c:ptCount val="5"/>
                <c:pt idx="0">
                  <c:v>96.610789999999994</c:v>
                </c:pt>
                <c:pt idx="1">
                  <c:v>102.06740000000001</c:v>
                </c:pt>
                <c:pt idx="2">
                  <c:v>86.974559999999997</c:v>
                </c:pt>
                <c:pt idx="3">
                  <c:v>62.233989999999999</c:v>
                </c:pt>
                <c:pt idx="4">
                  <c:v>118.6349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'Figure 71'!$A$10</c:f>
              <c:strCache>
                <c:ptCount val="1"/>
                <c:pt idx="0">
                  <c:v>Very remote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2700">
                <a:noFill/>
              </a:ln>
            </c:spPr>
          </c:marker>
          <c:cat>
            <c:numRef>
              <c:f>'Figure 71'!$B$5:$F$5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'Figure 71'!$B$10:$F$10</c:f>
              <c:numCache>
                <c:formatCode>0.0</c:formatCode>
                <c:ptCount val="5"/>
                <c:pt idx="0">
                  <c:v>56.132680000000001</c:v>
                </c:pt>
                <c:pt idx="1">
                  <c:v>78.837879999999998</c:v>
                </c:pt>
                <c:pt idx="2">
                  <c:v>50.027540000000002</c:v>
                </c:pt>
                <c:pt idx="3">
                  <c:v>48.237099999999998</c:v>
                </c:pt>
                <c:pt idx="4">
                  <c:v>57.694029999999998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212416"/>
        <c:axId val="135223168"/>
      </c:lineChart>
      <c:catAx>
        <c:axId val="135212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Area of residence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223168"/>
        <c:crosses val="autoZero"/>
        <c:auto val="1"/>
        <c:lblAlgn val="ctr"/>
        <c:lblOffset val="100"/>
        <c:noMultiLvlLbl val="0"/>
      </c:catAx>
      <c:valAx>
        <c:axId val="1352231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Age standardised rate per 100 000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352124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02026169617415"/>
          <c:y val="4.0579384813740391E-2"/>
          <c:w val="0.7951038785390504"/>
          <c:h val="0.77346397053774152"/>
        </c:manualLayout>
      </c:layout>
      <c:lineChart>
        <c:grouping val="standard"/>
        <c:varyColors val="0"/>
        <c:ser>
          <c:idx val="1"/>
          <c:order val="0"/>
          <c:tx>
            <c:strRef>
              <c:f>'Figure 72'!$B$4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38100">
              <a:solidFill>
                <a:srgbClr val="6EB5C3"/>
              </a:solidFill>
            </a:ln>
          </c:spPr>
          <c:marker>
            <c:symbol val="circle"/>
            <c:size val="9"/>
            <c:spPr>
              <a:solidFill>
                <a:srgbClr val="6EB5C3"/>
              </a:solidFill>
              <a:ln w="15875">
                <a:noFill/>
              </a:ln>
            </c:spPr>
          </c:marker>
          <c:cat>
            <c:numRef>
              <c:f>'Figure 72'!$A$5:$A$14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72'!$B$5:$B$14</c:f>
              <c:numCache>
                <c:formatCode>0</c:formatCode>
                <c:ptCount val="10"/>
                <c:pt idx="0">
                  <c:v>7</c:v>
                </c:pt>
                <c:pt idx="1">
                  <c:v>6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1</c:v>
                </c:pt>
                <c:pt idx="8">
                  <c:v>3</c:v>
                </c:pt>
                <c:pt idx="9">
                  <c:v>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'Figure 72'!$C$4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38100">
              <a:solidFill>
                <a:srgbClr val="005A74"/>
              </a:solidFill>
            </a:ln>
          </c:spPr>
          <c:marker>
            <c:symbol val="square"/>
            <c:size val="9"/>
            <c:spPr>
              <a:solidFill>
                <a:srgbClr val="005A74"/>
              </a:solidFill>
              <a:ln>
                <a:noFill/>
              </a:ln>
            </c:spPr>
          </c:marker>
          <c:cat>
            <c:numRef>
              <c:f>'Figure 72'!$A$5:$A$14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'Figure 72'!$C$5:$C$14</c:f>
              <c:numCache>
                <c:formatCode>0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8">
                  <c:v>4</c:v>
                </c:pt>
                <c:pt idx="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254016"/>
        <c:axId val="135256320"/>
      </c:lineChart>
      <c:catAx>
        <c:axId val="135254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256320"/>
        <c:crosses val="autoZero"/>
        <c:auto val="1"/>
        <c:lblAlgn val="ctr"/>
        <c:lblOffset val="100"/>
        <c:noMultiLvlLbl val="0"/>
      </c:catAx>
      <c:valAx>
        <c:axId val="1352563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Number </a:t>
                </a:r>
                <a:r>
                  <a:rPr lang="en-US"/>
                  <a:t>of </a:t>
                </a:r>
                <a:r>
                  <a:rPr lang="en-US" smtClean="0"/>
                  <a:t>notifications</a:t>
                </a:r>
                <a:endParaRPr lang="en-US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352540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0.10778</cdr:x>
      <cdr:y>0.40322</cdr:y>
    </cdr:from>
    <cdr:to>
      <cdr:x>0.89868</cdr:x>
      <cdr:y>0.40322</cdr:y>
    </cdr:to>
    <cdr:cxnSp macro="">
      <cdr:nvCxnSpPr>
        <cdr:cNvPr id="9" name="Straight Connector 8"/>
        <cdr:cNvCxnSpPr/>
      </cdr:nvCxnSpPr>
      <cdr:spPr>
        <a:xfrm xmlns:a="http://schemas.openxmlformats.org/drawingml/2006/main">
          <a:off x="848360" y="1846580"/>
          <a:ext cx="622554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0.10778</cdr:x>
      <cdr:y>0.40322</cdr:y>
    </cdr:from>
    <cdr:to>
      <cdr:x>0.89868</cdr:x>
      <cdr:y>0.40322</cdr:y>
    </cdr:to>
    <cdr:cxnSp macro="">
      <cdr:nvCxnSpPr>
        <cdr:cNvPr id="9" name="Straight Connector 8"/>
        <cdr:cNvCxnSpPr/>
      </cdr:nvCxnSpPr>
      <cdr:spPr>
        <a:xfrm xmlns:a="http://schemas.openxmlformats.org/drawingml/2006/main">
          <a:off x="848360" y="1846580"/>
          <a:ext cx="622554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0.94179</cdr:y>
    </cdr:from>
    <cdr:to>
      <cdr:x>0.80131</cdr:x>
      <cdr:y>0.99723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-1" y="4361183"/>
          <a:ext cx="6480000" cy="2567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AU" sz="900" baseline="30000" dirty="0" smtClean="0"/>
            <a:t>1</a:t>
          </a:r>
          <a:r>
            <a:rPr lang="en-AU" sz="900" dirty="0" smtClean="0"/>
            <a:t> Denominator includes only those who injected in the last month</a:t>
          </a:r>
          <a:endParaRPr lang="en-AU" sz="9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0.94896</cdr:y>
    </cdr:from>
    <cdr:to>
      <cdr:x>0.49944</cdr:x>
      <cdr:y>1</cdr:y>
    </cdr:to>
    <cdr:sp macro="" textlink="">
      <cdr:nvSpPr>
        <cdr:cNvPr id="2" name="TextBox 13"/>
        <cdr:cNvSpPr txBox="1"/>
      </cdr:nvSpPr>
      <cdr:spPr>
        <a:xfrm xmlns:a="http://schemas.openxmlformats.org/drawingml/2006/main">
          <a:off x="0" y="4250268"/>
          <a:ext cx="3742267" cy="2285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AU" sz="9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0.96339</cdr:y>
    </cdr:from>
    <cdr:to>
      <cdr:x>0.99756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4411980"/>
          <a:ext cx="7852254" cy="1676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AU" sz="9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EA3B2-03E1-473F-9F34-578AEC95870B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63149-26EE-4035-94F3-25830200131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1950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55D15-9B28-A748-81C9-D6F71FD6C1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53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s - Gol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18864" y="934763"/>
            <a:ext cx="5688012" cy="8640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5000" b="1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Topics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18864" y="1921104"/>
            <a:ext cx="7882160" cy="434588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buNone/>
              <a:defRPr sz="300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Topic 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-3372617" y="6525344"/>
            <a:ext cx="668065" cy="251748"/>
          </a:xfrm>
        </p:spPr>
        <p:txBody>
          <a:bodyPr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fld id="{8C385F23-470B-B540-9492-8220B9E90E81}" type="slidenum">
              <a:rPr lang="en-US" smtClean="0">
                <a:solidFill>
                  <a:srgbClr val="BE9D5A"/>
                </a:solidFill>
              </a:rPr>
              <a:pPr/>
              <a:t>‹#›</a:t>
            </a:fld>
            <a:endParaRPr lang="en-US" dirty="0">
              <a:solidFill>
                <a:srgbClr val="BE9D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725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s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18864" y="934763"/>
            <a:ext cx="5688012" cy="8640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5000" b="1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Topics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18864" y="1921104"/>
            <a:ext cx="7882160" cy="434588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buNone/>
              <a:defRPr sz="30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Topic 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-3529500" y="6525344"/>
            <a:ext cx="668065" cy="251748"/>
          </a:xfrm>
        </p:spPr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9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s - Gre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18864" y="934763"/>
            <a:ext cx="5688012" cy="8640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5000" b="1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Topics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18864" y="1921104"/>
            <a:ext cx="7882160" cy="434588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buNone/>
              <a:defRPr sz="300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Topic 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-3499617" y="6525344"/>
            <a:ext cx="668065" cy="251748"/>
          </a:xfrm>
        </p:spPr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8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436623"/>
            <a:ext cx="9144000" cy="6120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39553" y="6475329"/>
            <a:ext cx="8064000" cy="0"/>
          </a:xfrm>
          <a:prstGeom prst="line">
            <a:avLst/>
          </a:prstGeom>
          <a:ln w="9525" cmpd="sng">
            <a:solidFill>
              <a:srgbClr val="C6C6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1597302" y="6525343"/>
            <a:ext cx="7006251" cy="251748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  <a:lvl2pPr algn="r">
              <a:defRPr sz="1200"/>
            </a:lvl2pPr>
            <a:lvl3pPr algn="r">
              <a:defRPr sz="1200"/>
            </a:lvl3pPr>
            <a:lvl4pPr algn="r">
              <a:defRPr sz="1200"/>
            </a:lvl4pPr>
            <a:lvl5pPr algn="r">
              <a:defRPr sz="1200"/>
            </a:lvl5pPr>
          </a:lstStyle>
          <a:p>
            <a:pPr lvl="0"/>
            <a:r>
              <a:rPr lang="en-AU" dirty="0" smtClean="0"/>
              <a:t>Source: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517141" y="1255677"/>
            <a:ext cx="8086412" cy="4982264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 sz="3200" b="1"/>
            </a:lvl1pPr>
          </a:lstStyle>
          <a:p>
            <a:r>
              <a:rPr lang="en-US" sz="2800" dirty="0" smtClean="0">
                <a:solidFill>
                  <a:schemeClr val="bg2"/>
                </a:solidFill>
              </a:rPr>
              <a:t>Heading</a:t>
            </a:r>
          </a:p>
          <a:p>
            <a:pPr marL="0" marR="0" indent="-1800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0" dirty="0" err="1" smtClean="0">
                <a:solidFill>
                  <a:srgbClr val="000000"/>
                </a:solidFill>
              </a:rPr>
              <a:t>Lorem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ipsum</a:t>
            </a:r>
            <a:r>
              <a:rPr lang="en-US" sz="2200" b="0" dirty="0" smtClean="0">
                <a:solidFill>
                  <a:srgbClr val="000000"/>
                </a:solidFill>
              </a:rPr>
              <a:t> dolor sit </a:t>
            </a:r>
            <a:r>
              <a:rPr lang="en-US" sz="2200" b="0" dirty="0" err="1" smtClean="0">
                <a:solidFill>
                  <a:srgbClr val="000000"/>
                </a:solidFill>
              </a:rPr>
              <a:t>amet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consectetur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adipiscing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elit</a:t>
            </a:r>
            <a:r>
              <a:rPr lang="en-US" sz="2200" b="0" dirty="0" smtClean="0">
                <a:solidFill>
                  <a:srgbClr val="000000"/>
                </a:solidFill>
              </a:rPr>
              <a:t>.</a:t>
            </a:r>
          </a:p>
          <a:p>
            <a:pPr marL="0" marR="0" indent="-1800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0" dirty="0" err="1" smtClean="0">
                <a:solidFill>
                  <a:srgbClr val="000000"/>
                </a:solidFill>
              </a:rPr>
              <a:t>Etiam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tristique</a:t>
            </a:r>
            <a:r>
              <a:rPr lang="en-US" sz="2200" b="0" dirty="0" smtClean="0">
                <a:solidFill>
                  <a:srgbClr val="000000"/>
                </a:solidFill>
              </a:rPr>
              <a:t> in </a:t>
            </a:r>
            <a:r>
              <a:rPr lang="en-US" sz="2200" b="0" dirty="0" err="1" smtClean="0">
                <a:solidFill>
                  <a:srgbClr val="000000"/>
                </a:solidFill>
              </a:rPr>
              <a:t>tellus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sed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iaculis</a:t>
            </a:r>
            <a:r>
              <a:rPr lang="en-US" sz="2200" b="0" dirty="0" smtClean="0">
                <a:solidFill>
                  <a:srgbClr val="000000"/>
                </a:solidFill>
              </a:rPr>
              <a:t>. </a:t>
            </a:r>
            <a:r>
              <a:rPr lang="en-US" sz="2200" b="0" dirty="0" err="1" smtClean="0">
                <a:solidFill>
                  <a:srgbClr val="000000"/>
                </a:solidFill>
              </a:rPr>
              <a:t>Etiam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elementum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velit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sed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porta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laoreet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eros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neque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auctor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urna</a:t>
            </a:r>
            <a:endParaRPr lang="en-US" sz="2200" b="0" dirty="0" smtClean="0">
              <a:solidFill>
                <a:srgbClr val="000000"/>
              </a:solidFill>
            </a:endParaRPr>
          </a:p>
          <a:p>
            <a:pPr marL="0" marR="0" indent="-1800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0" dirty="0" err="1" smtClean="0">
                <a:solidFill>
                  <a:srgbClr val="000000"/>
                </a:solidFill>
              </a:rPr>
              <a:t>Nisl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risus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malesuada</a:t>
            </a:r>
            <a:r>
              <a:rPr lang="en-US" sz="2200" b="0" dirty="0" smtClean="0">
                <a:solidFill>
                  <a:srgbClr val="000000"/>
                </a:solidFill>
              </a:rPr>
              <a:t> ex. </a:t>
            </a:r>
            <a:r>
              <a:rPr lang="en-US" sz="2200" b="0" dirty="0" err="1" smtClean="0">
                <a:solidFill>
                  <a:srgbClr val="000000"/>
                </a:solidFill>
              </a:rPr>
              <a:t>Donec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sollicitudin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sagittis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purus</a:t>
            </a:r>
            <a:r>
              <a:rPr lang="en-US" sz="2200" b="0" dirty="0" smtClean="0">
                <a:solidFill>
                  <a:srgbClr val="000000"/>
                </a:solidFill>
              </a:rPr>
              <a:t> non </a:t>
            </a:r>
            <a:r>
              <a:rPr lang="en-US" sz="2200" b="0" dirty="0" err="1" smtClean="0">
                <a:solidFill>
                  <a:srgbClr val="000000"/>
                </a:solidFill>
              </a:rPr>
              <a:t>suscipit</a:t>
            </a:r>
            <a:r>
              <a:rPr lang="en-US" sz="2200" b="0" dirty="0" smtClean="0">
                <a:solidFill>
                  <a:srgbClr val="000000"/>
                </a:solidFill>
              </a:rPr>
              <a:t>. Integer </a:t>
            </a:r>
            <a:r>
              <a:rPr lang="en-US" sz="2200" b="0" dirty="0" err="1" smtClean="0">
                <a:solidFill>
                  <a:srgbClr val="000000"/>
                </a:solidFill>
              </a:rPr>
              <a:t>finibus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euismod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leo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feugiat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fringilla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nisl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venenatis</a:t>
            </a:r>
            <a:r>
              <a:rPr lang="en-US" sz="2200" b="0" dirty="0" smtClean="0">
                <a:solidFill>
                  <a:srgbClr val="000000"/>
                </a:solidFill>
              </a:rPr>
              <a:t> vel. </a:t>
            </a:r>
            <a:endParaRPr lang="en-US" sz="2200" b="0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8864" y="515026"/>
            <a:ext cx="8085584" cy="411328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90000"/>
              </a:lnSpc>
              <a:defRPr sz="3000" b="1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Slide title goes (short title)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>
          <a:xfrm>
            <a:off x="519559" y="6525344"/>
            <a:ext cx="668065" cy="251748"/>
          </a:xfrm>
          <a:prstGeom prst="rect">
            <a:avLst/>
          </a:prstGeom>
        </p:spPr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</p:spTree>
    <p:extLst>
      <p:ext uri="{BB962C8B-B14F-4D97-AF65-F5344CB8AC3E}">
        <p14:creationId xmlns:p14="http://schemas.microsoft.com/office/powerpoint/2010/main" val="2610122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lon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443473"/>
            <a:ext cx="9144000" cy="961991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18864" y="515025"/>
            <a:ext cx="8085584" cy="799297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90000"/>
              </a:lnSpc>
              <a:defRPr sz="3000" b="1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This template is for slides with long titles that go over two lines</a:t>
            </a:r>
            <a:endParaRPr lang="en-AU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39553" y="6475329"/>
            <a:ext cx="8064000" cy="0"/>
          </a:xfrm>
          <a:prstGeom prst="line">
            <a:avLst/>
          </a:prstGeom>
          <a:ln w="9525" cmpd="sng">
            <a:solidFill>
              <a:srgbClr val="C6C6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1597302" y="6525343"/>
            <a:ext cx="7006251" cy="251748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  <a:lvl2pPr algn="r">
              <a:defRPr sz="1200"/>
            </a:lvl2pPr>
            <a:lvl3pPr algn="r">
              <a:defRPr sz="1200"/>
            </a:lvl3pPr>
            <a:lvl4pPr algn="r">
              <a:defRPr sz="1200"/>
            </a:lvl4pPr>
            <a:lvl5pPr algn="r">
              <a:defRPr sz="1200"/>
            </a:lvl5pPr>
          </a:lstStyle>
          <a:p>
            <a:pPr lvl="0"/>
            <a:r>
              <a:rPr lang="en-AU" dirty="0" smtClean="0"/>
              <a:t>Source:</a:t>
            </a:r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19559" y="6525344"/>
            <a:ext cx="668065" cy="25174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517141" y="1600819"/>
            <a:ext cx="8086412" cy="4629652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 sz="3200" b="1"/>
            </a:lvl1pPr>
          </a:lstStyle>
          <a:p>
            <a:r>
              <a:rPr lang="en-US" sz="2800" dirty="0" smtClean="0">
                <a:solidFill>
                  <a:schemeClr val="bg2"/>
                </a:solidFill>
              </a:rPr>
              <a:t>Heading</a:t>
            </a:r>
          </a:p>
          <a:p>
            <a:pPr marL="0" marR="0" indent="-1800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0" dirty="0" err="1" smtClean="0">
                <a:solidFill>
                  <a:srgbClr val="000000"/>
                </a:solidFill>
              </a:rPr>
              <a:t>Lorem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ipsum</a:t>
            </a:r>
            <a:r>
              <a:rPr lang="en-US" sz="2200" b="0" dirty="0" smtClean="0">
                <a:solidFill>
                  <a:srgbClr val="000000"/>
                </a:solidFill>
              </a:rPr>
              <a:t> dolor sit </a:t>
            </a:r>
            <a:r>
              <a:rPr lang="en-US" sz="2200" b="0" dirty="0" err="1" smtClean="0">
                <a:solidFill>
                  <a:srgbClr val="000000"/>
                </a:solidFill>
              </a:rPr>
              <a:t>amet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consectetur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adipiscing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elit</a:t>
            </a:r>
            <a:r>
              <a:rPr lang="en-US" sz="2200" b="0" dirty="0" smtClean="0">
                <a:solidFill>
                  <a:srgbClr val="000000"/>
                </a:solidFill>
              </a:rPr>
              <a:t>.</a:t>
            </a:r>
          </a:p>
          <a:p>
            <a:pPr marL="0" marR="0" indent="-1800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0" dirty="0" err="1" smtClean="0">
                <a:solidFill>
                  <a:srgbClr val="000000"/>
                </a:solidFill>
              </a:rPr>
              <a:t>Etiam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tristique</a:t>
            </a:r>
            <a:r>
              <a:rPr lang="en-US" sz="2200" b="0" dirty="0" smtClean="0">
                <a:solidFill>
                  <a:srgbClr val="000000"/>
                </a:solidFill>
              </a:rPr>
              <a:t> in </a:t>
            </a:r>
            <a:r>
              <a:rPr lang="en-US" sz="2200" b="0" dirty="0" err="1" smtClean="0">
                <a:solidFill>
                  <a:srgbClr val="000000"/>
                </a:solidFill>
              </a:rPr>
              <a:t>tellus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sed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iaculis</a:t>
            </a:r>
            <a:r>
              <a:rPr lang="en-US" sz="2200" b="0" dirty="0" smtClean="0">
                <a:solidFill>
                  <a:srgbClr val="000000"/>
                </a:solidFill>
              </a:rPr>
              <a:t>. </a:t>
            </a:r>
            <a:r>
              <a:rPr lang="en-US" sz="2200" b="0" dirty="0" err="1" smtClean="0">
                <a:solidFill>
                  <a:srgbClr val="000000"/>
                </a:solidFill>
              </a:rPr>
              <a:t>Etiam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elementum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velit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sed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porta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laoreet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eros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neque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auctor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urna</a:t>
            </a:r>
            <a:endParaRPr lang="en-US" sz="2200" b="0" dirty="0" smtClean="0">
              <a:solidFill>
                <a:srgbClr val="000000"/>
              </a:solidFill>
            </a:endParaRPr>
          </a:p>
          <a:p>
            <a:pPr marL="0" marR="0" indent="-1800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0" dirty="0" err="1" smtClean="0">
                <a:solidFill>
                  <a:srgbClr val="000000"/>
                </a:solidFill>
              </a:rPr>
              <a:t>Nisl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risus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malesuada</a:t>
            </a:r>
            <a:r>
              <a:rPr lang="en-US" sz="2200" b="0" dirty="0" smtClean="0">
                <a:solidFill>
                  <a:srgbClr val="000000"/>
                </a:solidFill>
              </a:rPr>
              <a:t> ex. </a:t>
            </a:r>
            <a:r>
              <a:rPr lang="en-US" sz="2200" b="0" dirty="0" err="1" smtClean="0">
                <a:solidFill>
                  <a:srgbClr val="000000"/>
                </a:solidFill>
              </a:rPr>
              <a:t>Donec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sollicitudin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sagittis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purus</a:t>
            </a:r>
            <a:r>
              <a:rPr lang="en-US" sz="2200" b="0" dirty="0" smtClean="0">
                <a:solidFill>
                  <a:srgbClr val="000000"/>
                </a:solidFill>
              </a:rPr>
              <a:t> non </a:t>
            </a:r>
            <a:r>
              <a:rPr lang="en-US" sz="2200" b="0" dirty="0" err="1" smtClean="0">
                <a:solidFill>
                  <a:srgbClr val="000000"/>
                </a:solidFill>
              </a:rPr>
              <a:t>suscipit</a:t>
            </a:r>
            <a:r>
              <a:rPr lang="en-US" sz="2200" b="0" dirty="0" smtClean="0">
                <a:solidFill>
                  <a:srgbClr val="000000"/>
                </a:solidFill>
              </a:rPr>
              <a:t>. Integer </a:t>
            </a:r>
            <a:r>
              <a:rPr lang="en-US" sz="2200" b="0" dirty="0" err="1" smtClean="0">
                <a:solidFill>
                  <a:srgbClr val="000000"/>
                </a:solidFill>
              </a:rPr>
              <a:t>finibus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euismod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leo</a:t>
            </a:r>
            <a:r>
              <a:rPr lang="en-US" sz="2200" b="0" dirty="0" smtClean="0">
                <a:solidFill>
                  <a:srgbClr val="000000"/>
                </a:solidFill>
              </a:rPr>
              <a:t>, </a:t>
            </a:r>
            <a:r>
              <a:rPr lang="en-US" sz="2200" b="0" dirty="0" err="1" smtClean="0">
                <a:solidFill>
                  <a:srgbClr val="000000"/>
                </a:solidFill>
              </a:rPr>
              <a:t>feugiat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fringilla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nisl</a:t>
            </a: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</a:rPr>
              <a:t>venenatis</a:t>
            </a:r>
            <a:r>
              <a:rPr lang="en-US" sz="2200" b="0" dirty="0" smtClean="0">
                <a:solidFill>
                  <a:srgbClr val="000000"/>
                </a:solidFill>
              </a:rPr>
              <a:t> vel. </a:t>
            </a:r>
            <a:endParaRPr lang="en-US" sz="2200" b="0" dirty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</p:spTree>
    <p:extLst>
      <p:ext uri="{BB962C8B-B14F-4D97-AF65-F5344CB8AC3E}">
        <p14:creationId xmlns:p14="http://schemas.microsoft.com/office/powerpoint/2010/main" val="584089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e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077118" y="2583967"/>
            <a:ext cx="7067128" cy="169246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48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Divider title goes </a:t>
            </a:r>
            <a:br>
              <a:rPr lang="en-US" dirty="0" smtClean="0"/>
            </a:br>
            <a:r>
              <a:rPr lang="en-US" dirty="0" smtClean="0"/>
              <a:t>here over two lines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-3133559" y="6525344"/>
            <a:ext cx="668065" cy="251748"/>
          </a:xfrm>
        </p:spPr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492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077118" y="2583967"/>
            <a:ext cx="7067128" cy="169246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48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Divider title goes </a:t>
            </a:r>
            <a:br>
              <a:rPr lang="en-US" dirty="0" smtClean="0"/>
            </a:br>
            <a:r>
              <a:rPr lang="en-US" dirty="0" smtClean="0"/>
              <a:t>here over two lines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-3380088" y="6525344"/>
            <a:ext cx="668065" cy="251748"/>
          </a:xfrm>
        </p:spPr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420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ol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077118" y="2583967"/>
            <a:ext cx="7067128" cy="169246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48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Divider title goes </a:t>
            </a:r>
            <a:br>
              <a:rPr lang="en-US" dirty="0" smtClean="0"/>
            </a:br>
            <a:r>
              <a:rPr lang="en-US" dirty="0" smtClean="0"/>
              <a:t>here over two lines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65000"/>
                  </a:prstClr>
                </a:solidFill>
              </a:rPr>
              <a:t>Presentation Title  //  edit 'Header &amp; Footer' to change or remove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-3507088" y="6525344"/>
            <a:ext cx="668065" cy="251748"/>
          </a:xfrm>
        </p:spPr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84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77118" y="4176293"/>
            <a:ext cx="7167850" cy="1296144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3800" baseline="0"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en-US" dirty="0" smtClean="0"/>
              <a:t>Presentation title goes here </a:t>
            </a:r>
            <a:br>
              <a:rPr lang="en-US" dirty="0" smtClean="0"/>
            </a:br>
            <a:r>
              <a:rPr lang="en-US" dirty="0" smtClean="0"/>
              <a:t>and can go over two lines</a:t>
            </a:r>
            <a:endParaRPr lang="en-A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1077118" y="5454295"/>
            <a:ext cx="7167850" cy="2880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000" b="1" baseline="0">
                <a:solidFill>
                  <a:srgbClr val="BD9C55"/>
                </a:solidFill>
              </a:defRPr>
            </a:lvl1pPr>
          </a:lstStyle>
          <a:p>
            <a:pPr lvl="0"/>
            <a:r>
              <a:rPr lang="en-AU" dirty="0" smtClean="0"/>
              <a:t>Author name and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26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.jp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7" b="9952"/>
          <a:stretch/>
        </p:blipFill>
        <p:spPr>
          <a:xfrm>
            <a:off x="0" y="0"/>
            <a:ext cx="9144000" cy="432000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19559" y="6525344"/>
            <a:ext cx="668065" cy="25174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  <a:ea typeface="ヒラギノ角ゴ Pro W3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  <a:ea typeface="ヒラギノ角ゴ Pro W3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18864" y="73225"/>
            <a:ext cx="6311153" cy="2405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5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>
                    <a:lumMod val="65000"/>
                  </a:prstClr>
                </a:solidFill>
                <a:ea typeface="ヒラギノ角ゴ Pro W3" charset="-128"/>
              </a:rPr>
              <a:t>Presentation Title  //  edit 'Header &amp; Footer' to change or remove </a:t>
            </a:r>
          </a:p>
        </p:txBody>
      </p:sp>
    </p:spTree>
    <p:extLst>
      <p:ext uri="{BB962C8B-B14F-4D97-AF65-F5344CB8AC3E}">
        <p14:creationId xmlns:p14="http://schemas.microsoft.com/office/powerpoint/2010/main" val="144440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500" baseline="0">
          <a:solidFill>
            <a:schemeClr val="bg1">
              <a:lumMod val="65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ヒラギノ角ゴ Pro W3" pitchFamily="-65" charset="-128"/>
          <a:cs typeface="ヒラギノ角ゴ Pro W3" pitchFamily="-65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chart" Target="../charts/chart6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5.xml"/><Relationship Id="rId2" Type="http://schemas.openxmlformats.org/officeDocument/2006/relationships/chart" Target="../charts/chart64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6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9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0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4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7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9.xml"/><Relationship Id="rId2" Type="http://schemas.openxmlformats.org/officeDocument/2006/relationships/chart" Target="../charts/chart78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0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1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2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4.xml"/><Relationship Id="rId2" Type="http://schemas.openxmlformats.org/officeDocument/2006/relationships/chart" Target="../charts/chart83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7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9.xml"/><Relationship Id="rId2" Type="http://schemas.openxmlformats.org/officeDocument/2006/relationships/chart" Target="../charts/chart88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0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198692"/>
            <a:ext cx="6286771" cy="1296144"/>
          </a:xfrm>
        </p:spPr>
        <p:txBody>
          <a:bodyPr>
            <a:noAutofit/>
          </a:bodyPr>
          <a:lstStyle/>
          <a:p>
            <a:r>
              <a:rPr lang="en-AU" sz="2400" dirty="0"/>
              <a:t>Bloodborne viral and sexually transmissible </a:t>
            </a:r>
            <a:r>
              <a:rPr lang="en-AU" sz="2400" dirty="0" smtClean="0"/>
              <a:t>infections in </a:t>
            </a:r>
            <a:r>
              <a:rPr lang="en-AU" sz="2400" dirty="0"/>
              <a:t>Aboriginal and Torres Strait Islander people:</a:t>
            </a:r>
            <a:br>
              <a:rPr lang="en-AU" sz="2400" dirty="0"/>
            </a:br>
            <a:r>
              <a:rPr lang="en-AU" sz="2400" b="1" dirty="0"/>
              <a:t>Annual Surveillance Report 2015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0" y="1276690"/>
            <a:ext cx="2974218" cy="430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95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9: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HIV notification rate in the Australian‑born population per </a:t>
            </a:r>
            <a:r>
              <a:rPr lang="en-AU" sz="2000" b="0" dirty="0" smtClean="0"/>
              <a:t>100 000</a:t>
            </a:r>
            <a:r>
              <a:rPr lang="en-AU" sz="2000" b="0" dirty="0"/>
              <a:t>, 2014, by Aboriginal </a:t>
            </a:r>
            <a:r>
              <a:rPr lang="en-AU" sz="2000" b="0" dirty="0" smtClean="0"/>
              <a:t>and </a:t>
            </a:r>
            <a:r>
              <a:rPr lang="en-AU" sz="2000" b="0" dirty="0"/>
              <a:t>Torres Strait Islander status and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10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71845371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State and Territory health authorities</a:t>
            </a:r>
          </a:p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NSW, NT, SA, Tas, WA, </a:t>
            </a:r>
            <a:r>
              <a:rPr lang="sv-SE" sz="1000" dirty="0" smtClean="0"/>
              <a:t>Vic, QLD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99703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10: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HIV notification rate per </a:t>
            </a:r>
            <a:r>
              <a:rPr lang="en-AU" sz="2000" b="0" dirty="0" smtClean="0"/>
              <a:t>100 000 </a:t>
            </a:r>
            <a:r>
              <a:rPr lang="en-AU" sz="2000" b="0" dirty="0"/>
              <a:t>in </a:t>
            </a:r>
            <a:r>
              <a:rPr lang="en-AU" sz="2000" b="0" dirty="0" smtClean="0"/>
              <a:t>Aboriginal </a:t>
            </a:r>
            <a:r>
              <a:rPr lang="en-AU" sz="2000" b="0" dirty="0"/>
              <a:t>and Torres Strait Islander peoples,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11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19512472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State and Territory health authorities</a:t>
            </a:r>
          </a:p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NSW, NT, SA, Tas, WA, </a:t>
            </a:r>
            <a:r>
              <a:rPr lang="sv-SE" sz="1000" dirty="0" smtClean="0"/>
              <a:t>Vic, QLD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62263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11: </a:t>
            </a:r>
            <a:r>
              <a:rPr lang="en-AU" sz="2000" b="0" dirty="0" smtClean="0"/>
              <a:t>HIV prevalence </a:t>
            </a:r>
            <a:r>
              <a:rPr lang="en-AU" sz="2000" b="0" dirty="0"/>
              <a:t>in needle and syringe program participants, </a:t>
            </a:r>
            <a:r>
              <a:rPr lang="en-AU" sz="2000" b="0" dirty="0" smtClean="0"/>
              <a:t>2005-2014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12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6389715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Needle and Syringe Program Survey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594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15025"/>
            <a:ext cx="8625136" cy="799297"/>
          </a:xfrm>
        </p:spPr>
        <p:txBody>
          <a:bodyPr/>
          <a:lstStyle/>
          <a:p>
            <a:r>
              <a:rPr lang="en-AU" sz="2000" dirty="0" smtClean="0"/>
              <a:t>Figure 12: </a:t>
            </a:r>
            <a:r>
              <a:rPr lang="en-AU" sz="2000" b="0" dirty="0" smtClean="0"/>
              <a:t>Proportion </a:t>
            </a:r>
            <a:r>
              <a:rPr lang="en-AU" sz="2000" b="0" dirty="0"/>
              <a:t>of people who inject drugs seen at needle and syringe programs who reported an HIV antibody </a:t>
            </a:r>
            <a:r>
              <a:rPr lang="en-AU" sz="2000" b="0" dirty="0" smtClean="0"/>
              <a:t>test </a:t>
            </a:r>
            <a:r>
              <a:rPr lang="en-AU" sz="2000" b="0" dirty="0"/>
              <a:t>in the past </a:t>
            </a:r>
            <a:r>
              <a:rPr lang="en-AU" sz="2000" b="0" dirty="0" smtClean="0"/>
              <a:t>twelve months</a:t>
            </a:r>
            <a:r>
              <a:rPr lang="en-AU" sz="2000" b="0" dirty="0"/>
              <a:t>, </a:t>
            </a:r>
            <a:r>
              <a:rPr lang="en-AU" sz="2000" b="0" dirty="0" smtClean="0"/>
              <a:t>2005-2014</a:t>
            </a:r>
            <a:r>
              <a:rPr lang="en-AU" sz="2000" b="0" dirty="0"/>
              <a:t>, by Aboriginal and Torres Strait Islander status and </a:t>
            </a:r>
            <a:r>
              <a:rPr lang="en-AU" sz="2000" b="0" dirty="0" smtClean="0"/>
              <a:t>sex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55904608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Needle and Syringe Program Survey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2588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13: </a:t>
            </a:r>
            <a:r>
              <a:rPr lang="en-AU" sz="2000" b="0" dirty="0" smtClean="0"/>
              <a:t>Used </a:t>
            </a:r>
            <a:r>
              <a:rPr lang="en-AU" sz="2000" b="0" dirty="0"/>
              <a:t>a condom at last sex, Aboriginal and Torres Strait Islander peoples aged </a:t>
            </a:r>
            <a:r>
              <a:rPr lang="en-AU" sz="2000" b="0" dirty="0" smtClean="0"/>
              <a:t>16-29 </a:t>
            </a:r>
            <a:r>
              <a:rPr lang="en-AU" sz="2000" b="0" dirty="0"/>
              <a:t>years, by area of </a:t>
            </a:r>
            <a:r>
              <a:rPr lang="en-AU" sz="2000" b="0" dirty="0" smtClean="0"/>
              <a:t>residence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14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87322859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6525343"/>
            <a:ext cx="7847977" cy="251748"/>
          </a:xfrm>
        </p:spPr>
        <p:txBody>
          <a:bodyPr/>
          <a:lstStyle/>
          <a:p>
            <a:r>
              <a:rPr lang="en-AU" sz="1050" b="1" dirty="0"/>
              <a:t>Source</a:t>
            </a:r>
            <a:r>
              <a:rPr lang="en-AU" sz="1050" dirty="0"/>
              <a:t>: Australian study of knowledge, risk practices and health service access </a:t>
            </a:r>
            <a:r>
              <a:rPr lang="en-AU" sz="1050" dirty="0" smtClean="0"/>
              <a:t>for </a:t>
            </a:r>
            <a:r>
              <a:rPr lang="en-AU" sz="1050" dirty="0"/>
              <a:t>Sexually Transmissible Infections (STIs) </a:t>
            </a:r>
            <a:r>
              <a:rPr lang="en-AU" sz="1050" dirty="0" smtClean="0"/>
              <a:t>and </a:t>
            </a:r>
            <a:r>
              <a:rPr lang="en-AU" sz="1050" dirty="0"/>
              <a:t>Blood Borne Viruses </a:t>
            </a:r>
            <a:r>
              <a:rPr lang="en-AU" sz="1050" dirty="0" smtClean="0"/>
              <a:t>(</a:t>
            </a:r>
            <a:r>
              <a:rPr lang="en-AU" sz="1050" dirty="0"/>
              <a:t>BBVs) among young Aboriginal and Torres Strait Islander people (The Goanna </a:t>
            </a:r>
            <a:r>
              <a:rPr lang="en-AU" sz="1050" dirty="0" smtClean="0"/>
              <a:t>Survey)</a:t>
            </a:r>
            <a:endParaRPr lang="en-AU" sz="1050" dirty="0"/>
          </a:p>
          <a:p>
            <a:endParaRPr lang="en-AU" sz="1050" dirty="0"/>
          </a:p>
        </p:txBody>
      </p:sp>
    </p:spTree>
    <p:extLst>
      <p:ext uri="{BB962C8B-B14F-4D97-AF65-F5344CB8AC3E}">
        <p14:creationId xmlns:p14="http://schemas.microsoft.com/office/powerpoint/2010/main" val="383051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15025"/>
            <a:ext cx="8625136" cy="799297"/>
          </a:xfrm>
        </p:spPr>
        <p:txBody>
          <a:bodyPr/>
          <a:lstStyle/>
          <a:p>
            <a:r>
              <a:rPr lang="en-AU" sz="2000" dirty="0" smtClean="0"/>
              <a:t>Figure 14: </a:t>
            </a:r>
            <a:r>
              <a:rPr lang="en-AU" sz="2000" b="0" dirty="0" smtClean="0"/>
              <a:t>Prevalence </a:t>
            </a:r>
            <a:r>
              <a:rPr lang="en-AU" sz="2000" b="0" dirty="0"/>
              <a:t>of inconsistent condom use with casual </a:t>
            </a:r>
            <a:r>
              <a:rPr lang="en-AU" sz="2000" b="0" dirty="0" smtClean="0"/>
              <a:t>partners</a:t>
            </a:r>
            <a:r>
              <a:rPr lang="en-AU" sz="2000" b="0" baseline="30000" dirty="0" smtClean="0"/>
              <a:t>1 </a:t>
            </a:r>
            <a:r>
              <a:rPr lang="en-AU" sz="2000" b="0" dirty="0" smtClean="0"/>
              <a:t>among </a:t>
            </a:r>
            <a:r>
              <a:rPr lang="en-AU" sz="2000" b="0" dirty="0"/>
              <a:t>people who inject drugs attending </a:t>
            </a:r>
            <a:r>
              <a:rPr lang="en-AU" sz="2000" b="0" dirty="0" smtClean="0"/>
              <a:t>needle </a:t>
            </a:r>
            <a:r>
              <a:rPr lang="en-AU" sz="2000" b="0" dirty="0"/>
              <a:t>and syringe programs, </a:t>
            </a:r>
            <a:r>
              <a:rPr lang="en-AU" sz="2000" b="0" dirty="0" smtClean="0"/>
              <a:t>2005-2014</a:t>
            </a:r>
            <a:r>
              <a:rPr lang="en-AU" sz="2000" b="0" dirty="0"/>
              <a:t>, by Aboriginal and Torres Strait Islander status and </a:t>
            </a:r>
            <a:r>
              <a:rPr lang="en-AU" sz="2000" b="0" dirty="0" smtClean="0"/>
              <a:t>sex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15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8266270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Needle and Syringe Program Survey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437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15025"/>
            <a:ext cx="8517632" cy="799297"/>
          </a:xfrm>
        </p:spPr>
        <p:txBody>
          <a:bodyPr/>
          <a:lstStyle/>
          <a:p>
            <a:r>
              <a:rPr lang="en-AU" sz="2000" dirty="0" smtClean="0"/>
              <a:t>Figure 15: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100 000,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16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86749241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0872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15025"/>
            <a:ext cx="8445624" cy="799297"/>
          </a:xfrm>
        </p:spPr>
        <p:txBody>
          <a:bodyPr/>
          <a:lstStyle/>
          <a:p>
            <a:r>
              <a:rPr lang="en-AU" sz="2000" dirty="0" smtClean="0"/>
              <a:t>Figure 16: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2010</a:t>
            </a:r>
            <a:r>
              <a:rPr lang="en-AU" sz="2000" b="0" dirty="0"/>
              <a:t>-</a:t>
            </a:r>
            <a:r>
              <a:rPr lang="en-AU" sz="2000" b="0" dirty="0" smtClean="0"/>
              <a:t>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 and sex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Surveillance </a:t>
            </a:r>
            <a:r>
              <a:rPr lang="en-AU" dirty="0"/>
              <a:t>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17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24923329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6099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17: </a:t>
            </a:r>
            <a:r>
              <a:rPr lang="en-AU" sz="2000" b="0" dirty="0" smtClean="0"/>
              <a:t>Number </a:t>
            </a:r>
            <a:r>
              <a:rPr lang="en-AU" sz="2000" b="0" dirty="0"/>
              <a:t>of notifications of newly diagnosed </a:t>
            </a:r>
            <a:r>
              <a:rPr lang="en-AU" sz="2000" b="0" dirty="0" smtClean="0"/>
              <a:t>hepatitis C </a:t>
            </a:r>
            <a:r>
              <a:rPr lang="en-AU" sz="2000" b="0" dirty="0"/>
              <a:t>infection, 2014,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status, age and sex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18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2040850"/>
              </p:ext>
            </p:extLst>
          </p:nvPr>
        </p:nvGraphicFramePr>
        <p:xfrm>
          <a:off x="20955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4043630"/>
              </p:ext>
            </p:extLst>
          </p:nvPr>
        </p:nvGraphicFramePr>
        <p:xfrm>
          <a:off x="456819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28802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18: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2014, by Aboriginal and Torres Strait Islander </a:t>
            </a:r>
            <a:r>
              <a:rPr lang="en-AU" sz="2000" b="0" dirty="0" smtClean="0"/>
              <a:t>status</a:t>
            </a:r>
            <a:r>
              <a:rPr lang="en-AU" sz="2000" b="0" dirty="0"/>
              <a:t>, sex and age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19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196315"/>
              </p:ext>
            </p:extLst>
          </p:nvPr>
        </p:nvGraphicFramePr>
        <p:xfrm>
          <a:off x="209550" y="1687830"/>
          <a:ext cx="4366260" cy="462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8430418"/>
              </p:ext>
            </p:extLst>
          </p:nvPr>
        </p:nvGraphicFramePr>
        <p:xfrm>
          <a:off x="4568190" y="1687830"/>
          <a:ext cx="4366260" cy="462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55167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1</a:t>
            </a:r>
            <a:r>
              <a:rPr lang="en-AU" sz="2000" b="0" dirty="0" smtClean="0"/>
              <a:t>: Area </a:t>
            </a:r>
            <a:r>
              <a:rPr lang="en-AU" sz="2000" b="0" dirty="0"/>
              <a:t>of residence, 2014, by Aboriginal and Torres Strait Islander status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Bureau of </a:t>
            </a:r>
            <a:r>
              <a:rPr lang="en-AU" dirty="0" smtClean="0"/>
              <a:t>Statistics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srgbClr val="BE9D5A"/>
                </a:solidFill>
              </a:rPr>
              <a:pPr/>
              <a:t>2</a:t>
            </a:fld>
            <a:endParaRPr lang="en-US" dirty="0">
              <a:solidFill>
                <a:srgbClr val="BE9D5A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10120013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5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19: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2010-2014</a:t>
            </a:r>
            <a:r>
              <a:rPr lang="en-AU" sz="2000" b="0" dirty="0"/>
              <a:t>, in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peoples, by age </a:t>
            </a:r>
            <a:r>
              <a:rPr lang="en-AU" sz="2000" b="0" dirty="0" smtClean="0"/>
              <a:t>group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20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72846751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11336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20: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 and State/Territory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21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2142062"/>
              </p:ext>
            </p:extLst>
          </p:nvPr>
        </p:nvGraphicFramePr>
        <p:xfrm>
          <a:off x="467544" y="1809000"/>
          <a:ext cx="4108266" cy="4533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6454860"/>
              </p:ext>
            </p:extLst>
          </p:nvPr>
        </p:nvGraphicFramePr>
        <p:xfrm>
          <a:off x="4568190" y="1809000"/>
          <a:ext cx="4108266" cy="4509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54471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21: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2014, by Aboriginal and Torres Strait Islander </a:t>
            </a:r>
            <a:r>
              <a:rPr lang="en-AU" sz="2000" b="0" dirty="0" smtClean="0"/>
              <a:t>status </a:t>
            </a:r>
            <a:r>
              <a:rPr lang="en-AU" sz="2000" b="0" dirty="0"/>
              <a:t>and area of residence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 smtClean="0"/>
              <a:t>Source: </a:t>
            </a:r>
            <a:r>
              <a:rPr lang="en-AU" dirty="0"/>
              <a:t>Australian National Notifiable Diseases Surveillance System</a:t>
            </a:r>
            <a:endParaRPr lang="en-A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22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5573362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86469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22: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hepatitis C notification rate per 100 000,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61753610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426944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23: </a:t>
            </a:r>
            <a:r>
              <a:rPr lang="en-AU" sz="2000" b="0" dirty="0" smtClean="0"/>
              <a:t>Newly </a:t>
            </a:r>
            <a:r>
              <a:rPr lang="en-AU" sz="2000" b="0" dirty="0"/>
              <a:t>acquired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24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37844180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SA, Tas, WA, Vic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3024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24: </a:t>
            </a:r>
            <a:r>
              <a:rPr lang="en-AU" sz="2000" b="0" dirty="0" smtClean="0"/>
              <a:t>Newly </a:t>
            </a:r>
            <a:r>
              <a:rPr lang="en-AU" sz="2000" b="0" dirty="0"/>
              <a:t>acquired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2014, by Aboriginal and Torres Strait Islander </a:t>
            </a:r>
            <a:r>
              <a:rPr lang="en-AU" sz="2000" b="0" dirty="0" smtClean="0"/>
              <a:t>status </a:t>
            </a:r>
            <a:r>
              <a:rPr lang="en-AU" sz="2000" b="0" dirty="0"/>
              <a:t>and age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25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879855"/>
              </p:ext>
            </p:extLst>
          </p:nvPr>
        </p:nvGraphicFramePr>
        <p:xfrm>
          <a:off x="20955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175667"/>
              </p:ext>
            </p:extLst>
          </p:nvPr>
        </p:nvGraphicFramePr>
        <p:xfrm>
          <a:off x="456819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en-AU" dirty="0"/>
              <a:t>Australian National Notifiable Diseases Surveillance System</a:t>
            </a:r>
            <a:endParaRPr lang="en-A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SA, Tas, WA, Vic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70857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25: </a:t>
            </a:r>
            <a:r>
              <a:rPr lang="en-AU" sz="2000" b="0" dirty="0" smtClean="0"/>
              <a:t>Newly </a:t>
            </a:r>
            <a:r>
              <a:rPr lang="en-AU" sz="2000" b="0" dirty="0"/>
              <a:t>acquired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2010-2014</a:t>
            </a:r>
            <a:r>
              <a:rPr lang="en-AU" sz="2000" b="0" dirty="0"/>
              <a:t>, by </a:t>
            </a:r>
            <a:r>
              <a:rPr lang="en-AU" sz="2000" b="0" dirty="0" smtClean="0"/>
              <a:t>age group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26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46149417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SA, Tas, WA, Vic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44865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26: </a:t>
            </a:r>
            <a:r>
              <a:rPr lang="en-AU" sz="2000" b="0" dirty="0" smtClean="0"/>
              <a:t>Newly </a:t>
            </a:r>
            <a:r>
              <a:rPr lang="en-AU" sz="2000" b="0" dirty="0"/>
              <a:t>acquired </a:t>
            </a:r>
            <a:r>
              <a:rPr lang="en-AU" sz="2000" b="0" dirty="0" smtClean="0"/>
              <a:t>hepatitis C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2014, by Aboriginal and Torres Strait Islander </a:t>
            </a:r>
            <a:r>
              <a:rPr lang="en-AU" sz="2000" b="0" dirty="0" smtClean="0"/>
              <a:t>status </a:t>
            </a:r>
            <a:r>
              <a:rPr lang="en-AU" sz="2000" b="0" dirty="0"/>
              <a:t>and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27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29758208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SA, Tas, WA, Vic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5508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27: </a:t>
            </a:r>
            <a:r>
              <a:rPr lang="en-AU" sz="2000" b="0" dirty="0" smtClean="0"/>
              <a:t>Newly acquired hepatitis </a:t>
            </a:r>
            <a:r>
              <a:rPr lang="en-AU" sz="2000" b="0" dirty="0"/>
              <a:t>C notification rate per 100 000, 2010-2014, by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28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22937827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SA, Tas, WA, Vic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32195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15025"/>
            <a:ext cx="8517632" cy="799297"/>
          </a:xfrm>
        </p:spPr>
        <p:txBody>
          <a:bodyPr/>
          <a:lstStyle/>
          <a:p>
            <a:r>
              <a:rPr lang="en-AU" sz="2000" dirty="0" smtClean="0"/>
              <a:t>Figure 28: </a:t>
            </a:r>
            <a:r>
              <a:rPr lang="en-AU" sz="2000" b="0" dirty="0" smtClean="0"/>
              <a:t>Hepatitis C </a:t>
            </a:r>
            <a:r>
              <a:rPr lang="en-AU" sz="2000" b="0" dirty="0"/>
              <a:t>antibody prevalence in needle and syringe program participants, </a:t>
            </a:r>
            <a:r>
              <a:rPr lang="en-AU" sz="2000" b="0" dirty="0" smtClean="0"/>
              <a:t>2005-2014</a:t>
            </a:r>
            <a:r>
              <a:rPr lang="en-AU" sz="2000" b="0" dirty="0"/>
              <a:t>, by Aboriginal </a:t>
            </a:r>
            <a:r>
              <a:rPr lang="en-AU" sz="2000" b="0" dirty="0" smtClean="0"/>
              <a:t>and </a:t>
            </a:r>
            <a:r>
              <a:rPr lang="en-AU" sz="2000" b="0" dirty="0"/>
              <a:t>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29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17621593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925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2: </a:t>
            </a:r>
            <a:r>
              <a:rPr lang="en-AU" sz="2000" b="0" dirty="0" smtClean="0"/>
              <a:t>Reporting </a:t>
            </a:r>
            <a:r>
              <a:rPr lang="en-AU" sz="2000" b="0" dirty="0"/>
              <a:t>of Aboriginal and Torres Strait Islander status at notification of selected sexually transmissible </a:t>
            </a:r>
            <a:r>
              <a:rPr lang="en-AU" sz="2000" b="0" dirty="0" smtClean="0"/>
              <a:t>infections</a:t>
            </a:r>
            <a:r>
              <a:rPr lang="en-AU" sz="2000" b="0" dirty="0"/>
              <a:t>, 2014, by State/Territory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</a:t>
            </a:r>
            <a:r>
              <a:rPr lang="en-AU" dirty="0" smtClean="0"/>
              <a:t>Notifiable Diseases Surveillance System; National HIV Registry</a:t>
            </a:r>
            <a:endParaRPr lang="en-AU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1348588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5576" y="6195501"/>
            <a:ext cx="7920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Only states/territories with &gt;50% completeness of Aboriginal and Torres Strait Islander status were included in the analyses presented 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96916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29: </a:t>
            </a:r>
            <a:r>
              <a:rPr lang="en-AU" sz="2000" b="0" dirty="0" smtClean="0"/>
              <a:t>Hepatitis C </a:t>
            </a:r>
            <a:r>
              <a:rPr lang="en-AU" sz="2000" b="0" dirty="0"/>
              <a:t>antibody prevalence among a sample of incoming Australian prisoners, by year of survey, and </a:t>
            </a:r>
            <a:r>
              <a:rPr lang="en-AU" sz="2000" b="0" dirty="0" smtClean="0"/>
              <a:t>Aboriginal </a:t>
            </a:r>
            <a:r>
              <a:rPr lang="en-AU" sz="2000" b="0" dirty="0"/>
              <a:t>and Torres Strait Islander </a:t>
            </a:r>
            <a:r>
              <a:rPr lang="en-AU" sz="2000" b="0" dirty="0" smtClean="0"/>
              <a:t>status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30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54874170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National Prison Entrants' </a:t>
            </a:r>
            <a:r>
              <a:rPr lang="en-AU" dirty="0" err="1"/>
              <a:t>Bloodborne</a:t>
            </a:r>
            <a:r>
              <a:rPr lang="en-AU" dirty="0"/>
              <a:t> Virus Survey, 2004, 2007, 2010 and 2013</a:t>
            </a:r>
          </a:p>
        </p:txBody>
      </p:sp>
    </p:spTree>
    <p:extLst>
      <p:ext uri="{BB962C8B-B14F-4D97-AF65-F5344CB8AC3E}">
        <p14:creationId xmlns:p14="http://schemas.microsoft.com/office/powerpoint/2010/main" val="15443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30: </a:t>
            </a:r>
            <a:r>
              <a:rPr lang="en-AU" sz="2000" b="0" dirty="0" smtClean="0"/>
              <a:t>Injecting </a:t>
            </a:r>
            <a:r>
              <a:rPr lang="en-AU" sz="2000" b="0" dirty="0"/>
              <a:t>drug use in the last year, Aboriginal </a:t>
            </a:r>
            <a:r>
              <a:rPr lang="en-AU" sz="2000" b="0" dirty="0" smtClean="0"/>
              <a:t>and Torres Strait Islander people </a:t>
            </a:r>
            <a:r>
              <a:rPr lang="en-AU" sz="2000" b="0" dirty="0"/>
              <a:t>aged </a:t>
            </a:r>
            <a:r>
              <a:rPr lang="en-AU" sz="2000" b="0" dirty="0" smtClean="0"/>
              <a:t>16-29 </a:t>
            </a:r>
            <a:r>
              <a:rPr lang="en-AU" sz="2000" b="0" dirty="0"/>
              <a:t>years, by sex, and age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31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59495548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6525343"/>
            <a:ext cx="7847977" cy="251748"/>
          </a:xfrm>
        </p:spPr>
        <p:txBody>
          <a:bodyPr/>
          <a:lstStyle/>
          <a:p>
            <a:r>
              <a:rPr lang="en-AU" sz="1050" b="1" dirty="0"/>
              <a:t>Source</a:t>
            </a:r>
            <a:r>
              <a:rPr lang="en-AU" sz="1050" dirty="0"/>
              <a:t>: Australian study of knowledge, risk practices and health service access </a:t>
            </a:r>
            <a:r>
              <a:rPr lang="en-AU" sz="1050" dirty="0" smtClean="0"/>
              <a:t>for </a:t>
            </a:r>
            <a:r>
              <a:rPr lang="en-AU" sz="1050" dirty="0"/>
              <a:t>Sexually Transmissible Infections (STIs) </a:t>
            </a:r>
            <a:r>
              <a:rPr lang="en-AU" sz="1050" dirty="0" smtClean="0"/>
              <a:t>and </a:t>
            </a:r>
            <a:r>
              <a:rPr lang="en-AU" sz="1050" dirty="0"/>
              <a:t>Blood Borne Viruses </a:t>
            </a:r>
            <a:r>
              <a:rPr lang="en-AU" sz="1050" dirty="0" smtClean="0"/>
              <a:t>(</a:t>
            </a:r>
            <a:r>
              <a:rPr lang="en-AU" sz="1050" dirty="0"/>
              <a:t>BBVs) among young Aboriginal and Torres Strait Islander people (The Goanna </a:t>
            </a:r>
            <a:r>
              <a:rPr lang="en-AU" sz="1050" dirty="0" smtClean="0"/>
              <a:t>Survey)</a:t>
            </a:r>
            <a:endParaRPr lang="en-AU" sz="1050" dirty="0"/>
          </a:p>
          <a:p>
            <a:endParaRPr lang="en-AU" sz="1050" dirty="0"/>
          </a:p>
        </p:txBody>
      </p:sp>
    </p:spTree>
    <p:extLst>
      <p:ext uri="{BB962C8B-B14F-4D97-AF65-F5344CB8AC3E}">
        <p14:creationId xmlns:p14="http://schemas.microsoft.com/office/powerpoint/2010/main" val="176500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15025"/>
            <a:ext cx="8625136" cy="799297"/>
          </a:xfrm>
        </p:spPr>
        <p:txBody>
          <a:bodyPr/>
          <a:lstStyle/>
          <a:p>
            <a:r>
              <a:rPr lang="en-AU" sz="2000" dirty="0" smtClean="0"/>
              <a:t>Figure 31: </a:t>
            </a:r>
            <a:r>
              <a:rPr lang="en-AU" sz="2000" b="0" dirty="0" smtClean="0"/>
              <a:t>Prevalence </a:t>
            </a:r>
            <a:r>
              <a:rPr lang="en-AU" sz="2000" b="0" dirty="0"/>
              <a:t>of receptive syringe sharing (</a:t>
            </a:r>
            <a:r>
              <a:rPr lang="en-AU" sz="2000" b="0" dirty="0" smtClean="0"/>
              <a:t>RSS)</a:t>
            </a:r>
            <a:r>
              <a:rPr lang="en-AU" sz="2000" b="0" baseline="30000" dirty="0" smtClean="0"/>
              <a:t>1 </a:t>
            </a:r>
            <a:r>
              <a:rPr lang="en-AU" sz="2000" b="0" dirty="0" smtClean="0"/>
              <a:t>by </a:t>
            </a:r>
            <a:r>
              <a:rPr lang="en-AU" sz="2000" b="0" dirty="0"/>
              <a:t>needle and syringe program participants, </a:t>
            </a:r>
            <a:r>
              <a:rPr lang="en-AU" sz="2000" b="0" dirty="0" smtClean="0"/>
              <a:t>2005-2014</a:t>
            </a:r>
            <a:r>
              <a:rPr lang="en-AU" sz="2000" b="0" dirty="0"/>
              <a:t>, </a:t>
            </a:r>
            <a:r>
              <a:rPr lang="en-AU" sz="2000" b="0" dirty="0" smtClean="0"/>
              <a:t>by </a:t>
            </a:r>
            <a:r>
              <a:rPr lang="en-AU" sz="2000" b="0" dirty="0"/>
              <a:t>Aboriginal and Torres Strait Islander </a:t>
            </a:r>
            <a:r>
              <a:rPr lang="en-AU" sz="2000" b="0" dirty="0" smtClean="0"/>
              <a:t>status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32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40853278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Needle and Syringe Program Survey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378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15025"/>
            <a:ext cx="8373616" cy="799297"/>
          </a:xfrm>
        </p:spPr>
        <p:txBody>
          <a:bodyPr/>
          <a:lstStyle/>
          <a:p>
            <a:r>
              <a:rPr lang="en-AU" sz="2000" dirty="0" smtClean="0"/>
              <a:t>Figure 32: </a:t>
            </a:r>
            <a:r>
              <a:rPr lang="en-AU" sz="2000" b="0" dirty="0" smtClean="0"/>
              <a:t>Proportion </a:t>
            </a:r>
            <a:r>
              <a:rPr lang="en-AU" sz="2000" b="0" dirty="0"/>
              <a:t>of people who inject drugs seen at needle and syringe programs who reported a </a:t>
            </a:r>
            <a:r>
              <a:rPr lang="en-AU" sz="2000" b="0" dirty="0" smtClean="0"/>
              <a:t>hepatitis C antibody </a:t>
            </a:r>
            <a:r>
              <a:rPr lang="en-AU" sz="2000" b="0" dirty="0"/>
              <a:t>test in the past twelve months, </a:t>
            </a:r>
            <a:r>
              <a:rPr lang="en-AU" sz="2000" b="0" dirty="0" smtClean="0"/>
              <a:t>2005-2014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3634773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Needle and Syringe Program Survey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384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33: </a:t>
            </a:r>
            <a:r>
              <a:rPr lang="en-AU" sz="2000" b="0" dirty="0" smtClean="0"/>
              <a:t>Current </a:t>
            </a:r>
            <a:r>
              <a:rPr lang="en-AU" sz="2000" b="0" dirty="0"/>
              <a:t>and past use of </a:t>
            </a:r>
            <a:r>
              <a:rPr lang="en-AU" sz="2000" b="0" dirty="0" smtClean="0"/>
              <a:t>hepatitis C </a:t>
            </a:r>
            <a:r>
              <a:rPr lang="en-AU" sz="2000" b="0" dirty="0"/>
              <a:t>antiviral therapy for </a:t>
            </a:r>
            <a:r>
              <a:rPr lang="en-AU" sz="2000" b="0" dirty="0" smtClean="0"/>
              <a:t>hepatitis C </a:t>
            </a:r>
            <a:r>
              <a:rPr lang="en-AU" sz="2000" b="0" dirty="0"/>
              <a:t>antibody positive needle and syringe </a:t>
            </a:r>
            <a:r>
              <a:rPr lang="en-AU" sz="2000" b="0" dirty="0" smtClean="0"/>
              <a:t>program </a:t>
            </a:r>
            <a:r>
              <a:rPr lang="en-AU" sz="2000" b="0" dirty="0"/>
              <a:t>participants, </a:t>
            </a:r>
            <a:r>
              <a:rPr lang="en-AU" sz="2000" b="0" dirty="0" smtClean="0"/>
              <a:t>2005-2014</a:t>
            </a:r>
            <a:r>
              <a:rPr lang="en-AU" sz="2000" b="0" dirty="0"/>
              <a:t>, by Aboriginal and 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34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65376051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Needle and Syringe Program Survey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686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34: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B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35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9850165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46529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35: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B </a:t>
            </a:r>
            <a:r>
              <a:rPr lang="en-AU" sz="2000" b="0" dirty="0"/>
              <a:t>notification rate per 100</a:t>
            </a:r>
            <a:br>
              <a:rPr lang="en-AU" sz="2000" b="0" dirty="0"/>
            </a:br>
            <a:r>
              <a:rPr lang="en-AU" sz="2000" b="0" dirty="0"/>
              <a:t>000,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36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07760577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1195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36: </a:t>
            </a:r>
            <a:r>
              <a:rPr lang="en-AU" sz="2000" b="0" dirty="0" smtClean="0"/>
              <a:t>Number </a:t>
            </a:r>
            <a:r>
              <a:rPr lang="en-AU" sz="2000" b="0" dirty="0"/>
              <a:t>of cases of newly diagnosed </a:t>
            </a:r>
            <a:r>
              <a:rPr lang="en-AU" sz="2000" b="0" dirty="0" smtClean="0"/>
              <a:t>hepatitis B</a:t>
            </a:r>
            <a:r>
              <a:rPr lang="en-AU" sz="2000" b="0" dirty="0"/>
              <a:t>, 2014, by Aboriginal and Torres Strait Islander status and </a:t>
            </a:r>
            <a:r>
              <a:rPr lang="en-AU" sz="2000" b="0" dirty="0" smtClean="0"/>
              <a:t>age </a:t>
            </a:r>
            <a:r>
              <a:rPr lang="en-AU" sz="2000" b="0" dirty="0"/>
              <a:t>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37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9103530"/>
              </p:ext>
            </p:extLst>
          </p:nvPr>
        </p:nvGraphicFramePr>
        <p:xfrm>
          <a:off x="209550" y="1687830"/>
          <a:ext cx="4366260" cy="4507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7749612"/>
              </p:ext>
            </p:extLst>
          </p:nvPr>
        </p:nvGraphicFramePr>
        <p:xfrm>
          <a:off x="4568190" y="1687830"/>
          <a:ext cx="4366260" cy="4507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en-AU" dirty="0"/>
              <a:t>Australian National Notifiable Diseases Surveillance System</a:t>
            </a:r>
            <a:endParaRPr lang="en-A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78709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37: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</a:t>
            </a:r>
            <a:r>
              <a:rPr lang="en-AU" sz="2000" b="0" dirty="0" smtClean="0"/>
              <a:t>hepatitis B </a:t>
            </a:r>
            <a:r>
              <a:rPr lang="en-AU" sz="2000" b="0" dirty="0"/>
              <a:t>notification rate per 100</a:t>
            </a:r>
            <a:br>
              <a:rPr lang="en-AU" sz="2000" b="0" dirty="0"/>
            </a:br>
            <a:r>
              <a:rPr lang="en-AU" sz="2000" b="0" dirty="0"/>
              <a:t>000,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 and age group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38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241745"/>
              </p:ext>
            </p:extLst>
          </p:nvPr>
        </p:nvGraphicFramePr>
        <p:xfrm>
          <a:off x="20955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188293"/>
              </p:ext>
            </p:extLst>
          </p:nvPr>
        </p:nvGraphicFramePr>
        <p:xfrm>
          <a:off x="456819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8270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38: </a:t>
            </a:r>
            <a:r>
              <a:rPr lang="en-AU" sz="2000" b="0" dirty="0"/>
              <a:t>Newly diagnosed hepatitis B notification rate per 100 000, 2010-2014, in Aboriginal and Torres Strait Islander peoples, by age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39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98876703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79293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3</a:t>
            </a:r>
            <a:r>
              <a:rPr lang="en-AU" sz="2000" b="0" dirty="0" smtClean="0"/>
              <a:t>: Reporting </a:t>
            </a:r>
            <a:r>
              <a:rPr lang="en-AU" sz="2000" b="0" dirty="0"/>
              <a:t>of Aboriginal and Torres Strait Islander status at notification of viral hepatitis diagnosis, 2014, by </a:t>
            </a:r>
            <a:r>
              <a:rPr lang="en-AU" sz="2000" b="0" dirty="0" smtClean="0"/>
              <a:t>State/Territory</a:t>
            </a:r>
            <a:endParaRPr lang="en-AU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65988195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</a:t>
            </a:r>
            <a:r>
              <a:rPr lang="en-AU" dirty="0" smtClean="0"/>
              <a:t>Notifiable Diseases 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6195501"/>
            <a:ext cx="7920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Only states/territories with &gt;50% completeness of Aboriginal and Torres Strait Islander status were included in the analyses presented 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53928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39: </a:t>
            </a:r>
            <a:r>
              <a:rPr lang="en-AU" sz="2000" b="0" dirty="0"/>
              <a:t>Newly diagnosed hepatitis B notification rate per 100 000 population, 2005-2014, by State/Territory and Aboriginal and 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40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6776641"/>
              </p:ext>
            </p:extLst>
          </p:nvPr>
        </p:nvGraphicFramePr>
        <p:xfrm>
          <a:off x="576044" y="1772816"/>
          <a:ext cx="4036258" cy="441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1873264"/>
              </p:ext>
            </p:extLst>
          </p:nvPr>
        </p:nvGraphicFramePr>
        <p:xfrm>
          <a:off x="4355976" y="1772816"/>
          <a:ext cx="403625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7102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40: </a:t>
            </a:r>
            <a:r>
              <a:rPr lang="en-AU" sz="2000" b="0" dirty="0"/>
              <a:t>Newly diagnosed hepatitis B notification rate per 100 000, 2014, by Aboriginal and Torres Strait Islander status and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41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67130895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4102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41: </a:t>
            </a:r>
            <a:r>
              <a:rPr lang="en-AU" sz="2000" b="0" dirty="0"/>
              <a:t>Newly diagnosed  hepatitis B notification rate in Australian-born population, 2010-2014, by Aboriginal and Torres Strait Islander status and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42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3905351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NT, SA, Tas,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01782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42: </a:t>
            </a:r>
            <a:r>
              <a:rPr lang="en-AU" sz="2000" b="0" dirty="0"/>
              <a:t>Newly acquired hepatitis B notification rate per 100 000, 2005-2014, by Aboriginal and Torres Strait Islander status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78773149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QLD, SA, Tas, 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60335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43: </a:t>
            </a:r>
            <a:r>
              <a:rPr lang="en-AU" sz="2000" b="0" dirty="0"/>
              <a:t>Newly acquired hepatitis B notification rate per 100 000, 2005-2014, by Aboriginal and Torres Strait Islander status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44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8509885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QLD, SA, Tas, 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3766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44: </a:t>
            </a:r>
            <a:r>
              <a:rPr lang="en-AU" sz="2000" b="0" dirty="0"/>
              <a:t>Number of notifications of newly acquired hepatitis B, 2014, by Aboriginal and Torres Strait Islander status, age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45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971766"/>
              </p:ext>
            </p:extLst>
          </p:nvPr>
        </p:nvGraphicFramePr>
        <p:xfrm>
          <a:off x="20955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1654275"/>
              </p:ext>
            </p:extLst>
          </p:nvPr>
        </p:nvGraphicFramePr>
        <p:xfrm>
          <a:off x="4427984" y="1687830"/>
          <a:ext cx="4506466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QLD, SA, Tas, 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90836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45: </a:t>
            </a:r>
            <a:r>
              <a:rPr lang="en-AU" sz="2000" b="0" dirty="0" smtClean="0"/>
              <a:t>Newly </a:t>
            </a:r>
            <a:r>
              <a:rPr lang="en-AU" sz="2000" b="0" dirty="0"/>
              <a:t>acquired hepatitis B notification rate per 100 000, 2014, by Aboriginal and Torres Strait Islander status, age and sex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46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284661"/>
              </p:ext>
            </p:extLst>
          </p:nvPr>
        </p:nvGraphicFramePr>
        <p:xfrm>
          <a:off x="20955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2446890"/>
              </p:ext>
            </p:extLst>
          </p:nvPr>
        </p:nvGraphicFramePr>
        <p:xfrm>
          <a:off x="456819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QLD, SA, Tas, 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80681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46: </a:t>
            </a:r>
            <a:r>
              <a:rPr lang="en-AU" sz="2000" b="0" dirty="0"/>
              <a:t>Newly acquired hepatitis B notification rate per 100 000, 2010-2014, in Aboriginal and Torres Strait Islander peoples, by age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47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20628631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 smtClean="0"/>
              <a:t>Source: </a:t>
            </a:r>
            <a:r>
              <a:rPr lang="fr-FR" dirty="0"/>
              <a:t>Australian National Notifiable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(ACT, NSW, NT, QLD, SA, Tas, 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93987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47: </a:t>
            </a:r>
            <a:r>
              <a:rPr lang="en-AU" sz="2000" b="0" dirty="0"/>
              <a:t>Hepatitis B surface antigen prevalence among a sample of incoming Australian prisoners, by year of survey and Aboriginal and 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48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21627862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Source: </a:t>
            </a:r>
            <a:r>
              <a:rPr lang="en-AU" dirty="0"/>
              <a:t>National Prison Entrants’ </a:t>
            </a:r>
            <a:r>
              <a:rPr lang="en-AU" dirty="0" err="1"/>
              <a:t>Bloodborne</a:t>
            </a:r>
            <a:r>
              <a:rPr lang="en-AU" dirty="0"/>
              <a:t> Virus Survey, 2004, 2007, 2010, and 2013</a:t>
            </a:r>
          </a:p>
        </p:txBody>
      </p:sp>
    </p:spTree>
    <p:extLst>
      <p:ext uri="{BB962C8B-B14F-4D97-AF65-F5344CB8AC3E}">
        <p14:creationId xmlns:p14="http://schemas.microsoft.com/office/powerpoint/2010/main" val="31768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48: </a:t>
            </a:r>
            <a:r>
              <a:rPr lang="en-AU" sz="2000" b="0" dirty="0"/>
              <a:t>Hepatitis B vaccination coverage estimates at 12 and 24 months, 2010-2013, by Aboriginal and 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49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89409399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National Centre for Immunisation Research and Surveillance of Vaccine Preventable Diseases</a:t>
            </a:r>
          </a:p>
        </p:txBody>
      </p:sp>
    </p:spTree>
    <p:extLst>
      <p:ext uri="{BB962C8B-B14F-4D97-AF65-F5344CB8AC3E}">
        <p14:creationId xmlns:p14="http://schemas.microsoft.com/office/powerpoint/2010/main" val="11305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4: </a:t>
            </a:r>
            <a:r>
              <a:rPr lang="en-AU" sz="2000" b="0" dirty="0" smtClean="0"/>
              <a:t>Proportion </a:t>
            </a:r>
            <a:r>
              <a:rPr lang="en-AU" sz="2000" b="0" dirty="0"/>
              <a:t>of all diagnoses by Aboriginal and Torres Strait Islander status,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90186138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</a:t>
            </a:r>
            <a:r>
              <a:rPr lang="en-AU" dirty="0" smtClean="0"/>
              <a:t>Notifiable Diseases Surveillance System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463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49: </a:t>
            </a:r>
            <a:r>
              <a:rPr lang="en-AU" sz="2000" b="0" dirty="0"/>
              <a:t>Chlamydia notification rate per 100 000, 2010-2014, by Aboriginal and 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50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62024042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15305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50: </a:t>
            </a:r>
            <a:r>
              <a:rPr lang="en-AU" sz="2000" b="0" dirty="0"/>
              <a:t>Chlamydia notification rate per 100 000,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Islander status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51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8688719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2956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51: </a:t>
            </a:r>
            <a:r>
              <a:rPr lang="en-AU" sz="2000" b="0" dirty="0"/>
              <a:t>Number of chlamydia notifications, 2014, by Aboriginal and Torres Strait Islander status, age </a:t>
            </a:r>
            <a:r>
              <a:rPr lang="en-AU" sz="2000" b="0" dirty="0" smtClean="0"/>
              <a:t>group and </a:t>
            </a:r>
            <a:r>
              <a:rPr lang="en-AU" sz="2000" b="0" dirty="0"/>
              <a:t>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52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744993"/>
              </p:ext>
            </p:extLst>
          </p:nvPr>
        </p:nvGraphicFramePr>
        <p:xfrm>
          <a:off x="20955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568729"/>
              </p:ext>
            </p:extLst>
          </p:nvPr>
        </p:nvGraphicFramePr>
        <p:xfrm>
          <a:off x="456819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51517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52: </a:t>
            </a:r>
            <a:r>
              <a:rPr lang="en-AU" sz="2000" b="0" dirty="0"/>
              <a:t>Chlamydia notification rate per 100 000, 2014, by Aboriginal and Torres Strait Islander status, </a:t>
            </a:r>
            <a:r>
              <a:rPr lang="en-AU" sz="2000" b="0" dirty="0" smtClean="0"/>
              <a:t>age group </a:t>
            </a:r>
            <a:r>
              <a:rPr lang="en-AU" sz="2000" b="0" dirty="0"/>
              <a:t>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7619947"/>
              </p:ext>
            </p:extLst>
          </p:nvPr>
        </p:nvGraphicFramePr>
        <p:xfrm>
          <a:off x="209550" y="1687830"/>
          <a:ext cx="4366260" cy="4693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6386866"/>
              </p:ext>
            </p:extLst>
          </p:nvPr>
        </p:nvGraphicFramePr>
        <p:xfrm>
          <a:off x="4568190" y="1687830"/>
          <a:ext cx="4366260" cy="4693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8657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53: </a:t>
            </a:r>
            <a:r>
              <a:rPr lang="en-AU" sz="2000" b="0" dirty="0"/>
              <a:t>Chlamydia notification rate per 100 000, 2010-2014, in Aboriginal and Torres Strait Islander peoples, by </a:t>
            </a:r>
            <a:r>
              <a:rPr lang="en-AU" sz="2000" b="0" dirty="0" smtClean="0"/>
              <a:t>selected age </a:t>
            </a:r>
            <a:r>
              <a:rPr lang="en-AU" sz="2000" b="0" dirty="0"/>
              <a:t>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54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65534977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6599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54: </a:t>
            </a:r>
            <a:r>
              <a:rPr lang="en-AU" sz="2000" b="0" dirty="0"/>
              <a:t>Chlamydia notification rate per 100 000 population, </a:t>
            </a:r>
            <a:r>
              <a:rPr lang="en-AU" sz="2000" b="0" dirty="0" smtClean="0"/>
              <a:t>2010-2014</a:t>
            </a:r>
            <a:r>
              <a:rPr lang="en-AU" sz="2000" b="0" dirty="0"/>
              <a:t>, by State/Territory and Aboriginal and 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55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9762726"/>
              </p:ext>
            </p:extLst>
          </p:nvPr>
        </p:nvGraphicFramePr>
        <p:xfrm>
          <a:off x="539552" y="1809000"/>
          <a:ext cx="4036258" cy="457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0049611"/>
              </p:ext>
            </p:extLst>
          </p:nvPr>
        </p:nvGraphicFramePr>
        <p:xfrm>
          <a:off x="4572000" y="1844824"/>
          <a:ext cx="4180274" cy="4548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36595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55: </a:t>
            </a:r>
            <a:r>
              <a:rPr lang="en-AU" sz="2000" b="0" dirty="0"/>
              <a:t>Chlamydia notification rate per 100 000, 2014, by Aboriginal and Torres Strait Islander status and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56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5801125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00969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56: </a:t>
            </a:r>
            <a:r>
              <a:rPr lang="en-AU" sz="2000" b="0" dirty="0"/>
              <a:t>Chlamydia notification </a:t>
            </a:r>
            <a:r>
              <a:rPr lang="en-AU" sz="2000" b="0" dirty="0" smtClean="0"/>
              <a:t>rate, </a:t>
            </a:r>
            <a:r>
              <a:rPr lang="en-AU" sz="2000" b="0" dirty="0"/>
              <a:t>2010-2014, by Aboriginal and Torres Strait Islander status and area of residence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57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3503895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NT, QLD</a:t>
            </a:r>
            <a:r>
              <a:rPr lang="sv-SE" sz="1000" dirty="0" smtClean="0"/>
              <a:t>, SA,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58653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57: </a:t>
            </a:r>
            <a:r>
              <a:rPr lang="en-AU" sz="2000" b="0" dirty="0"/>
              <a:t>Gonorrhoea notification rate per 100 000, 2010-2014, by Aboriginal and Torres 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58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98470789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28683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58: </a:t>
            </a:r>
            <a:r>
              <a:rPr lang="en-AU" sz="2000" b="0" dirty="0"/>
              <a:t>Gonorrhoea notification rate per 100 000,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Islander status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59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06873620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fr-FR" b="1" dirty="0"/>
              <a:t>Source</a:t>
            </a:r>
            <a:r>
              <a:rPr lang="fr-FR" dirty="0"/>
              <a:t>: Australian National </a:t>
            </a:r>
            <a:r>
              <a:rPr lang="fr-FR" dirty="0" err="1"/>
              <a:t>Notifiable</a:t>
            </a:r>
            <a:r>
              <a:rPr lang="fr-FR" dirty="0"/>
              <a:t> </a:t>
            </a:r>
            <a:r>
              <a:rPr lang="fr-FR" dirty="0" smtClean="0"/>
              <a:t>Diseases </a:t>
            </a:r>
            <a:r>
              <a:rPr lang="fr-FR" dirty="0"/>
              <a:t>Surveillance System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7045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5: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HIV notification rate in the Australian‑born population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2005-2014</a:t>
            </a:r>
            <a:r>
              <a:rPr lang="en-AU" sz="2000" b="0" dirty="0"/>
              <a:t>, by </a:t>
            </a:r>
            <a:r>
              <a:rPr lang="en-AU" sz="2000" b="0" dirty="0" smtClean="0"/>
              <a:t>Aboriginal </a:t>
            </a:r>
            <a:r>
              <a:rPr lang="en-AU" sz="2000" b="0" dirty="0"/>
              <a:t>and Torres Strait Islander status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State and Territory health authorities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3776056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NSW, NT, SA, Tas, WA, </a:t>
            </a:r>
            <a:r>
              <a:rPr lang="sv-SE" sz="1000" dirty="0" smtClean="0"/>
              <a:t>Vic, QLD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56218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59: </a:t>
            </a:r>
            <a:r>
              <a:rPr lang="en-AU" sz="2000" b="0" dirty="0"/>
              <a:t>Number of gonorrhoea notifications, 2014, by Aboriginal and Torres Strait Islander status, age </a:t>
            </a:r>
            <a:r>
              <a:rPr lang="en-AU" sz="2000" b="0" dirty="0" smtClean="0"/>
              <a:t>group and </a:t>
            </a:r>
            <a:r>
              <a:rPr lang="en-AU" sz="2000" b="0" dirty="0"/>
              <a:t>sex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60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2904168"/>
              </p:ext>
            </p:extLst>
          </p:nvPr>
        </p:nvGraphicFramePr>
        <p:xfrm>
          <a:off x="209550" y="1687830"/>
          <a:ext cx="4366260" cy="4507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4305634"/>
              </p:ext>
            </p:extLst>
          </p:nvPr>
        </p:nvGraphicFramePr>
        <p:xfrm>
          <a:off x="4568190" y="1687830"/>
          <a:ext cx="4366260" cy="4507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37571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60: </a:t>
            </a:r>
            <a:r>
              <a:rPr lang="en-AU" sz="2000" b="0" dirty="0"/>
              <a:t>Gonorrhoea notification rate per 100 000, 2014, by Aboriginal and Torres Strait Islander status, </a:t>
            </a:r>
            <a:r>
              <a:rPr lang="en-AU" sz="2000" b="0" dirty="0" smtClean="0"/>
              <a:t>age group </a:t>
            </a:r>
            <a:r>
              <a:rPr lang="en-AU" sz="2000" b="0" dirty="0"/>
              <a:t>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61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5791334"/>
              </p:ext>
            </p:extLst>
          </p:nvPr>
        </p:nvGraphicFramePr>
        <p:xfrm>
          <a:off x="20955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136802"/>
              </p:ext>
            </p:extLst>
          </p:nvPr>
        </p:nvGraphicFramePr>
        <p:xfrm>
          <a:off x="4568190" y="1687830"/>
          <a:ext cx="4366260" cy="463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42568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61: </a:t>
            </a:r>
            <a:r>
              <a:rPr lang="en-AU" sz="2000" b="0" dirty="0" smtClean="0"/>
              <a:t>Gonorrhoea </a:t>
            </a:r>
            <a:r>
              <a:rPr lang="en-AU" sz="2000" b="0" dirty="0"/>
              <a:t>notification rate per </a:t>
            </a:r>
            <a:r>
              <a:rPr lang="en-AU" sz="2000" b="0" dirty="0" smtClean="0"/>
              <a:t>100 000 </a:t>
            </a:r>
            <a:r>
              <a:rPr lang="en-AU" sz="2000" b="0" dirty="0"/>
              <a:t>in selected age groups,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</a:t>
            </a:r>
            <a:r>
              <a:rPr lang="en-AU" sz="2000" b="0" dirty="0" smtClean="0"/>
              <a:t>Strait </a:t>
            </a:r>
            <a:r>
              <a:rPr lang="en-AU" sz="2000" b="0" dirty="0"/>
              <a:t>Islander status</a:t>
            </a:r>
            <a:br>
              <a:rPr lang="en-AU" sz="2000" b="0" dirty="0"/>
            </a:br>
            <a:endParaRPr lang="en-AU" sz="20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62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41568195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47741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62: </a:t>
            </a:r>
            <a:r>
              <a:rPr lang="en-AU" sz="2000" b="0" dirty="0"/>
              <a:t>Gonorrhoea notification rate per 100 000 population, 2010-2014, by State/Territory and Aboriginal and Torres Strait Islander status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Diseases 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3553014"/>
              </p:ext>
            </p:extLst>
          </p:nvPr>
        </p:nvGraphicFramePr>
        <p:xfrm>
          <a:off x="300210" y="1577340"/>
          <a:ext cx="4282440" cy="45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9375197"/>
              </p:ext>
            </p:extLst>
          </p:nvPr>
        </p:nvGraphicFramePr>
        <p:xfrm>
          <a:off x="4559790" y="1577340"/>
          <a:ext cx="4284000" cy="4371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5979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63: </a:t>
            </a:r>
            <a:r>
              <a:rPr lang="en-AU" sz="2000" b="0" dirty="0"/>
              <a:t>Gonorrhoea notification rate per 100 </a:t>
            </a:r>
            <a:r>
              <a:rPr lang="en-AU" sz="2000" b="0" dirty="0" smtClean="0"/>
              <a:t>000 in </a:t>
            </a:r>
            <a:r>
              <a:rPr lang="en-AU" sz="2000" b="0" dirty="0"/>
              <a:t>2014, by Aboriginal and Torres Strait Islander status and area of residence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Diseases Surveillance </a:t>
            </a:r>
            <a:r>
              <a:rPr lang="en-AU" dirty="0" smtClean="0"/>
              <a:t>System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64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48019783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19882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64: </a:t>
            </a:r>
            <a:r>
              <a:rPr lang="en-AU" sz="2000" b="0" dirty="0"/>
              <a:t>Gonorrhoea notification rate, 2010-2014, by area of residence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65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69800551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NT, SA, Tas., </a:t>
            </a:r>
            <a:r>
              <a:rPr lang="sv-SE" sz="1000" dirty="0" smtClean="0"/>
              <a:t>Vic, WA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17984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65: </a:t>
            </a:r>
            <a:r>
              <a:rPr lang="en-AU" sz="2000" b="0" dirty="0"/>
              <a:t>Syphilis and infectious syphilis notification rate per 100 000, 2010-2014, by Aboriginal and Torres Strait Islander status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66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01558635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NSW,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4117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66: </a:t>
            </a:r>
            <a:r>
              <a:rPr lang="en-AU" sz="2000" b="0" dirty="0"/>
              <a:t>Number of infectious syphilis notifications, 2014, by Aboriginal and Torres Strait Islander status, sex and age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67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004996"/>
              </p:ext>
            </p:extLst>
          </p:nvPr>
        </p:nvGraphicFramePr>
        <p:xfrm>
          <a:off x="20955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3855695"/>
              </p:ext>
            </p:extLst>
          </p:nvPr>
        </p:nvGraphicFramePr>
        <p:xfrm>
          <a:off x="456819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NSW,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95137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67: </a:t>
            </a:r>
            <a:r>
              <a:rPr lang="en-AU" sz="2000" b="0" dirty="0"/>
              <a:t>Infectious syphilis notification rate per 100 000 in 2014, by Aboriginal and Torres Strait Islander status, sex and age group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Surveillance </a:t>
            </a:r>
            <a:r>
              <a:rPr lang="en-AU" dirty="0"/>
              <a:t>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68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314548"/>
              </p:ext>
            </p:extLst>
          </p:nvPr>
        </p:nvGraphicFramePr>
        <p:xfrm>
          <a:off x="20955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021352"/>
              </p:ext>
            </p:extLst>
          </p:nvPr>
        </p:nvGraphicFramePr>
        <p:xfrm>
          <a:off x="4568190" y="1687830"/>
          <a:ext cx="4366260" cy="4549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NSW,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32007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68: </a:t>
            </a:r>
            <a:r>
              <a:rPr lang="en-AU" sz="2000" b="0" dirty="0"/>
              <a:t>Syphilis notification rate per 100 000, 2010-2014, by select age group and duration of infection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69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89686214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NSW,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9035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6: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HIV notification rate in the Australian‑born population 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2005-2014</a:t>
            </a:r>
            <a:r>
              <a:rPr lang="en-AU" sz="2000" b="0" dirty="0"/>
              <a:t>, by </a:t>
            </a:r>
            <a:r>
              <a:rPr lang="en-AU" sz="2000" b="0" dirty="0" smtClean="0"/>
              <a:t>Aboriginal </a:t>
            </a:r>
            <a:r>
              <a:rPr lang="en-AU" sz="2000" b="0" dirty="0"/>
              <a:t>and Torres Strait Islander status and sex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7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4004683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State and Territory health authorities</a:t>
            </a:r>
          </a:p>
          <a:p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NSW, NT, SA, Tas, WA, </a:t>
            </a:r>
            <a:r>
              <a:rPr lang="sv-SE" sz="1000" dirty="0" smtClean="0"/>
              <a:t>Vic, QLD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0798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69: </a:t>
            </a:r>
            <a:r>
              <a:rPr lang="en-AU" sz="2000" b="0" dirty="0"/>
              <a:t>Infectious syphilis notification rate per 100 000 population, 2010-2014, by State/Territory and Aboriginal and Torres Strait Islander status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Diseases 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70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5779782"/>
              </p:ext>
            </p:extLst>
          </p:nvPr>
        </p:nvGraphicFramePr>
        <p:xfrm>
          <a:off x="467544" y="1573530"/>
          <a:ext cx="4115106" cy="4735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798993"/>
              </p:ext>
            </p:extLst>
          </p:nvPr>
        </p:nvGraphicFramePr>
        <p:xfrm>
          <a:off x="4788024" y="1556792"/>
          <a:ext cx="4116350" cy="4755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NSW,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96662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Figure </a:t>
            </a:r>
            <a:r>
              <a:rPr lang="en-AU" sz="2000" dirty="0" smtClean="0"/>
              <a:t>70: </a:t>
            </a:r>
            <a:r>
              <a:rPr lang="en-AU" sz="2000" b="0" dirty="0"/>
              <a:t>Infectious syphilis notification rate per 100 000 in 2014, by Aboriginal and Torres Strait Islander status and area of residence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Diseases Surveillance </a:t>
            </a:r>
            <a:r>
              <a:rPr lang="en-AU" dirty="0" smtClean="0"/>
              <a:t>System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71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37176585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NSW,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1040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71: </a:t>
            </a:r>
            <a:r>
              <a:rPr lang="en-AU" sz="2000" b="0" dirty="0" smtClean="0"/>
              <a:t>Infectious </a:t>
            </a:r>
            <a:r>
              <a:rPr lang="en-AU" sz="2000" b="0" dirty="0"/>
              <a:t>syphilis notification </a:t>
            </a:r>
            <a:r>
              <a:rPr lang="en-AU" sz="2000" b="0" dirty="0" smtClean="0"/>
              <a:t>rate </a:t>
            </a:r>
            <a:r>
              <a:rPr lang="en-AU" sz="2000" b="0" dirty="0"/>
              <a:t>per </a:t>
            </a:r>
            <a:r>
              <a:rPr lang="en-AU" sz="2000" b="0" dirty="0" smtClean="0"/>
              <a:t>100 000</a:t>
            </a:r>
            <a:r>
              <a:rPr lang="en-AU" sz="2000" b="0" dirty="0"/>
              <a:t>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area of </a:t>
            </a:r>
            <a:r>
              <a:rPr lang="en-AU" sz="2000" b="0" dirty="0" smtClean="0"/>
              <a:t>residence</a:t>
            </a:r>
            <a:r>
              <a:rPr lang="en-AU" sz="2000" b="0" dirty="0"/>
              <a:t/>
            </a:r>
            <a:br>
              <a:rPr lang="en-AU" sz="2000" b="0" dirty="0"/>
            </a:br>
            <a:endParaRPr lang="en-AU" sz="20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</a:t>
            </a:r>
            <a:r>
              <a:rPr lang="en-AU" dirty="0" smtClean="0"/>
              <a:t>Diseases </a:t>
            </a:r>
            <a:r>
              <a:rPr lang="en-AU" dirty="0"/>
              <a:t>Surveillance System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72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89199806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NSW,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44345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72: </a:t>
            </a:r>
            <a:r>
              <a:rPr lang="en-AU" sz="2000" b="0" dirty="0" smtClean="0"/>
              <a:t>Number </a:t>
            </a:r>
            <a:r>
              <a:rPr lang="en-AU" sz="2000" b="0" dirty="0"/>
              <a:t>of cases of congenital syphilis notifications, </a:t>
            </a:r>
            <a:r>
              <a:rPr lang="en-AU" sz="2000" b="0" dirty="0" smtClean="0"/>
              <a:t>2005–2014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status</a:t>
            </a:r>
            <a:endParaRPr lang="en-AU" sz="20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Australian National Notifiable Diseases Surveillance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73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4196981"/>
              </p:ext>
            </p:extLst>
          </p:nvPr>
        </p:nvGraphicFramePr>
        <p:xfrm>
          <a:off x="517525" y="1600200"/>
          <a:ext cx="8086725" cy="463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5576" y="6195501"/>
            <a:ext cx="7920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 (ACT, NT, QLD, SA, </a:t>
            </a:r>
            <a:r>
              <a:rPr lang="en-AU" sz="1000" dirty="0" err="1" smtClean="0"/>
              <a:t>Tas</a:t>
            </a:r>
            <a:r>
              <a:rPr lang="en-AU" sz="1000" dirty="0" smtClean="0"/>
              <a:t>, Vic, WA)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89167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7: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HIV infection and HIV exposure category,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Torres Strait </a:t>
            </a:r>
            <a:r>
              <a:rPr lang="en-AU" sz="2000" b="0" dirty="0" smtClean="0"/>
              <a:t>Islander </a:t>
            </a:r>
            <a:r>
              <a:rPr lang="en-AU" sz="2000" b="0" dirty="0"/>
              <a:t>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8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00235186"/>
              </p:ext>
            </p:extLst>
          </p:nvPr>
        </p:nvGraphicFramePr>
        <p:xfrm>
          <a:off x="517525" y="1600200"/>
          <a:ext cx="4342507" cy="4718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96788"/>
              </p:ext>
            </p:extLst>
          </p:nvPr>
        </p:nvGraphicFramePr>
        <p:xfrm>
          <a:off x="4355976" y="1628800"/>
          <a:ext cx="4339480" cy="4690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State and Territory health authorities</a:t>
            </a:r>
          </a:p>
          <a:p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NSW, NT, SA, Tas, WA, </a:t>
            </a:r>
            <a:r>
              <a:rPr lang="sv-SE" sz="1000" dirty="0" smtClean="0"/>
              <a:t>Vic, QLD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4974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 smtClean="0"/>
              <a:t>Figure 8: </a:t>
            </a:r>
            <a:r>
              <a:rPr lang="en-AU" sz="2000" b="0" dirty="0" smtClean="0"/>
              <a:t>Newly </a:t>
            </a:r>
            <a:r>
              <a:rPr lang="en-AU" sz="2000" b="0" dirty="0"/>
              <a:t>diagnosed HIV notifications by heterosexual exposure category, </a:t>
            </a:r>
            <a:r>
              <a:rPr lang="en-AU" sz="2000" b="0" dirty="0" smtClean="0"/>
              <a:t>2010-2014</a:t>
            </a:r>
            <a:r>
              <a:rPr lang="en-AU" sz="2000" b="0" dirty="0"/>
              <a:t>, by Aboriginal and </a:t>
            </a:r>
            <a:r>
              <a:rPr lang="en-AU" sz="2000" b="0" dirty="0" smtClean="0"/>
              <a:t>Torres </a:t>
            </a:r>
            <a:r>
              <a:rPr lang="en-AU" sz="2000" b="0" dirty="0"/>
              <a:t>Strait Islander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85F23-470B-B540-9492-8220B9E90E81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/>
              <a:t>9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1919702"/>
              </p:ext>
            </p:extLst>
          </p:nvPr>
        </p:nvGraphicFramePr>
        <p:xfrm>
          <a:off x="171832" y="1772816"/>
          <a:ext cx="4336093" cy="4175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3505472"/>
              </p:ext>
            </p:extLst>
          </p:nvPr>
        </p:nvGraphicFramePr>
        <p:xfrm>
          <a:off x="4499992" y="1772816"/>
          <a:ext cx="4340013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97302" y="6525343"/>
            <a:ext cx="7006251" cy="251748"/>
          </a:xfrm>
        </p:spPr>
        <p:txBody>
          <a:bodyPr/>
          <a:lstStyle/>
          <a:p>
            <a:r>
              <a:rPr lang="en-AU" b="1" dirty="0"/>
              <a:t>Source</a:t>
            </a:r>
            <a:r>
              <a:rPr lang="en-AU" dirty="0"/>
              <a:t>: State and Territory health authorities</a:t>
            </a:r>
          </a:p>
          <a:p>
            <a:endParaRPr lang="en-AU" dirty="0"/>
          </a:p>
        </p:txBody>
      </p:sp>
      <p:sp>
        <p:nvSpPr>
          <p:cNvPr id="9" name="TextBox 1"/>
          <p:cNvSpPr txBox="1"/>
          <p:nvPr/>
        </p:nvSpPr>
        <p:spPr>
          <a:xfrm>
            <a:off x="467544" y="5805264"/>
            <a:ext cx="8352928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AU" sz="1000" dirty="0" smtClean="0"/>
              <a:t>* Includes </a:t>
            </a:r>
            <a:r>
              <a:rPr lang="en-AU" sz="1000" dirty="0"/>
              <a:t>heterosexual sex with a person who injects drugs, a bisexual male, someone who received blood/tissue, a person with haemophilia/clotting </a:t>
            </a:r>
            <a:r>
              <a:rPr lang="en-AU" sz="1000" dirty="0" smtClean="0"/>
              <a:t>disorder </a:t>
            </a:r>
            <a:r>
              <a:rPr lang="en-AU" sz="1000" dirty="0"/>
              <a:t>or someone with HIV whose exposure could not be </a:t>
            </a:r>
            <a:r>
              <a:rPr lang="en-AU" sz="1000" dirty="0" smtClean="0"/>
              <a:t>determined</a:t>
            </a:r>
            <a:endParaRPr lang="en-A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19550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Includes states/territories with &gt;50% completeness of Aboriginal and Torres Strait Islander status</a:t>
            </a:r>
            <a:r>
              <a:rPr lang="sv-SE" sz="1000" dirty="0" smtClean="0"/>
              <a:t> (</a:t>
            </a:r>
            <a:r>
              <a:rPr lang="sv-SE" sz="1000" dirty="0"/>
              <a:t>ACT, NSW, NT, SA, Tas, WA, </a:t>
            </a:r>
            <a:r>
              <a:rPr lang="sv-SE" sz="1000" dirty="0" smtClean="0"/>
              <a:t>Vic, QLD</a:t>
            </a:r>
            <a:r>
              <a:rPr lang="en-AU" sz="1000" dirty="0" smtClean="0"/>
              <a:t>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2204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2 Contents">
  <a:themeElements>
    <a:clrScheme name="Custom 2">
      <a:dk1>
        <a:sysClr val="windowText" lastClr="000000"/>
      </a:dk1>
      <a:lt1>
        <a:sysClr val="window" lastClr="FFFFFF"/>
      </a:lt1>
      <a:dk2>
        <a:srgbClr val="E66423"/>
      </a:dk2>
      <a:lt2>
        <a:srgbClr val="BE9D5A"/>
      </a:lt2>
      <a:accent1>
        <a:srgbClr val="F06E82"/>
      </a:accent1>
      <a:accent2>
        <a:srgbClr val="C3141E"/>
      </a:accent2>
      <a:accent3>
        <a:srgbClr val="6E418C"/>
      </a:accent3>
      <a:accent4>
        <a:srgbClr val="00AACD"/>
      </a:accent4>
      <a:accent5>
        <a:srgbClr val="145A82"/>
      </a:accent5>
      <a:accent6>
        <a:srgbClr val="1E783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ヒラギノ角ゴ Pro W3" pitchFamily="-65" charset="-128"/>
            <a:cs typeface="ヒラギノ角ゴ Pro W3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ヒラギノ角ゴ Pro W3" pitchFamily="-65" charset="-128"/>
            <a:cs typeface="ヒラギノ角ゴ Pro W3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4684</Words>
  <Application>Microsoft Office PowerPoint</Application>
  <PresentationFormat>On-screen Show (4:3)</PresentationFormat>
  <Paragraphs>493</Paragraphs>
  <Slides>73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02 Contents</vt:lpstr>
      <vt:lpstr>Bloodborne viral and sexually transmissible infections in Aboriginal and Torres Strait Islander people: Annual Surveillance Report 2015</vt:lpstr>
      <vt:lpstr>Figure 1: Area of residence, 2014, by Aboriginal and Torres Strait Islander status</vt:lpstr>
      <vt:lpstr>Figure 2: Reporting of Aboriginal and Torres Strait Islander status at notification of selected sexually transmissible infections, 2014, by State/Territory</vt:lpstr>
      <vt:lpstr>Figure 3: Reporting of Aboriginal and Torres Strait Islander status at notification of viral hepatitis diagnosis, 2014, by State/Territory</vt:lpstr>
      <vt:lpstr>Figure 4: Proportion of all diagnoses by Aboriginal and Torres Strait Islander status, 2014</vt:lpstr>
      <vt:lpstr>Figure 5: Newly diagnosed HIV notification rate in the Australian‑born population per 100 000, 2005-2014, by Aboriginal and Torres Strait Islander status</vt:lpstr>
      <vt:lpstr>Figure 6: Newly diagnosed HIV notification rate in the Australian‑born population per 100 000, 2005-2014, by Aboriginal and Torres Strait Islander status and sex</vt:lpstr>
      <vt:lpstr>Figure 7: Newly diagnosed HIV infection and HIV exposure category, 2010-2014, by Aboriginal and Torres Strait Islander status</vt:lpstr>
      <vt:lpstr>Figure 8: Newly diagnosed HIV notifications by heterosexual exposure category, 2010-2014, by Aboriginal and Torres Strait Islander status</vt:lpstr>
      <vt:lpstr>Figure 9: Newly diagnosed HIV notification rate in the Australian‑born population per 100 000, 2014, by Aboriginal and Torres Strait Islander status and area of residence</vt:lpstr>
      <vt:lpstr>Figure 10: Newly diagnosed HIV notification rate per 100 000 in Aboriginal and Torres Strait Islander peoples, 2010-2014, by area of residence</vt:lpstr>
      <vt:lpstr>Figure 11: HIV prevalence in needle and syringe program participants, 2005-2014, by Aboriginal and Torres Strait Islander status and sex</vt:lpstr>
      <vt:lpstr>Figure 12: Proportion of people who inject drugs seen at needle and syringe programs who reported an HIV antibody test in the past twelve months, 2005-2014, by Aboriginal and Torres Strait Islander status and sex</vt:lpstr>
      <vt:lpstr>Figure 13: Used a condom at last sex, Aboriginal and Torres Strait Islander peoples aged 16-29 years, by area of residence</vt:lpstr>
      <vt:lpstr>Figure 14: Prevalence of inconsistent condom use with casual partners1 among people who inject drugs attending needle and syringe programs, 2005-2014, by Aboriginal and Torres Strait Islander status and sex</vt:lpstr>
      <vt:lpstr>Figure 15: Newly diagnosed hepatitis C notification rate per 100 000, 2010-2014, by Aboriginal and Torres Strait Islander status</vt:lpstr>
      <vt:lpstr>Figure 16: Newly diagnosed hepatitis C notification rate per 100 000, 2010-2014, by Aboriginal and Torres Strait Islander status and sex</vt:lpstr>
      <vt:lpstr>Figure 17: Number of notifications of newly diagnosed hepatitis C infection, 2014, by Aboriginal and Torres Strait Islander status, age and sex</vt:lpstr>
      <vt:lpstr>Figure 18: Newly diagnosed hepatitis C notification rate per 100 000, 2014, by Aboriginal and Torres Strait Islander status, sex and age group</vt:lpstr>
      <vt:lpstr>Figure 19: Newly diagnosed hepatitis C notification rate per 100 000, 2010-2014, in Aboriginal and Torres Strait Islander peoples, by age group</vt:lpstr>
      <vt:lpstr>Figure 20: Newly diagnosed hepatitis C notification rate per 100 000, 2010-2014, by Aboriginal and Torres Strait Islander status and State/Territory</vt:lpstr>
      <vt:lpstr>Figure 21: Newly diagnosed hepatitis C notification rate per 100 000, 2014, by Aboriginal and Torres Strait Islander status and area of residence</vt:lpstr>
      <vt:lpstr>Figure 22: Newly diagnosed hepatitis C notification rate per 100 000, 2010-2014, by area of residence</vt:lpstr>
      <vt:lpstr>Figure 23: Newly acquired hepatitis C notification rate per 100 000, 2010-2014, by Aboriginal and Torres Strait Islander status</vt:lpstr>
      <vt:lpstr>Figure 24: Newly acquired hepatitis C notification rate per 100 000, 2014, by Aboriginal and Torres Strait Islander status and age group</vt:lpstr>
      <vt:lpstr>Figure 25: Newly acquired hepatitis C notification rate per 100 000, 2010-2014, by age group</vt:lpstr>
      <vt:lpstr>Figure 26: Newly acquired hepatitis C notification rate per 100 000, 2014, by Aboriginal and Torres Strait Islander status and area of residence</vt:lpstr>
      <vt:lpstr>Figure 27: Newly acquired hepatitis C notification rate per 100 000, 2010-2014, by area of residence</vt:lpstr>
      <vt:lpstr>Figure 28: Hepatitis C antibody prevalence in needle and syringe program participants, 2005-2014, by Aboriginal and Torres Strait Islander status</vt:lpstr>
      <vt:lpstr>Figure 29: Hepatitis C antibody prevalence among a sample of incoming Australian prisoners, by year of survey, and Aboriginal and Torres Strait Islander status</vt:lpstr>
      <vt:lpstr>Figure 30: Injecting drug use in the last year, Aboriginal and Torres Strait Islander people aged 16-29 years, by sex, and age group</vt:lpstr>
      <vt:lpstr>Figure 31: Prevalence of receptive syringe sharing (RSS)1 by needle and syringe program participants, 2005-2014, by Aboriginal and Torres Strait Islander status</vt:lpstr>
      <vt:lpstr>Figure 32: Proportion of people who inject drugs seen at needle and syringe programs who reported a hepatitis C antibody test in the past twelve months, 2005-2014</vt:lpstr>
      <vt:lpstr>Figure 33: Current and past use of hepatitis C antiviral therapy for hepatitis C antibody positive needle and syringe program participants, 2005-2014, by Aboriginal and Torres Strait Islander status</vt:lpstr>
      <vt:lpstr>Figure 34: Newly diagnosed hepatitis B notification rate per 100 000, 2010-2014, by Aboriginal and Torres Strait Islander status</vt:lpstr>
      <vt:lpstr>Figure 35: Newly diagnosed hepatitis B notification rate per 100 000, 2010-2014, by Aboriginal and Torres Strait Islander status and sex</vt:lpstr>
      <vt:lpstr>Figure 36: Number of cases of newly diagnosed hepatitis B, 2014, by Aboriginal and Torres Strait Islander status and age group</vt:lpstr>
      <vt:lpstr>Figure 37: Newly diagnosed hepatitis B notification rate per 100 000, 2010-2014, by Aboriginal and Torres Strait Islander status and age group</vt:lpstr>
      <vt:lpstr>Figure 38: Newly diagnosed hepatitis B notification rate per 100 000, 2010-2014, in Aboriginal and Torres Strait Islander peoples, by age group</vt:lpstr>
      <vt:lpstr>Figure 39: Newly diagnosed hepatitis B notification rate per 100 000 population, 2005-2014, by State/Territory and Aboriginal and Torres Strait Islander status</vt:lpstr>
      <vt:lpstr>Figure 40: Newly diagnosed hepatitis B notification rate per 100 000, 2014, by Aboriginal and Torres Strait Islander status and area of residence</vt:lpstr>
      <vt:lpstr>Figure 41: Newly diagnosed  hepatitis B notification rate in Australian-born population, 2010-2014, by Aboriginal and Torres Strait Islander status and area of residence</vt:lpstr>
      <vt:lpstr>Figure 42: Newly acquired hepatitis B notification rate per 100 000, 2005-2014, by Aboriginal and Torres Strait Islander status and sex</vt:lpstr>
      <vt:lpstr>Figure 43: Newly acquired hepatitis B notification rate per 100 000, 2005-2014, by Aboriginal and Torres Strait Islander status and sex</vt:lpstr>
      <vt:lpstr>Figure 44: Number of notifications of newly acquired hepatitis B, 2014, by Aboriginal and Torres Strait Islander status, age and sex</vt:lpstr>
      <vt:lpstr>Figure 45: Newly acquired hepatitis B notification rate per 100 000, 2014, by Aboriginal and Torres Strait Islander status, age and sex</vt:lpstr>
      <vt:lpstr>Figure 46: Newly acquired hepatitis B notification rate per 100 000, 2010-2014, in Aboriginal and Torres Strait Islander peoples, by age group</vt:lpstr>
      <vt:lpstr>Figure 47: Hepatitis B surface antigen prevalence among a sample of incoming Australian prisoners, by year of survey and Aboriginal and Torres Strait Islander status</vt:lpstr>
      <vt:lpstr>Figure 48: Hepatitis B vaccination coverage estimates at 12 and 24 months, 2010-2013, by Aboriginal and Torres Strait Islander status</vt:lpstr>
      <vt:lpstr>Figure 49: Chlamydia notification rate per 100 000, 2010-2014, by Aboriginal and Torres Strait Islander status</vt:lpstr>
      <vt:lpstr>Figure 50: Chlamydia notification rate per 100 000, 2010-2014, by Aboriginal and Torres Strait Islander status and sex</vt:lpstr>
      <vt:lpstr>Figure 51: Number of chlamydia notifications, 2014, by Aboriginal and Torres Strait Islander status, age group and sex</vt:lpstr>
      <vt:lpstr>Figure 52: Chlamydia notification rate per 100 000, 2014, by Aboriginal and Torres Strait Islander status, age group and sex</vt:lpstr>
      <vt:lpstr>Figure 53: Chlamydia notification rate per 100 000, 2010-2014, in Aboriginal and Torres Strait Islander peoples, by selected age group</vt:lpstr>
      <vt:lpstr>Figure 54: Chlamydia notification rate per 100 000 population, 2010-2014, by State/Territory and Aboriginal and Torres Strait Islander status</vt:lpstr>
      <vt:lpstr>Figure 55: Chlamydia notification rate per 100 000, 2014, by Aboriginal and Torres Strait Islander status and area of residence</vt:lpstr>
      <vt:lpstr>Figure 56: Chlamydia notification rate, 2010-2014, by Aboriginal and Torres Strait Islander status and area of residence</vt:lpstr>
      <vt:lpstr>Figure 57: Gonorrhoea notification rate per 100 000, 2010-2014, by Aboriginal and Torres Strait Islander status</vt:lpstr>
      <vt:lpstr>Figure 58: Gonorrhoea notification rate per 100 000, 2010-2014, by Aboriginal and Torres Strait Islander status and sex</vt:lpstr>
      <vt:lpstr>Figure 59: Number of gonorrhoea notifications, 2014, by Aboriginal and Torres Strait Islander status, age group and sex</vt:lpstr>
      <vt:lpstr>Figure 60: Gonorrhoea notification rate per 100 000, 2014, by Aboriginal and Torres Strait Islander status, age group and sex</vt:lpstr>
      <vt:lpstr>Figure 61: Gonorrhoea notification rate per 100 000 in selected age groups, 2010-2014, by Aboriginal and Torres Strait Islander status </vt:lpstr>
      <vt:lpstr>Figure 62: Gonorrhoea notification rate per 100 000 population, 2010-2014, by State/Territory and Aboriginal and Torres Strait Islander status</vt:lpstr>
      <vt:lpstr>Figure 63: Gonorrhoea notification rate per 100 000 in 2014, by Aboriginal and Torres Strait Islander status and area of residence</vt:lpstr>
      <vt:lpstr>Figure 64: Gonorrhoea notification rate, 2010-2014, by area of residence</vt:lpstr>
      <vt:lpstr>Figure 65: Syphilis and infectious syphilis notification rate per 100 000, 2010-2014, by Aboriginal and Torres Strait Islander status</vt:lpstr>
      <vt:lpstr>Figure 66: Number of infectious syphilis notifications, 2014, by Aboriginal and Torres Strait Islander status, sex and age group</vt:lpstr>
      <vt:lpstr>Figure 67: Infectious syphilis notification rate per 100 000 in 2014, by Aboriginal and Torres Strait Islander status, sex and age group</vt:lpstr>
      <vt:lpstr>Figure 68: Syphilis notification rate per 100 000, 2010-2014, by select age group and duration of infection</vt:lpstr>
      <vt:lpstr>Figure 69: Infectious syphilis notification rate per 100 000 population, 2010-2014, by State/Territory and Aboriginal and Torres Strait Islander status</vt:lpstr>
      <vt:lpstr>Figure 70: Infectious syphilis notification rate per 100 000 in 2014, by Aboriginal and Torres Strait Islander status and area of residence</vt:lpstr>
      <vt:lpstr>Figure 71: Infectious syphilis notification rate per 100 000, 2010-2014, by area of residence </vt:lpstr>
      <vt:lpstr>Figure 72: Number of cases of congenital syphilis notifications, 2005–2014, by Aboriginal and Torres Strait Islander status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proportion of liver transplants attributed to hepatitis B, 2005-2014</dc:title>
  <dc:creator>Skye McGregor</dc:creator>
  <cp:lastModifiedBy>Skye McGregor</cp:lastModifiedBy>
  <cp:revision>101</cp:revision>
  <dcterms:created xsi:type="dcterms:W3CDTF">2015-10-26T22:13:38Z</dcterms:created>
  <dcterms:modified xsi:type="dcterms:W3CDTF">2015-11-20T01:13:23Z</dcterms:modified>
</cp:coreProperties>
</file>